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753"/>
  </p:normalViewPr>
  <p:slideViewPr>
    <p:cSldViewPr snapToGrid="0" snapToObjects="1">
      <p:cViewPr varScale="1">
        <p:scale>
          <a:sx n="74" d="100"/>
          <a:sy n="74" d="100"/>
        </p:scale>
        <p:origin x="2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19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Functional Ecology in R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trait-based approach in community ecology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40480"/>
            <a:ext cx="1109167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 — Lecture · Tuesday 22 September 2026 · 13:30–16:30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2 — R practical · Thursday 24 September 2026 · 14:00–17:00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Aurèle Toussaint · CNRS · Centre de Recherche sur la Biodiversité et l’Environnement (CRBE), Toulouse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aurele.toussaint@cnrs.fr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217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· EUR TULIP-GS · Université de Toulouse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rivers, fifteen species each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0 · Introduction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River 1 — S = 15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12064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3048852" y="3325066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664865" y="3128075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000508" y="3291237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2627057" y="3522847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3150246" y="3231819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2837906" y="3462150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3219908" y="3023990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3057184" y="3122542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3234782" y="3074601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3120525" y="3279344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2727056" y="3007507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3508383" y="3579439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2670283" y="3252588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3525364" y="3093979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2975958" y="3318552"/>
            <a:ext cx="100584" cy="100584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 txBox="1"/>
          <p:nvPr/>
        </p:nvSpPr>
        <p:spPr>
          <a:xfrm>
            <a:off x="548640" y="49377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Fifteen small, fusiform, mid-water invertivores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92240" y="137160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River 2 — S = 15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492240" y="1783080"/>
            <a:ext cx="512064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9741542" y="2714888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7584493" y="4555473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8768504" y="258892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9204649" y="2844323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7512251" y="399978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8364369" y="2895685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7194150" y="440042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7878108" y="429042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8876259" y="2597925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32"/>
          <p:cNvSpPr/>
          <p:nvPr/>
        </p:nvSpPr>
        <p:spPr>
          <a:xfrm>
            <a:off x="9445161" y="3030649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10115844" y="368637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7436617" y="256615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8788787" y="2217033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6"/>
          <p:cNvSpPr/>
          <p:nvPr/>
        </p:nvSpPr>
        <p:spPr>
          <a:xfrm>
            <a:off x="7056562" y="3058144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Shape 37"/>
          <p:cNvSpPr/>
          <p:nvPr/>
        </p:nvSpPr>
        <p:spPr>
          <a:xfrm>
            <a:off x="9780558" y="3670881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 txBox="1"/>
          <p:nvPr/>
        </p:nvSpPr>
        <p:spPr>
          <a:xfrm>
            <a:off x="6492240" y="493776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piscivore, a sucker-mouthed detritivore, a surface insectivore, a frugivore, an eel-shaped burrower…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548640" y="557784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 txBox="1"/>
          <p:nvPr/>
        </p:nvSpPr>
        <p:spPr>
          <a:xfrm>
            <a:off x="685800" y="557784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species richness — completely different rivers. Which one would lose more if one species disappeared?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traits? Three things traits let us 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0 · Introduction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48640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463040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communities by function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1920240"/>
            <a:ext cx="10085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length, mouth position, gill-raker density connect the species list to processes: feeding, swimming, growing, reproducing.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10896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548640" y="3108960"/>
            <a:ext cx="73152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017520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communities that share no species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3474720"/>
            <a:ext cx="10085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Amazonian and a Loire river share no species, but their distributions of body size, shape and trophic position can be compared — across regions, continents and taxa.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66344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548640" y="4663440"/>
            <a:ext cx="73152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1554480" y="4572000"/>
            <a:ext cx="10085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composition to environment and to functioning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554480" y="5029200"/>
            <a:ext cx="10085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traits let a species persist under a given temperature or flow? Which traits determine biomass production or nutrient cycling? The response–effect framework.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freshwater fishes?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0 · Introduction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31520" y="160020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~18,000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42316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freshwater species — about half of all fishes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6400800" y="160020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1 %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0" y="242316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Earth’s surface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8328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731520" y="352044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m → 1 cm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43434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Arapaima to killifishes: an enormous morphological range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338328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400800" y="352044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 in 4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43434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assessed freshwater fish species is threatened (IUCN Red List)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544068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685800" y="5440680"/>
            <a:ext cx="10817352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shape constrains how a fish swims and where it feeds: morphology has a direct mechanistic meaning — and the question of what we lose when species go extinct is concrete.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road map: three steps, three blocks, three groups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0 · Introduction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13816" y="182880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8A9BA8"/>
          </a:solidFill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813816" y="182880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× traits table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191256" y="214884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557016" y="182880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3557016" y="182880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space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34456" y="214884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3557016" y="2880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1  ·  Group 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00216" y="182880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6300216" y="182880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indices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(CWM · FRic · FEve · FDiv · FDis)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677656" y="214884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300216" y="2880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 ·  Group B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43416" y="182880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9043416" y="182880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models · assembly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extinction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43416" y="28803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 ·  Group C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657600"/>
            <a:ext cx="11091672" cy="20116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— build a functional space from a species × traits table (Block 1, Group A)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— place communities in the space, summarise them (CWM, FD indices), compare with chance (null models) and simulate species loss (Block 2, Groups B and C)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— put back what steps 1–2 set aside: the variation among individuals within species (Block 3)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48640" y="566928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685800" y="566928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diagram is also the structure of any trait-based analysis you will ever run.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Macintosh PowerPoint</Application>
  <PresentationFormat>Grand écran</PresentationFormat>
  <Paragraphs>61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FBE 2026 · Block 0 · Introduction</dc:title>
  <dc:subject>PptxGenJS Presentation</dc:subject>
  <dc:creator>Aurèle Toussaint</dc:creator>
  <cp:lastModifiedBy>Aurele Toussaint</cp:lastModifiedBy>
  <cp:revision>2</cp:revision>
  <dcterms:created xsi:type="dcterms:W3CDTF">2026-09-11T09:13:12Z</dcterms:created>
  <dcterms:modified xsi:type="dcterms:W3CDTF">2026-09-22T07:25:20Z</dcterms:modified>
</cp:coreProperties>
</file>