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9"/>
    <p:restoredTop sz="61968"/>
  </p:normalViewPr>
  <p:slideViewPr>
    <p:cSldViewPr snapToGrid="0" snapToObjects="1">
      <p:cViewPr varScale="1">
        <p:scale>
          <a:sx n="105" d="100"/>
          <a:sy n="105" d="100"/>
        </p:scale>
        <p:origin x="145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1"/>
  <c:style val="2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0B3C5D"/>
                </a:solidFill>
                <a:latin typeface="Arial"/>
              </a:defRPr>
            </a:pPr>
            <a:r>
              <a:rPr lang="fr-FR" sz="1300" b="0" i="0" u="none" strike="noStrike">
                <a:solidFill>
                  <a:srgbClr val="0B3C5D"/>
                </a:solidFill>
                <a:latin typeface="Arial"/>
              </a:rPr>
              <a:t>Distortion of distances vs. number of axes (illustrative)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mean squared deviation</c:v>
                </c:pt>
              </c:strCache>
            </c:strRef>
          </c:tx>
          <c:spPr>
            <a:ln w="38100" cap="flat">
              <a:solidFill>
                <a:srgbClr val="1D6F9E"/>
              </a:solidFill>
              <a:prstDash val="solid"/>
              <a:round/>
            </a:ln>
            <a:effectLst/>
          </c:spPr>
          <c:marker>
            <c:symbol val="circle"/>
            <c:size val="9"/>
            <c:spPr>
              <a:solidFill>
                <a:srgbClr val="1D6F9E"/>
              </a:solidFill>
              <a:ln w="9525" cap="flat">
                <a:solidFill>
                  <a:srgbClr val="1D6F9E"/>
                </a:solidFill>
                <a:prstDash val="solid"/>
                <a:round/>
              </a:ln>
              <a:effectLst/>
            </c:spPr>
          </c:marker>
          <c:cat>
            <c:strRef>
              <c:f>Sheet1!$A$2:$A$8</c:f>
              <c:strCach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5.8000000000000003E-2</c:v>
                </c:pt>
                <c:pt idx="1">
                  <c:v>2.5999999999999999E-2</c:v>
                </c:pt>
                <c:pt idx="2">
                  <c:v>1.2E-2</c:v>
                </c:pt>
                <c:pt idx="3">
                  <c:v>5.0000000000000001E-3</c:v>
                </c:pt>
                <c:pt idx="4">
                  <c:v>3.0000000000000001E-3</c:v>
                </c:pt>
                <c:pt idx="5">
                  <c:v>2E-3</c:v>
                </c:pt>
                <c:pt idx="6">
                  <c:v>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807-3546-AE63-792CE528E5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b="0" i="0" u="none" strike="noStrike">
                    <a:solidFill>
                      <a:srgbClr val="6B6B6B"/>
                    </a:solidFill>
                    <a:latin typeface="Arial"/>
                  </a:defRPr>
                </a:pPr>
                <a:r>
                  <a:rPr lang="fr-FR" b="0" i="0" u="none" strike="noStrike">
                    <a:solidFill>
                      <a:srgbClr val="6B6B6B"/>
                    </a:solidFill>
                    <a:latin typeface="Arial"/>
                  </a:rPr>
                  <a:t>Number of axes retained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6B6B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5E7EB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b="0" i="0" u="none" strike="noStrike">
                    <a:solidFill>
                      <a:srgbClr val="6B6B6B"/>
                    </a:solidFill>
                    <a:latin typeface="Arial"/>
                  </a:defRPr>
                </a:pPr>
                <a:r>
                  <a:rPr lang="fr-FR" b="0" i="0" u="none" strike="noStrike">
                    <a:solidFill>
                      <a:srgbClr val="6B6B6B"/>
                    </a:solidFill>
                    <a:latin typeface="Arial"/>
                  </a:rPr>
                  <a:t>mSD (original vs. space distances)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6B6B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655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3C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011680"/>
            <a:ext cx="11091672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Block 1 — Functional traits and functional space</a:t>
            </a:r>
            <a:endParaRPr lang="en-US" sz="4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566160"/>
            <a:ext cx="1109167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13:45–14:35 · What is a functional trait? · Trait data and databases · From a trait table to a functional space · Reading a space: volume, overlap, uniqueness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0936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Block 1 · Functional traits and functional space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is a functional trait?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 FBE 2026 · Session 1 · Block 1 · Functional traits and functional space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10725912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371600"/>
            <a:ext cx="11091672" cy="1737360"/>
          </a:xfrm>
          <a:prstGeom prst="roundRect">
            <a:avLst>
              <a:gd name="adj" fmla="val 5263"/>
            </a:avLst>
          </a:prstGeom>
          <a:solidFill>
            <a:srgbClr val="E8F1F7"/>
          </a:solidFill>
          <a:ln w="12700">
            <a:solidFill>
              <a:srgbClr val="E8F1F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 txBox="1"/>
          <p:nvPr/>
        </p:nvSpPr>
        <p:spPr>
          <a:xfrm>
            <a:off x="777240" y="1417320"/>
            <a:ext cx="10634472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“Any morphological, physiological or phenological feature </a:t>
            </a:r>
            <a:r>
              <a:rPr lang="en-US" sz="1800" b="1" i="1" dirty="0">
                <a:solidFill>
                  <a:srgbClr val="D982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measurable at the individual level</a:t>
            </a:r>
            <a:r>
              <a:rPr lang="en-US" sz="1800" i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, from the cell to the whole-organism level, </a:t>
            </a:r>
            <a:r>
              <a:rPr lang="en-US" sz="1800" b="1" i="1" dirty="0">
                <a:solidFill>
                  <a:srgbClr val="D982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without reference to the environment</a:t>
            </a:r>
            <a:r>
              <a:rPr lang="en-US" sz="1800" i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or any other level of organisation.” A trait is </a:t>
            </a:r>
            <a:r>
              <a:rPr lang="en-US" sz="1800" b="1" i="1" dirty="0">
                <a:solidFill>
                  <a:srgbClr val="D982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functional</a:t>
            </a:r>
            <a:r>
              <a:rPr lang="en-US" sz="1800" i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when it affects fitness indirectly via its effects on </a:t>
            </a:r>
            <a:r>
              <a:rPr lang="en-US" sz="1800" b="1" i="1" dirty="0">
                <a:solidFill>
                  <a:srgbClr val="D982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performance</a:t>
            </a:r>
            <a:r>
              <a:rPr lang="en-US" sz="1800" i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(growth, reproduction, survival).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743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Violle et al. (2007) Oikos 116: 882–892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3291840"/>
            <a:ext cx="11091672" cy="237744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Measured on individuals — a species mean is a summary, and a choice (intraspecific variability is set aside)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a response — “abundance” or “presence in warm rivers” are defined with reference to the environment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Functional only through a mechanism — for fishes: body shape → locomotion, mouth position → feeding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Response traits, effect traits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 FBE 2026 · Session 1 · Block 1 · Functional traits and functional space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10725912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333756" y="1828800"/>
            <a:ext cx="2011680" cy="1005840"/>
          </a:xfrm>
          <a:prstGeom prst="roundRect">
            <a:avLst>
              <a:gd name="adj" fmla="val 10909"/>
            </a:avLst>
          </a:prstGeom>
          <a:solidFill>
            <a:srgbClr val="8A9BA8"/>
          </a:solidFill>
          <a:ln w="12700">
            <a:solidFill>
              <a:srgbClr val="8A9BA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 txBox="1"/>
          <p:nvPr/>
        </p:nvSpPr>
        <p:spPr>
          <a:xfrm>
            <a:off x="333756" y="1828800"/>
            <a:ext cx="2011680" cy="10058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Environment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(temperature, flow, O₂, fishing)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2391156" y="2176272"/>
            <a:ext cx="274320" cy="320040"/>
          </a:xfrm>
          <a:prstGeom prst="rightArrow">
            <a:avLst/>
          </a:prstGeom>
          <a:solidFill>
            <a:srgbClr val="B8C4CE"/>
          </a:solidFill>
          <a:ln w="12700">
            <a:solidFill>
              <a:srgbClr val="B8C4C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Shape 6"/>
          <p:cNvSpPr/>
          <p:nvPr/>
        </p:nvSpPr>
        <p:spPr>
          <a:xfrm>
            <a:off x="2711196" y="1828800"/>
            <a:ext cx="2011680" cy="1005840"/>
          </a:xfrm>
          <a:prstGeom prst="roundRect">
            <a:avLst>
              <a:gd name="adj" fmla="val 10909"/>
            </a:avLst>
          </a:prstGeom>
          <a:solidFill>
            <a:srgbClr val="1D6F9E"/>
          </a:solidFill>
          <a:ln w="12700">
            <a:solidFill>
              <a:srgbClr val="1D6F9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 txBox="1"/>
          <p:nvPr/>
        </p:nvSpPr>
        <p:spPr>
          <a:xfrm>
            <a:off x="2711196" y="1828800"/>
            <a:ext cx="2011680" cy="10058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Response traits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768596" y="2176272"/>
            <a:ext cx="274320" cy="320040"/>
          </a:xfrm>
          <a:prstGeom prst="rightArrow">
            <a:avLst/>
          </a:prstGeom>
          <a:solidFill>
            <a:srgbClr val="B8C4CE"/>
          </a:solidFill>
          <a:ln w="12700">
            <a:solidFill>
              <a:srgbClr val="B8C4C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Shape 9"/>
          <p:cNvSpPr/>
          <p:nvPr/>
        </p:nvSpPr>
        <p:spPr>
          <a:xfrm>
            <a:off x="5088636" y="1828800"/>
            <a:ext cx="2011680" cy="1005840"/>
          </a:xfrm>
          <a:prstGeom prst="roundRect">
            <a:avLst>
              <a:gd name="adj" fmla="val 10909"/>
            </a:avLst>
          </a:prstGeom>
          <a:solidFill>
            <a:srgbClr val="0B3C5D"/>
          </a:solidFill>
          <a:ln w="12700">
            <a:solidFill>
              <a:srgbClr val="0B3C5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 txBox="1"/>
          <p:nvPr/>
        </p:nvSpPr>
        <p:spPr>
          <a:xfrm>
            <a:off x="5088636" y="1828800"/>
            <a:ext cx="2011680" cy="10058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Community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composition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7146036" y="2176272"/>
            <a:ext cx="274320" cy="320040"/>
          </a:xfrm>
          <a:prstGeom prst="rightArrow">
            <a:avLst/>
          </a:prstGeom>
          <a:solidFill>
            <a:srgbClr val="B8C4CE"/>
          </a:solidFill>
          <a:ln w="12700">
            <a:solidFill>
              <a:srgbClr val="B8C4C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Shape 12"/>
          <p:cNvSpPr/>
          <p:nvPr/>
        </p:nvSpPr>
        <p:spPr>
          <a:xfrm>
            <a:off x="7466076" y="1828800"/>
            <a:ext cx="2011680" cy="1005840"/>
          </a:xfrm>
          <a:prstGeom prst="roundRect">
            <a:avLst>
              <a:gd name="adj" fmla="val 10909"/>
            </a:avLst>
          </a:prstGeom>
          <a:solidFill>
            <a:srgbClr val="1D6F9E"/>
          </a:solidFill>
          <a:ln w="12700">
            <a:solidFill>
              <a:srgbClr val="1D6F9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 txBox="1"/>
          <p:nvPr/>
        </p:nvSpPr>
        <p:spPr>
          <a:xfrm>
            <a:off x="7466076" y="1828800"/>
            <a:ext cx="2011680" cy="10058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Effect traits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523476" y="2176272"/>
            <a:ext cx="274320" cy="320040"/>
          </a:xfrm>
          <a:prstGeom prst="rightArrow">
            <a:avLst/>
          </a:prstGeom>
          <a:solidFill>
            <a:srgbClr val="B8C4CE"/>
          </a:solidFill>
          <a:ln w="12700">
            <a:solidFill>
              <a:srgbClr val="B8C4C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Shape 15"/>
          <p:cNvSpPr/>
          <p:nvPr/>
        </p:nvSpPr>
        <p:spPr>
          <a:xfrm>
            <a:off x="9843516" y="1828800"/>
            <a:ext cx="2011680" cy="1005840"/>
          </a:xfrm>
          <a:prstGeom prst="roundRect">
            <a:avLst>
              <a:gd name="adj" fmla="val 10909"/>
            </a:avLst>
          </a:prstGeom>
          <a:solidFill>
            <a:srgbClr val="8A9BA8"/>
          </a:solidFill>
          <a:ln w="12700">
            <a:solidFill>
              <a:srgbClr val="8A9BA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Text 16"/>
          <p:cNvSpPr txBox="1"/>
          <p:nvPr/>
        </p:nvSpPr>
        <p:spPr>
          <a:xfrm>
            <a:off x="9843516" y="1828800"/>
            <a:ext cx="2011680" cy="10058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Ecosystem processes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(production, nutrient cycling)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3017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Lavorel &amp; Garnier (2002) Functional Ecology 16: 545–556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548640" y="3474720"/>
            <a:ext cx="11091672" cy="237744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Response trait — determines how a species responds to abiotic and biotic filters (streamlined body + narrow peduncle → sustained swimming in fast current)</a:t>
            </a:r>
            <a:endParaRPr lang="en-US" sz="17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Effect trait — determines how a species affects processes (a large sediment-stirring detritivore such as Prochilodus changes nutrient cycling and turbidity)</a:t>
            </a:r>
            <a:endParaRPr lang="en-US" sz="17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traits are both (body size responds to temperature and fishing; body size drives metabolic demand and prey size) — this overlap is what makes prediction possible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Kinds of traits, kinds of data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 FBE 2026 · Session 1 · Block 1 · Functional traits and functional space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10725912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91672" cy="3051048"/>
        </p:xfrm>
        <a:graphic>
          <a:graphicData uri="http://schemas.openxmlformats.org/drawingml/2006/table">
            <a:tbl>
              <a:tblPr/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40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77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278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Type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5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Example (fish)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5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Coding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5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Distance later on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Quantitative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Body length (cm), fin aspect ratio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continuous number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Euclidean (after standardisation) or Gower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Ordinal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Position in water column: benthic &lt; demersal &lt; pelagic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ordered categories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Gower (ranks)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Nominal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Reproductive guild, diet category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unordered categories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Gower (0/1)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Binary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Migratory: yes / no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 / 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Gower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Fuzzy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Diet: 60 % invertebrates, 40 % plants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proportions across categories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Gower on proportions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029200"/>
            <a:ext cx="11091672" cy="822960"/>
          </a:xfrm>
          <a:prstGeom prst="roundRect">
            <a:avLst>
              <a:gd name="adj" fmla="val 8889"/>
            </a:avLst>
          </a:prstGeom>
          <a:solidFill>
            <a:srgbClr val="E8F1F7"/>
          </a:solidFill>
          <a:ln w="12700">
            <a:solidFill>
              <a:srgbClr val="E8F1F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4"/>
          <p:cNvSpPr txBox="1"/>
          <p:nvPr/>
        </p:nvSpPr>
        <p:spPr>
          <a:xfrm>
            <a:off x="685800" y="5029200"/>
            <a:ext cx="10817352" cy="8229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data type decides the distance you can compute — and the more categorical traits, the coarser the functional space. Hence the investment in continuous morphological traits for fishes.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traits come from: databases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 FBE 2026 · Session 1 · Block 1 · Functional traits and functional space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10725912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91672" cy="3553968"/>
        </p:xfrm>
        <a:graphic>
          <a:graphicData uri="http://schemas.openxmlformats.org/drawingml/2006/table">
            <a:tbl>
              <a:tblPr/>
              <a:tblGrid>
                <a:gridCol w="2194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80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877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Database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5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Group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5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Content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5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Reference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TRY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Plants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Millions of records, &gt; 100,000 species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Kattge et al. 2020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AVONET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Birds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Beak, wing, tail, tarsus for ~all species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Tobias et al. 2022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EltonTraits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Birds, mammals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Diet and foraging traits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Wilman et al. 2014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COMPADRE / COMADRE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Plants / animals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Demographic matrices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Salguero-Gómez et al. 2015–2016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FishBase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Fishes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Life history, ecology; uneven coverage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Froese &amp; Pauly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FISHMORPH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Freshwater fishes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 standardised morphological traits, &gt; 8,000 species, one protocol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Brosse et al. 2021 GEB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Shape 3"/>
          <p:cNvSpPr/>
          <p:nvPr/>
        </p:nvSpPr>
        <p:spPr>
          <a:xfrm>
            <a:off x="548640" y="5212080"/>
            <a:ext cx="11091672" cy="548640"/>
          </a:xfrm>
          <a:prstGeom prst="roundRect">
            <a:avLst>
              <a:gd name="adj" fmla="val 13333"/>
            </a:avLst>
          </a:prstGeom>
          <a:solidFill>
            <a:srgbClr val="E8F1F7"/>
          </a:solidFill>
          <a:ln w="12700">
            <a:solidFill>
              <a:srgbClr val="E8F1F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4"/>
          <p:cNvSpPr txBox="1"/>
          <p:nvPr/>
        </p:nvSpPr>
        <p:spPr>
          <a:xfrm>
            <a:off x="685800" y="5212080"/>
            <a:ext cx="10817352" cy="54864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Thursday’s traits are a simplified version of the FISHMORPH traits.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fish morphological trait framework (Villéger et al. 2017)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 FBE 2026 · Session 1 · Block 1 · Functional traits and functional space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10725912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6400800" y="1371600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Locomotion (6)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6400800" y="1737360"/>
            <a:ext cx="5212080" cy="20116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Body elongation</a:t>
            </a:r>
            <a:endParaRPr lang="en-US" sz="1500" dirty="0"/>
          </a:p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Lateral compression</a:t>
            </a:r>
            <a:endParaRPr lang="en-US" sz="1500" dirty="0"/>
          </a:p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Pectoral fin aspect ratio</a:t>
            </a:r>
            <a:endParaRPr lang="en-US" sz="1500" dirty="0"/>
          </a:p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Pectoral fin position</a:t>
            </a:r>
            <a:endParaRPr lang="en-US" sz="1500" dirty="0"/>
          </a:p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Caudal peduncle throttling</a:t>
            </a:r>
            <a:endParaRPr lang="en-US" sz="1500" dirty="0"/>
          </a:p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Caudal fin aspect ratio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6400800" y="3749040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Feeding (4)</a:t>
            </a:r>
            <a:endParaRPr lang="en-US" sz="1700" dirty="0"/>
          </a:p>
        </p:txBody>
      </p:sp>
      <p:sp>
        <p:nvSpPr>
          <p:cNvPr id="10" name="Text 8"/>
          <p:cNvSpPr txBox="1"/>
          <p:nvPr/>
        </p:nvSpPr>
        <p:spPr>
          <a:xfrm>
            <a:off x="6400800" y="4114800"/>
            <a:ext cx="5212080" cy="146304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Body size</a:t>
            </a:r>
            <a:endParaRPr lang="en-US" sz="1500" dirty="0"/>
          </a:p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Mouth position (inferior / terminal / superior)</a:t>
            </a:r>
            <a:endParaRPr lang="en-US" sz="1500" dirty="0"/>
          </a:p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Oral gape</a:t>
            </a:r>
            <a:endParaRPr lang="en-US" sz="1500" dirty="0"/>
          </a:p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Eye size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548640" y="5715000"/>
            <a:ext cx="11091672" cy="548640"/>
          </a:xfrm>
          <a:prstGeom prst="roundRect">
            <a:avLst>
              <a:gd name="adj" fmla="val 13333"/>
            </a:avLst>
          </a:prstGeom>
          <a:solidFill>
            <a:srgbClr val="E8F1F7"/>
          </a:solidFill>
          <a:ln w="12700">
            <a:solidFill>
              <a:srgbClr val="E8F1F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 txBox="1"/>
          <p:nvPr/>
        </p:nvSpPr>
        <p:spPr>
          <a:xfrm>
            <a:off x="685800" y="5715000"/>
            <a:ext cx="10817352" cy="54864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principles: ratios (size-free) · a mechanistic meaning for each · measurable on any species from a photograph.</a:t>
            </a:r>
            <a:endParaRPr lang="en-US" sz="1600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FCBDB45-EBC4-AB90-3689-E9D26BDB66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" y="2537460"/>
            <a:ext cx="5541780" cy="178308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Data quality: three questions before any analysis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 FBE 2026 · Session 1 · Block 1 · Functional traits and functional space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10725912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3520440" cy="3291840"/>
          </a:xfrm>
          <a:prstGeom prst="roundRect">
            <a:avLst>
              <a:gd name="adj" fmla="val 2778"/>
            </a:avLst>
          </a:prstGeom>
          <a:solidFill>
            <a:srgbClr val="E8F1F7"/>
          </a:solidFill>
          <a:ln w="12700">
            <a:solidFill>
              <a:srgbClr val="E8F1F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 txBox="1"/>
          <p:nvPr/>
        </p:nvSpPr>
        <p:spPr>
          <a:xfrm>
            <a:off x="777240" y="169164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Completeness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286000"/>
            <a:ext cx="31089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 missing per trait and per species. Rule used here: drop species with &gt; 30 % missing traits; impute the rest if needed — and report it.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297680" y="1554480"/>
            <a:ext cx="3520440" cy="3291840"/>
          </a:xfrm>
          <a:prstGeom prst="roundRect">
            <a:avLst>
              <a:gd name="adj" fmla="val 2778"/>
            </a:avLst>
          </a:prstGeom>
          <a:solidFill>
            <a:srgbClr val="E8F1F7"/>
          </a:solidFill>
          <a:ln w="12700">
            <a:solidFill>
              <a:srgbClr val="E8F1F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 txBox="1"/>
          <p:nvPr/>
        </p:nvSpPr>
        <p:spPr>
          <a:xfrm>
            <a:off x="4526280" y="169164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Plausibility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4526280" y="2286000"/>
            <a:ext cx="31089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Outliers, units, ratios outside anatomical limits (a peduncle ratio &lt; 1, a 3-m tetra). Check distributions.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8046720" y="1554480"/>
            <a:ext cx="3520440" cy="3291840"/>
          </a:xfrm>
          <a:prstGeom prst="roundRect">
            <a:avLst>
              <a:gd name="adj" fmla="val 2778"/>
            </a:avLst>
          </a:prstGeom>
          <a:solidFill>
            <a:srgbClr val="E8F1F7"/>
          </a:solidFill>
          <a:ln w="12700">
            <a:solidFill>
              <a:srgbClr val="E8F1F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 txBox="1"/>
          <p:nvPr/>
        </p:nvSpPr>
        <p:spPr>
          <a:xfrm>
            <a:off x="8275320" y="169164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Resolution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8275320" y="2286000"/>
            <a:ext cx="31089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Species means: how many individuals? How variable within species? Body size in fishes: juvenile and adult are different animals.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548640" y="5212080"/>
            <a:ext cx="11091672" cy="548640"/>
          </a:xfrm>
          <a:prstGeom prst="roundRect">
            <a:avLst>
              <a:gd name="adj" fmla="val 13333"/>
            </a:avLst>
          </a:prstGeom>
          <a:solidFill>
            <a:srgbClr val="E8F1F7"/>
          </a:solidFill>
          <a:ln w="12700">
            <a:solidFill>
              <a:srgbClr val="E8F1F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 txBox="1"/>
          <p:nvPr/>
        </p:nvSpPr>
        <p:spPr>
          <a:xfrm>
            <a:off x="685800" y="5212080"/>
            <a:ext cx="10817352" cy="54864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Thursday, Step 1 of every exercise is exactly this check.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From a trait table to distances between species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 FBE 2026 · Session 1 · Block 1 · Functional traits and functional space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10725912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5029200" cy="192024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Species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5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BL (cm)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5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BD ratio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5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Mouth pos.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Hoplias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0.13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0.74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Prochilodus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Cichla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0.27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Arapaima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0.14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0.62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760720" y="2194560"/>
            <a:ext cx="548640" cy="320040"/>
          </a:xfrm>
          <a:prstGeom prst="rightArrow">
            <a:avLst/>
          </a:prstGeom>
          <a:solidFill>
            <a:srgbClr val="B8C4CE"/>
          </a:solidFill>
          <a:ln w="12700">
            <a:solidFill>
              <a:srgbClr val="B8C4C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graphicFrame>
        <p:nvGraphicFramePr>
          <p:cNvPr id="17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92240" y="1463040"/>
          <a:ext cx="5120640" cy="1920240"/>
        </p:xfrm>
        <a:graphic>
          <a:graphicData uri="http://schemas.openxmlformats.org/drawingml/2006/table">
            <a:tbl>
              <a:tblPr/>
              <a:tblGrid>
                <a:gridCol w="1097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5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Hop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5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5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Cic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5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Hop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Cic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Text 4"/>
          <p:cNvSpPr txBox="1"/>
          <p:nvPr/>
        </p:nvSpPr>
        <p:spPr>
          <a:xfrm>
            <a:off x="548640" y="3840480"/>
            <a:ext cx="11091672" cy="21945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traits quantitative → Euclidean distance on standardised traits (centre, divide by SD): otherwise body length in cm dominates every ratio</a:t>
            </a:r>
            <a:endParaRPr lang="en-US" sz="17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Mixed traits → Gower distance (Gower 1971): per-trait |difference| / range, 0/1 for categories, averaged over traits; bounded 0–1; skips missing values; traits can be weighted — FD::gowdis()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From distances to a space: PCA and PCoA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 FBE 2026 · Session 1 · Block 1 · Functional traits and functional space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10725912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91672" cy="3279648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80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994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5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PCA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5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PCoA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Input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Standardised quantitative traits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Any distance matrix (e.g. Gower)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Axes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Linear combinations of traits, with loadings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Coordinates that reproduce the distances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Interpretation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Direct (loadings)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posteriori (correlate axes with traits)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Trait types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Quantitative only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Any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Caveat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Sensitive to outliers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Negative eigenvalues if the distance is not Euclidean → correction (Cailliez, Lingoes)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prcomp()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cmdscale(), ape::pcoa(), inside FD::dbFD()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120640"/>
            <a:ext cx="11091672" cy="640080"/>
          </a:xfrm>
          <a:prstGeom prst="roundRect">
            <a:avLst>
              <a:gd name="adj" fmla="val 11429"/>
            </a:avLst>
          </a:prstGeom>
          <a:solidFill>
            <a:srgbClr val="E8F1F7"/>
          </a:solidFill>
          <a:ln w="12700">
            <a:solidFill>
              <a:srgbClr val="E8F1F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4"/>
          <p:cNvSpPr txBox="1"/>
          <p:nvPr/>
        </p:nvSpPr>
        <p:spPr>
          <a:xfrm>
            <a:off x="685800" y="5120640"/>
            <a:ext cx="10817352" cy="6400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output in both cases: a matrix of species coordinates on a few axes. Everything downstream works on that matrix.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many axes? The quality of the functional space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 FBE 2026 · Session 1 · Block 1 · Functional traits and functional space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10725912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  <p:graphicFrame>
        <p:nvGraphicFramePr>
          <p:cNvPr id="5" name="Chart 0"/>
          <p:cNvGraphicFramePr/>
          <p:nvPr/>
        </p:nvGraphicFramePr>
        <p:xfrm>
          <a:off x="548640" y="1371600"/>
          <a:ext cx="5852160" cy="4206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 3"/>
          <p:cNvSpPr txBox="1"/>
          <p:nvPr/>
        </p:nvSpPr>
        <p:spPr>
          <a:xfrm>
            <a:off x="6675120" y="1371600"/>
            <a:ext cx="4965192" cy="43891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“70 % of variance” is a habit, not a quality criterion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Maire et al. (2015): mean squared deviation between original and reduced-space distances; stop where improvement becomes negligible — 4 axes for global fish morphology, 2 axes distort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Convex hulls need more species than axes and get unstable in high dimension → 4–5 axes max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 the choice; test sensitivity (3 vs 4 axes)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Reading a functional space: the global freshwater fish fauna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 FBE 2026 · Session 1 · Block 1 · Functional traits and functional space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10725912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7406640" y="1371600"/>
            <a:ext cx="4233672" cy="44805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Axis 1: elongated, small-finned bodies ↔ deep, compressed, large-finned bodies (swimming mode)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Axis 2: mouth position and eye size (bottom ↔ surface feeding)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dense generalist core; edges held by few species from few lineages (knifefishes, loricariids, discus-shaped cichlids)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Neotropics: by far the largest hull — roughly three quarters of global fish functional diversity (Toussaint et al. 2016)</a:t>
            </a:r>
            <a:endParaRPr lang="en-US" sz="1500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4464B6B-8268-5F5F-5D77-A61FF1C94D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168" y="1422070"/>
            <a:ext cx="7089648" cy="401385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descriptors of a space: volume, overlap, uniqueness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 FBE 2026 · Session 1 · Block 1 · Functional traits and functional space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10725912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463040"/>
            <a:ext cx="356616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BBBBB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Shape 4"/>
          <p:cNvSpPr/>
          <p:nvPr/>
        </p:nvSpPr>
        <p:spPr>
          <a:xfrm>
            <a:off x="914400" y="1828800"/>
            <a:ext cx="2834640" cy="2011680"/>
          </a:xfrm>
          <a:prstGeom prst="hexagon">
            <a:avLst/>
          </a:prstGeom>
          <a:solidFill>
            <a:srgbClr val="E8F1F7"/>
          </a:solidFill>
          <a:ln w="19050">
            <a:solidFill>
              <a:srgbClr val="1D6F9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Shape 5"/>
          <p:cNvSpPr/>
          <p:nvPr/>
        </p:nvSpPr>
        <p:spPr>
          <a:xfrm>
            <a:off x="914400" y="1828800"/>
            <a:ext cx="2834640" cy="2011680"/>
          </a:xfrm>
          <a:prstGeom prst="rect">
            <a:avLst/>
          </a:prstGeom>
          <a:solidFill>
            <a:srgbClr val="FFFFFF"/>
          </a:solidFill>
          <a:ln w="12700">
            <a:solidFill>
              <a:srgbClr val="BBBBB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Shape 6"/>
          <p:cNvSpPr/>
          <p:nvPr/>
        </p:nvSpPr>
        <p:spPr>
          <a:xfrm>
            <a:off x="1572768" y="1778508"/>
            <a:ext cx="100584" cy="100584"/>
          </a:xfrm>
          <a:prstGeom prst="ellipse">
            <a:avLst/>
          </a:prstGeom>
          <a:solidFill>
            <a:srgbClr val="0B3C5D"/>
          </a:solidFill>
          <a:ln w="12700">
            <a:solidFill>
              <a:srgbClr val="0B3C5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Shape 7"/>
          <p:cNvSpPr/>
          <p:nvPr/>
        </p:nvSpPr>
        <p:spPr>
          <a:xfrm>
            <a:off x="2990088" y="1778508"/>
            <a:ext cx="100584" cy="100584"/>
          </a:xfrm>
          <a:prstGeom prst="ellipse">
            <a:avLst/>
          </a:prstGeom>
          <a:solidFill>
            <a:srgbClr val="0B3C5D"/>
          </a:solidFill>
          <a:ln w="12700">
            <a:solidFill>
              <a:srgbClr val="0B3C5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Shape 8"/>
          <p:cNvSpPr/>
          <p:nvPr/>
        </p:nvSpPr>
        <p:spPr>
          <a:xfrm>
            <a:off x="3698748" y="2784348"/>
            <a:ext cx="100584" cy="100584"/>
          </a:xfrm>
          <a:prstGeom prst="ellipse">
            <a:avLst/>
          </a:prstGeom>
          <a:solidFill>
            <a:srgbClr val="0B3C5D"/>
          </a:solidFill>
          <a:ln w="12700">
            <a:solidFill>
              <a:srgbClr val="0B3C5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Shape 9"/>
          <p:cNvSpPr/>
          <p:nvPr/>
        </p:nvSpPr>
        <p:spPr>
          <a:xfrm>
            <a:off x="2990088" y="3790188"/>
            <a:ext cx="100584" cy="100584"/>
          </a:xfrm>
          <a:prstGeom prst="ellipse">
            <a:avLst/>
          </a:prstGeom>
          <a:solidFill>
            <a:srgbClr val="0B3C5D"/>
          </a:solidFill>
          <a:ln w="12700">
            <a:solidFill>
              <a:srgbClr val="0B3C5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Shape 10"/>
          <p:cNvSpPr/>
          <p:nvPr/>
        </p:nvSpPr>
        <p:spPr>
          <a:xfrm>
            <a:off x="1572768" y="3790188"/>
            <a:ext cx="100584" cy="100584"/>
          </a:xfrm>
          <a:prstGeom prst="ellipse">
            <a:avLst/>
          </a:prstGeom>
          <a:solidFill>
            <a:srgbClr val="0B3C5D"/>
          </a:solidFill>
          <a:ln w="12700">
            <a:solidFill>
              <a:srgbClr val="0B3C5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Shape 11"/>
          <p:cNvSpPr/>
          <p:nvPr/>
        </p:nvSpPr>
        <p:spPr>
          <a:xfrm>
            <a:off x="864108" y="2784348"/>
            <a:ext cx="100584" cy="100584"/>
          </a:xfrm>
          <a:prstGeom prst="ellipse">
            <a:avLst/>
          </a:prstGeom>
          <a:solidFill>
            <a:srgbClr val="0B3C5D"/>
          </a:solidFill>
          <a:ln w="12700">
            <a:solidFill>
              <a:srgbClr val="0B3C5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Shape 12"/>
          <p:cNvSpPr/>
          <p:nvPr/>
        </p:nvSpPr>
        <p:spPr>
          <a:xfrm>
            <a:off x="2281428" y="2784348"/>
            <a:ext cx="100584" cy="100584"/>
          </a:xfrm>
          <a:prstGeom prst="ellipse">
            <a:avLst/>
          </a:prstGeom>
          <a:solidFill>
            <a:srgbClr val="0B3C5D"/>
          </a:solidFill>
          <a:ln w="12700">
            <a:solidFill>
              <a:srgbClr val="0B3C5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Shape 13"/>
          <p:cNvSpPr/>
          <p:nvPr/>
        </p:nvSpPr>
        <p:spPr>
          <a:xfrm>
            <a:off x="1997964" y="3086100"/>
            <a:ext cx="100584" cy="100584"/>
          </a:xfrm>
          <a:prstGeom prst="ellipse">
            <a:avLst/>
          </a:prstGeom>
          <a:solidFill>
            <a:srgbClr val="0B3C5D"/>
          </a:solidFill>
          <a:ln w="12700">
            <a:solidFill>
              <a:srgbClr val="0B3C5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Shape 14"/>
          <p:cNvSpPr/>
          <p:nvPr/>
        </p:nvSpPr>
        <p:spPr>
          <a:xfrm>
            <a:off x="2564892" y="2482596"/>
            <a:ext cx="100584" cy="100584"/>
          </a:xfrm>
          <a:prstGeom prst="ellipse">
            <a:avLst/>
          </a:prstGeom>
          <a:solidFill>
            <a:srgbClr val="0B3C5D"/>
          </a:solidFill>
          <a:ln w="12700">
            <a:solidFill>
              <a:srgbClr val="0B3C5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Shape 15"/>
          <p:cNvSpPr/>
          <p:nvPr/>
        </p:nvSpPr>
        <p:spPr>
          <a:xfrm>
            <a:off x="4343400" y="1463040"/>
            <a:ext cx="356616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BBBBB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Shape 16"/>
          <p:cNvSpPr/>
          <p:nvPr/>
        </p:nvSpPr>
        <p:spPr>
          <a:xfrm>
            <a:off x="4617720" y="1920240"/>
            <a:ext cx="2103120" cy="1828800"/>
          </a:xfrm>
          <a:prstGeom prst="ellipse">
            <a:avLst/>
          </a:prstGeom>
          <a:solidFill>
            <a:srgbClr val="1D6F9E">
              <a:alpha val="40000"/>
            </a:srgbClr>
          </a:solidFill>
          <a:ln w="12700">
            <a:solidFill>
              <a:srgbClr val="1D6F9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9" name="Shape 17"/>
          <p:cNvSpPr/>
          <p:nvPr/>
        </p:nvSpPr>
        <p:spPr>
          <a:xfrm>
            <a:off x="5623560" y="2103120"/>
            <a:ext cx="2011680" cy="1737360"/>
          </a:xfrm>
          <a:prstGeom prst="ellipse">
            <a:avLst/>
          </a:prstGeom>
          <a:solidFill>
            <a:srgbClr val="D9822B">
              <a:alpha val="40000"/>
            </a:srgbClr>
          </a:solidFill>
          <a:ln w="12700">
            <a:solidFill>
              <a:srgbClr val="D9822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0" name="Shape 18"/>
          <p:cNvSpPr/>
          <p:nvPr/>
        </p:nvSpPr>
        <p:spPr>
          <a:xfrm>
            <a:off x="8138160" y="1463040"/>
            <a:ext cx="3502152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BBBBB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Shape 19"/>
          <p:cNvSpPr/>
          <p:nvPr/>
        </p:nvSpPr>
        <p:spPr>
          <a:xfrm>
            <a:off x="9134730" y="2593121"/>
            <a:ext cx="100584" cy="100584"/>
          </a:xfrm>
          <a:prstGeom prst="ellipse">
            <a:avLst/>
          </a:prstGeom>
          <a:solidFill>
            <a:srgbClr val="0B3C5D"/>
          </a:solidFill>
          <a:ln w="12700">
            <a:solidFill>
              <a:srgbClr val="0B3C5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2" name="Shape 20"/>
          <p:cNvSpPr/>
          <p:nvPr/>
        </p:nvSpPr>
        <p:spPr>
          <a:xfrm>
            <a:off x="10084135" y="2867540"/>
            <a:ext cx="100584" cy="100584"/>
          </a:xfrm>
          <a:prstGeom prst="ellipse">
            <a:avLst/>
          </a:prstGeom>
          <a:solidFill>
            <a:srgbClr val="0B3C5D"/>
          </a:solidFill>
          <a:ln w="12700">
            <a:solidFill>
              <a:srgbClr val="0B3C5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3" name="Shape 21"/>
          <p:cNvSpPr/>
          <p:nvPr/>
        </p:nvSpPr>
        <p:spPr>
          <a:xfrm>
            <a:off x="9650514" y="2652586"/>
            <a:ext cx="100584" cy="100584"/>
          </a:xfrm>
          <a:prstGeom prst="ellipse">
            <a:avLst/>
          </a:prstGeom>
          <a:solidFill>
            <a:srgbClr val="0B3C5D"/>
          </a:solidFill>
          <a:ln w="12700">
            <a:solidFill>
              <a:srgbClr val="0B3C5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4" name="Shape 22"/>
          <p:cNvSpPr/>
          <p:nvPr/>
        </p:nvSpPr>
        <p:spPr>
          <a:xfrm>
            <a:off x="10129723" y="2943938"/>
            <a:ext cx="100584" cy="100584"/>
          </a:xfrm>
          <a:prstGeom prst="ellipse">
            <a:avLst/>
          </a:prstGeom>
          <a:solidFill>
            <a:srgbClr val="0B3C5D"/>
          </a:solidFill>
          <a:ln w="12700">
            <a:solidFill>
              <a:srgbClr val="0B3C5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5" name="Shape 23"/>
          <p:cNvSpPr/>
          <p:nvPr/>
        </p:nvSpPr>
        <p:spPr>
          <a:xfrm>
            <a:off x="9206449" y="3030396"/>
            <a:ext cx="100584" cy="100584"/>
          </a:xfrm>
          <a:prstGeom prst="ellipse">
            <a:avLst/>
          </a:prstGeom>
          <a:solidFill>
            <a:srgbClr val="0B3C5D"/>
          </a:solidFill>
          <a:ln w="12700">
            <a:solidFill>
              <a:srgbClr val="0B3C5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6" name="Shape 24"/>
          <p:cNvSpPr/>
          <p:nvPr/>
        </p:nvSpPr>
        <p:spPr>
          <a:xfrm>
            <a:off x="10110455" y="3419962"/>
            <a:ext cx="100584" cy="100584"/>
          </a:xfrm>
          <a:prstGeom prst="ellipse">
            <a:avLst/>
          </a:prstGeom>
          <a:solidFill>
            <a:srgbClr val="0B3C5D"/>
          </a:solidFill>
          <a:ln w="12700">
            <a:solidFill>
              <a:srgbClr val="0B3C5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7" name="Shape 25"/>
          <p:cNvSpPr/>
          <p:nvPr/>
        </p:nvSpPr>
        <p:spPr>
          <a:xfrm>
            <a:off x="9183939" y="3279514"/>
            <a:ext cx="100584" cy="100584"/>
          </a:xfrm>
          <a:prstGeom prst="ellipse">
            <a:avLst/>
          </a:prstGeom>
          <a:solidFill>
            <a:srgbClr val="0B3C5D"/>
          </a:solidFill>
          <a:ln w="12700">
            <a:solidFill>
              <a:srgbClr val="0B3C5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8" name="Shape 26"/>
          <p:cNvSpPr/>
          <p:nvPr/>
        </p:nvSpPr>
        <p:spPr>
          <a:xfrm>
            <a:off x="9715031" y="2263613"/>
            <a:ext cx="100584" cy="100584"/>
          </a:xfrm>
          <a:prstGeom prst="ellipse">
            <a:avLst/>
          </a:prstGeom>
          <a:solidFill>
            <a:srgbClr val="0B3C5D"/>
          </a:solidFill>
          <a:ln w="12700">
            <a:solidFill>
              <a:srgbClr val="0B3C5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9" name="Shape 27"/>
          <p:cNvSpPr/>
          <p:nvPr/>
        </p:nvSpPr>
        <p:spPr>
          <a:xfrm>
            <a:off x="10030481" y="3440578"/>
            <a:ext cx="100584" cy="100584"/>
          </a:xfrm>
          <a:prstGeom prst="ellipse">
            <a:avLst/>
          </a:prstGeom>
          <a:solidFill>
            <a:srgbClr val="0B3C5D"/>
          </a:solidFill>
          <a:ln w="12700">
            <a:solidFill>
              <a:srgbClr val="0B3C5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0" name="Shape 28"/>
          <p:cNvSpPr/>
          <p:nvPr/>
        </p:nvSpPr>
        <p:spPr>
          <a:xfrm>
            <a:off x="9974639" y="2502570"/>
            <a:ext cx="100584" cy="100584"/>
          </a:xfrm>
          <a:prstGeom prst="ellipse">
            <a:avLst/>
          </a:prstGeom>
          <a:solidFill>
            <a:srgbClr val="0B3C5D"/>
          </a:solidFill>
          <a:ln w="12700">
            <a:solidFill>
              <a:srgbClr val="0B3C5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1" name="Shape 29"/>
          <p:cNvSpPr/>
          <p:nvPr/>
        </p:nvSpPr>
        <p:spPr>
          <a:xfrm>
            <a:off x="8983268" y="2761749"/>
            <a:ext cx="100584" cy="100584"/>
          </a:xfrm>
          <a:prstGeom prst="ellipse">
            <a:avLst/>
          </a:prstGeom>
          <a:solidFill>
            <a:srgbClr val="0B3C5D"/>
          </a:solidFill>
          <a:ln w="12700">
            <a:solidFill>
              <a:srgbClr val="0B3C5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2" name="Shape 30"/>
          <p:cNvSpPr/>
          <p:nvPr/>
        </p:nvSpPr>
        <p:spPr>
          <a:xfrm>
            <a:off x="9935915" y="3263075"/>
            <a:ext cx="100584" cy="100584"/>
          </a:xfrm>
          <a:prstGeom prst="ellipse">
            <a:avLst/>
          </a:prstGeom>
          <a:solidFill>
            <a:srgbClr val="0B3C5D"/>
          </a:solidFill>
          <a:ln w="12700">
            <a:solidFill>
              <a:srgbClr val="0B3C5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3" name="Shape 31"/>
          <p:cNvSpPr/>
          <p:nvPr/>
        </p:nvSpPr>
        <p:spPr>
          <a:xfrm>
            <a:off x="9875209" y="2807667"/>
            <a:ext cx="100584" cy="100584"/>
          </a:xfrm>
          <a:prstGeom prst="ellipse">
            <a:avLst/>
          </a:prstGeom>
          <a:solidFill>
            <a:srgbClr val="0B3C5D"/>
          </a:solidFill>
          <a:ln w="12700">
            <a:solidFill>
              <a:srgbClr val="0B3C5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4" name="Shape 32"/>
          <p:cNvSpPr/>
          <p:nvPr/>
        </p:nvSpPr>
        <p:spPr>
          <a:xfrm>
            <a:off x="9112450" y="3427525"/>
            <a:ext cx="100584" cy="100584"/>
          </a:xfrm>
          <a:prstGeom prst="ellipse">
            <a:avLst/>
          </a:prstGeom>
          <a:solidFill>
            <a:srgbClr val="0B3C5D"/>
          </a:solidFill>
          <a:ln w="12700">
            <a:solidFill>
              <a:srgbClr val="0B3C5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5" name="Shape 33"/>
          <p:cNvSpPr/>
          <p:nvPr/>
        </p:nvSpPr>
        <p:spPr>
          <a:xfrm>
            <a:off x="11239805" y="1824228"/>
            <a:ext cx="100584" cy="100584"/>
          </a:xfrm>
          <a:prstGeom prst="ellipse">
            <a:avLst/>
          </a:prstGeom>
          <a:solidFill>
            <a:srgbClr val="D9822B"/>
          </a:solidFill>
          <a:ln w="12700">
            <a:solidFill>
              <a:srgbClr val="D9822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6" name="Shape 34"/>
          <p:cNvSpPr/>
          <p:nvPr/>
        </p:nvSpPr>
        <p:spPr>
          <a:xfrm flipV="1">
            <a:off x="10239451" y="1874520"/>
            <a:ext cx="1050646" cy="411480"/>
          </a:xfrm>
          <a:prstGeom prst="line">
            <a:avLst/>
          </a:prstGeom>
          <a:noFill/>
          <a:ln w="19050">
            <a:solidFill>
              <a:srgbClr val="D9822B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37" name="Text 35"/>
          <p:cNvSpPr txBox="1"/>
          <p:nvPr/>
        </p:nvSpPr>
        <p:spPr>
          <a:xfrm>
            <a:off x="548640" y="43434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(FRic)</a:t>
            </a:r>
            <a:endParaRPr lang="en-US" sz="1800" dirty="0"/>
          </a:p>
        </p:txBody>
      </p:sp>
      <p:sp>
        <p:nvSpPr>
          <p:cNvPr id="38" name="Text 36"/>
          <p:cNvSpPr txBox="1"/>
          <p:nvPr/>
        </p:nvSpPr>
        <p:spPr>
          <a:xfrm>
            <a:off x="548640" y="4709160"/>
            <a:ext cx="3566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Convex hull of the species: the range of strategies. Sensitive to extremes.</a:t>
            </a:r>
            <a:endParaRPr lang="en-US" sz="1400" dirty="0"/>
          </a:p>
        </p:txBody>
      </p:sp>
      <p:sp>
        <p:nvSpPr>
          <p:cNvPr id="39" name="Text 37"/>
          <p:cNvSpPr txBox="1"/>
          <p:nvPr/>
        </p:nvSpPr>
        <p:spPr>
          <a:xfrm>
            <a:off x="4343400" y="43434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Overlap</a:t>
            </a:r>
            <a:endParaRPr lang="en-US" sz="1800" dirty="0"/>
          </a:p>
        </p:txBody>
      </p:sp>
      <p:sp>
        <p:nvSpPr>
          <p:cNvPr id="40" name="Text 38"/>
          <p:cNvSpPr txBox="1"/>
          <p:nvPr/>
        </p:nvSpPr>
        <p:spPr>
          <a:xfrm>
            <a:off x="4343400" y="4709160"/>
            <a:ext cx="3566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Fraction of one hull inside the other: do two faunas “do the same things”?</a:t>
            </a:r>
            <a:endParaRPr lang="en-US" sz="1400" dirty="0"/>
          </a:p>
        </p:txBody>
      </p:sp>
      <p:sp>
        <p:nvSpPr>
          <p:cNvPr id="41" name="Text 39"/>
          <p:cNvSpPr txBox="1"/>
          <p:nvPr/>
        </p:nvSpPr>
        <p:spPr>
          <a:xfrm>
            <a:off x="8138160" y="4343400"/>
            <a:ext cx="35021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Uniqueness</a:t>
            </a:r>
            <a:endParaRPr lang="en-US" sz="1800" dirty="0"/>
          </a:p>
        </p:txBody>
      </p:sp>
      <p:sp>
        <p:nvSpPr>
          <p:cNvPr id="42" name="Text 40"/>
          <p:cNvSpPr txBox="1"/>
          <p:nvPr/>
        </p:nvSpPr>
        <p:spPr>
          <a:xfrm>
            <a:off x="8138160" y="4709160"/>
            <a:ext cx="350215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Distance to the nearest neighbour: what no other species does. Relative to the pool!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Visualising the space: hulls, kernels, funspace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 FBE 2026 · Session 1 · Block 1 · Functional traits and functional space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10725912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7589520" y="1371600"/>
            <a:ext cx="4050792" cy="420624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Convex hulls: simple, but one outlier makes the hull look huge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Kernel densities: show the dense core and the sparse periphery; thresholds at 50 % / 99 %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funspace (Carmona et al.): two lines of code; can use abundances and intraspecific data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Thursday: ellipses and hulls in ggplot2; funspace as optional extension (Group A)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plant precedent: leaf economics and the global spectrum of form and function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 FBE 2026 · Session 1 · Block 1 · Functional traits and functional space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10725912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4572000"/>
            <a:ext cx="11091672" cy="17373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axis (2,500 species): cheap, short-lived, fast leaves ↔ expensive, long-lived, slow leaves — an acquisition/conservation trade-off</a:t>
            </a:r>
            <a:endParaRPr lang="en-US" sz="15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axes for whole plants (46,000 species): size and leaf economics; a dense core and large empty regions of the possible space</a:t>
            </a:r>
            <a:endParaRPr lang="en-US" sz="15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Lesson: a few major axes, a dense core, empty corners — the same structure appears in fishes</a:t>
            </a:r>
            <a:endParaRPr lang="en-US" sz="1500" dirty="0"/>
          </a:p>
        </p:txBody>
      </p:sp>
      <p:pic>
        <p:nvPicPr>
          <p:cNvPr id="10" name="Picture 2" descr="Figure 2: The global spectrum of plant form and function.">
            <a:extLst>
              <a:ext uri="{FF2B5EF4-FFF2-40B4-BE49-F238E27FC236}">
                <a16:creationId xmlns:a16="http://schemas.microsoft.com/office/drawing/2014/main" id="{B525252C-51FF-32FF-3F34-FB8621CEB7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883"/>
          <a:stretch>
            <a:fillRect/>
          </a:stretch>
        </p:blipFill>
        <p:spPr bwMode="auto">
          <a:xfrm>
            <a:off x="6531737" y="867694"/>
            <a:ext cx="5108575" cy="3704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 descr="Une image contenant texte, capture d’écran, diagramme&#10;&#10;Description générée automatiquement">
            <a:extLst>
              <a:ext uri="{FF2B5EF4-FFF2-40B4-BE49-F238E27FC236}">
                <a16:creationId xmlns:a16="http://schemas.microsoft.com/office/drawing/2014/main" id="{8B3D4C6F-8C7F-B019-A950-2BB6FC270D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6737" y="1143000"/>
            <a:ext cx="4047744" cy="325904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Choosing traits: the questions to ask yourself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 FBE 2026 · Session 1 · Block 1 · Functional traits and functional space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10725912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371600"/>
            <a:ext cx="11091672" cy="41148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process am I interested in? Response to what? Effect on what? — start from the question, not from the database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the link trait → performance established, or at least plausible?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the trait measurable for all my species? (a trait known for half the species forces dropping or imputing half the data)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 my traits redundant? r = 0.9 is one trait counted twice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the trait set balanced? Six locomotion traits + one trophic trait = a locomotion space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548640" y="5623560"/>
            <a:ext cx="11091672" cy="640080"/>
          </a:xfrm>
          <a:prstGeom prst="roundRect">
            <a:avLst>
              <a:gd name="adj" fmla="val 11429"/>
            </a:avLst>
          </a:prstGeom>
          <a:solidFill>
            <a:srgbClr val="E8F1F7"/>
          </a:solidFill>
          <a:ln w="12700">
            <a:solidFill>
              <a:srgbClr val="E8F1F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 txBox="1"/>
          <p:nvPr/>
        </p:nvSpPr>
        <p:spPr>
          <a:xfrm>
            <a:off x="685800" y="5623560"/>
            <a:ext cx="10817352" cy="6400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 able to justify a trait set in one sentence per trait — Group A will check trait correlations on Thursday.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Block 1 — take-home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 FBE 2026 · Session 1 · Block 1 · Functional traits and functional space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10725912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60020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D9822B"/>
          </a:solidFill>
          <a:ln w="12700">
            <a:solidFill>
              <a:srgbClr val="D9822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 txBox="1"/>
          <p:nvPr/>
        </p:nvSpPr>
        <p:spPr>
          <a:xfrm>
            <a:off x="548640" y="1600200"/>
            <a:ext cx="640080" cy="6400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1463040" y="1463040"/>
            <a:ext cx="101772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functional trait is measured on individuals and linked to performance through a mechanism; response, effect, or both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548640" y="265176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D9822B"/>
          </a:solidFill>
          <a:ln w="12700">
            <a:solidFill>
              <a:srgbClr val="D9822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 txBox="1"/>
          <p:nvPr/>
        </p:nvSpPr>
        <p:spPr>
          <a:xfrm>
            <a:off x="548640" y="2651760"/>
            <a:ext cx="640080" cy="6400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463040" y="2514600"/>
            <a:ext cx="101772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Standardise; Euclidean or Gower distance; PCA or PCoA → species coordinates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548640" y="370332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D9822B"/>
          </a:solidFill>
          <a:ln w="12700">
            <a:solidFill>
              <a:srgbClr val="D9822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 txBox="1"/>
          <p:nvPr/>
        </p:nvSpPr>
        <p:spPr>
          <a:xfrm>
            <a:off x="548640" y="3703320"/>
            <a:ext cx="640080" cy="6400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1463040" y="3566160"/>
            <a:ext cx="101772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Choose, report and test the number of axes (quality of the space)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475488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D9822B"/>
          </a:solidFill>
          <a:ln w="12700">
            <a:solidFill>
              <a:srgbClr val="D9822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 txBox="1"/>
          <p:nvPr/>
        </p:nvSpPr>
        <p:spPr>
          <a:xfrm>
            <a:off x="548640" y="4754880"/>
            <a:ext cx="640080" cy="6400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000" dirty="0"/>
          </a:p>
        </p:txBody>
      </p:sp>
      <p:sp>
        <p:nvSpPr>
          <p:cNvPr id="16" name="Text 14"/>
          <p:cNvSpPr txBox="1"/>
          <p:nvPr/>
        </p:nvSpPr>
        <p:spPr>
          <a:xfrm>
            <a:off x="1463040" y="4617720"/>
            <a:ext cx="101772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a space with volume, overlap and uniqueness — all relative to a species pool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548640" y="5760720"/>
            <a:ext cx="11091672" cy="502920"/>
          </a:xfrm>
          <a:prstGeom prst="roundRect">
            <a:avLst>
              <a:gd name="adj" fmla="val 14545"/>
            </a:avLst>
          </a:prstGeom>
          <a:solidFill>
            <a:srgbClr val="E8F1F7"/>
          </a:solidFill>
          <a:ln w="12700">
            <a:solidFill>
              <a:srgbClr val="E8F1F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Text 16"/>
          <p:cNvSpPr txBox="1"/>
          <p:nvPr/>
        </p:nvSpPr>
        <p:spPr>
          <a:xfrm>
            <a:off x="685800" y="5760720"/>
            <a:ext cx="10817352" cy="5029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Break — 10 min. Next: communities in the space.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1818</Words>
  <Application>Microsoft Macintosh PowerPoint</Application>
  <PresentationFormat>Grand écran</PresentationFormat>
  <Paragraphs>255</Paragraphs>
  <Slides>16</Slides>
  <Notes>16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Cambria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FBE 2026 · Block 1</dc:title>
  <dc:subject>PptxGenJS Presentation</dc:subject>
  <dc:creator>Aurèle Toussaint</dc:creator>
  <cp:lastModifiedBy>Aurele Toussaint</cp:lastModifiedBy>
  <cp:revision>4</cp:revision>
  <dcterms:created xsi:type="dcterms:W3CDTF">2026-09-11T08:41:41Z</dcterms:created>
  <dcterms:modified xsi:type="dcterms:W3CDTF">2026-09-22T07:30:48Z</dcterms:modified>
</cp:coreProperties>
</file>