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0890"/>
  </p:normalViewPr>
  <p:slideViewPr>
    <p:cSldViewPr snapToGrid="0" snapToObjects="1">
      <p:cViewPr varScale="1">
        <p:scale>
          <a:sx n="74" d="100"/>
          <a:sy n="74" d="100"/>
        </p:scale>
        <p:origin x="2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fr-FR" sz="1200" b="0" i="0" u="none" strike="noStrike">
                <a:solidFill>
                  <a:srgbClr val="0B3C5D"/>
                </a:solidFill>
                <a:latin typeface="Arial"/>
              </a:rPr>
              <a:t>The same species: a point (mean) or a distribution of individuals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individuals of one species</c:v>
                </c:pt>
              </c:strCache>
            </c:strRef>
          </c:tx>
          <c:spPr>
            <a:ln w="31750" cap="flat">
              <a:solidFill>
                <a:srgbClr val="1D6F9E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</c:strCache>
            </c:str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3.8659201394728076E-3</c:v>
                </c:pt>
                <c:pt idx="1">
                  <c:v>6.645011282741399E-3</c:v>
                </c:pt>
                <c:pt idx="2">
                  <c:v>1.1108996538242306E-2</c:v>
                </c:pt>
                <c:pt idx="3">
                  <c:v>1.8063013419781275E-2</c:v>
                </c:pt>
                <c:pt idx="4">
                  <c:v>2.8565500784550377E-2</c:v>
                </c:pt>
                <c:pt idx="5">
                  <c:v>4.393693362340742E-2</c:v>
                </c:pt>
                <c:pt idx="6">
                  <c:v>6.5728528616530474E-2</c:v>
                </c:pt>
                <c:pt idx="7">
                  <c:v>9.5634444832538607E-2</c:v>
                </c:pt>
                <c:pt idx="8">
                  <c:v>0.1353352832366127</c:v>
                </c:pt>
                <c:pt idx="9">
                  <c:v>0.18627046369770089</c:v>
                </c:pt>
                <c:pt idx="10">
                  <c:v>0.24935220877729622</c:v>
                </c:pt>
                <c:pt idx="11">
                  <c:v>0.32465246735834974</c:v>
                </c:pt>
                <c:pt idx="12">
                  <c:v>0.41111229050718745</c:v>
                </c:pt>
                <c:pt idx="13">
                  <c:v>0.50633561664810056</c:v>
                </c:pt>
                <c:pt idx="14">
                  <c:v>0.60653065971263342</c:v>
                </c:pt>
                <c:pt idx="15">
                  <c:v>0.70664827785771633</c:v>
                </c:pt>
                <c:pt idx="16">
                  <c:v>0.80073740291680806</c:v>
                </c:pt>
                <c:pt idx="17">
                  <c:v>0.88249690258459546</c:v>
                </c:pt>
                <c:pt idx="18">
                  <c:v>0.94595946890676541</c:v>
                </c:pt>
                <c:pt idx="19">
                  <c:v>0.98620711674391626</c:v>
                </c:pt>
                <c:pt idx="20">
                  <c:v>1</c:v>
                </c:pt>
                <c:pt idx="21">
                  <c:v>0.98620711674391626</c:v>
                </c:pt>
                <c:pt idx="22">
                  <c:v>0.94595946890676541</c:v>
                </c:pt>
                <c:pt idx="23">
                  <c:v>0.88249690258459546</c:v>
                </c:pt>
                <c:pt idx="24">
                  <c:v>0.80073740291680806</c:v>
                </c:pt>
                <c:pt idx="25">
                  <c:v>0.70664827785771633</c:v>
                </c:pt>
                <c:pt idx="26">
                  <c:v>0.60653065971263342</c:v>
                </c:pt>
                <c:pt idx="27">
                  <c:v>0.50633561664810056</c:v>
                </c:pt>
                <c:pt idx="28">
                  <c:v>0.41111229050718745</c:v>
                </c:pt>
                <c:pt idx="29">
                  <c:v>0.32465246735834974</c:v>
                </c:pt>
                <c:pt idx="30">
                  <c:v>0.24935220877729622</c:v>
                </c:pt>
                <c:pt idx="31">
                  <c:v>0.18627046369770089</c:v>
                </c:pt>
                <c:pt idx="32">
                  <c:v>0.1353352832366127</c:v>
                </c:pt>
                <c:pt idx="33">
                  <c:v>9.5634444832538607E-2</c:v>
                </c:pt>
                <c:pt idx="34">
                  <c:v>6.5728528616530474E-2</c:v>
                </c:pt>
                <c:pt idx="35">
                  <c:v>4.393693362340742E-2</c:v>
                </c:pt>
                <c:pt idx="36">
                  <c:v>2.8565500784550377E-2</c:v>
                </c:pt>
                <c:pt idx="37">
                  <c:v>1.8063013419781275E-2</c:v>
                </c:pt>
                <c:pt idx="38">
                  <c:v>1.1108996538242306E-2</c:v>
                </c:pt>
                <c:pt idx="39">
                  <c:v>6.645011282741399E-3</c:v>
                </c:pt>
                <c:pt idx="40">
                  <c:v>3.8659201394728076E-3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FFDC-DD46-8800-0985427456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B6B6B"/>
                    </a:solidFill>
                    <a:latin typeface="Arial"/>
                  </a:defRPr>
                </a:pPr>
                <a:r>
                  <a:rPr lang="fr-FR" b="0" i="0" u="none" strike="noStrike">
                    <a:solidFill>
                      <a:srgbClr val="6B6B6B"/>
                    </a:solidFill>
                    <a:latin typeface="Arial"/>
                  </a:rPr>
                  <a:t>Trait value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tickLblSkip val="1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B6B6B"/>
                    </a:solidFill>
                    <a:latin typeface="Arial"/>
                  </a:defRPr>
                </a:pPr>
                <a:r>
                  <a:rPr lang="fr-FR" b="0" i="0" u="none" strike="noStrike">
                    <a:solidFill>
                      <a:srgbClr val="6B6B6B"/>
                    </a:solidFill>
                    <a:latin typeface="Arial"/>
                  </a:rPr>
                  <a:t>Density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fr-FR" sz="1100" b="0" i="0" u="none" strike="noStrike">
                <a:solidFill>
                  <a:srgbClr val="0B3C5D"/>
                </a:solidFill>
                <a:latin typeface="Arial"/>
              </a:rPr>
              <a:t>Intraspecific share of trait variation — plants (Siefert et al. 2015, 629 studies)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total trait variation (%)</c:v>
                </c:pt>
              </c:strCache>
            </c:strRef>
          </c:tx>
          <c:spPr>
            <a:solidFill>
              <a:srgbClr val="1D6F9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0B3C5D"/>
                    </a:solidFill>
                    <a:latin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Within communities</c:v>
                </c:pt>
                <c:pt idx="1">
                  <c:v>Among communities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42-0045-B09E-7837C6A3DE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0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B6B6B"/>
                    </a:solidFill>
                    <a:latin typeface="Arial"/>
                  </a:defRPr>
                </a:pPr>
                <a:r>
                  <a:rPr lang="fr-FR" b="0" i="0" u="none" strike="noStrike">
                    <a:solidFill>
                      <a:srgbClr val="6B6B6B"/>
                    </a:solidFill>
                    <a:latin typeface="Arial"/>
                  </a:rPr>
                  <a:t>% of total variation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fr-FR" sz="1200" b="0" i="0" u="none" strike="noStrike">
                <a:solidFill>
                  <a:srgbClr val="0B3C5D"/>
                </a:solidFill>
                <a:latin typeface="Arial"/>
              </a:rPr>
              <a:t>Two species: distinct as means, overlapping as distributions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species A</c:v>
                </c:pt>
              </c:strCache>
            </c:strRef>
          </c:tx>
          <c:spPr>
            <a:ln w="31750" cap="flat">
              <a:solidFill>
                <a:srgbClr val="1D6F9E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</c:strCache>
            </c:str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6.5728528616530474E-2</c:v>
                </c:pt>
                <c:pt idx="1">
                  <c:v>9.5634444832538607E-2</c:v>
                </c:pt>
                <c:pt idx="2">
                  <c:v>0.1353352832366127</c:v>
                </c:pt>
                <c:pt idx="3">
                  <c:v>0.18627046369770089</c:v>
                </c:pt>
                <c:pt idx="4">
                  <c:v>0.24935220877729622</c:v>
                </c:pt>
                <c:pt idx="5">
                  <c:v>0.32465246735834974</c:v>
                </c:pt>
                <c:pt idx="6">
                  <c:v>0.41111229050718745</c:v>
                </c:pt>
                <c:pt idx="7">
                  <c:v>0.50633561664810056</c:v>
                </c:pt>
                <c:pt idx="8">
                  <c:v>0.60653065971263342</c:v>
                </c:pt>
                <c:pt idx="9">
                  <c:v>0.70664827785771633</c:v>
                </c:pt>
                <c:pt idx="10">
                  <c:v>0.80073740291680806</c:v>
                </c:pt>
                <c:pt idx="11">
                  <c:v>0.88249690258459546</c:v>
                </c:pt>
                <c:pt idx="12">
                  <c:v>0.94595946890676541</c:v>
                </c:pt>
                <c:pt idx="13">
                  <c:v>0.98620711674391626</c:v>
                </c:pt>
                <c:pt idx="14">
                  <c:v>1</c:v>
                </c:pt>
                <c:pt idx="15">
                  <c:v>0.98620711674391626</c:v>
                </c:pt>
                <c:pt idx="16">
                  <c:v>0.94595946890676541</c:v>
                </c:pt>
                <c:pt idx="17">
                  <c:v>0.88249690258459546</c:v>
                </c:pt>
                <c:pt idx="18">
                  <c:v>0.80073740291680806</c:v>
                </c:pt>
                <c:pt idx="19">
                  <c:v>0.70664827785771633</c:v>
                </c:pt>
                <c:pt idx="20">
                  <c:v>0.60653065971263342</c:v>
                </c:pt>
                <c:pt idx="21">
                  <c:v>0.50633561664810056</c:v>
                </c:pt>
                <c:pt idx="22">
                  <c:v>0.41111229050718745</c:v>
                </c:pt>
                <c:pt idx="23">
                  <c:v>0.32465246735834974</c:v>
                </c:pt>
                <c:pt idx="24">
                  <c:v>0.24935220877729622</c:v>
                </c:pt>
                <c:pt idx="25">
                  <c:v>0.18627046369770089</c:v>
                </c:pt>
                <c:pt idx="26">
                  <c:v>0.1353352832366127</c:v>
                </c:pt>
                <c:pt idx="27">
                  <c:v>9.5634444832538607E-2</c:v>
                </c:pt>
                <c:pt idx="28">
                  <c:v>6.5728528616530474E-2</c:v>
                </c:pt>
                <c:pt idx="29">
                  <c:v>4.393693362340742E-2</c:v>
                </c:pt>
                <c:pt idx="30">
                  <c:v>2.8565500784550377E-2</c:v>
                </c:pt>
                <c:pt idx="31">
                  <c:v>1.8063013419781275E-2</c:v>
                </c:pt>
                <c:pt idx="32">
                  <c:v>1.1108996538242306E-2</c:v>
                </c:pt>
                <c:pt idx="33">
                  <c:v>6.645011282741399E-3</c:v>
                </c:pt>
                <c:pt idx="34">
                  <c:v>3.8659201394728076E-3</c:v>
                </c:pt>
                <c:pt idx="35">
                  <c:v>2.1874911181828851E-3</c:v>
                </c:pt>
                <c:pt idx="36">
                  <c:v>1.2038599948282029E-3</c:v>
                </c:pt>
                <c:pt idx="37">
                  <c:v>6.4437982056860812E-4</c:v>
                </c:pt>
                <c:pt idx="38">
                  <c:v>3.3546262790251185E-4</c:v>
                </c:pt>
                <c:pt idx="39">
                  <c:v>1.698566765614107E-4</c:v>
                </c:pt>
                <c:pt idx="40">
                  <c:v>8.3648347229727524E-5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4981-0C4C-9D45-E46DA7866A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species B</c:v>
                </c:pt>
              </c:strCache>
            </c:strRef>
          </c:tx>
          <c:spPr>
            <a:ln w="31750" cap="flat">
              <a:solidFill>
                <a:srgbClr val="D9822B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</c:strCache>
            </c:strRef>
          </c:cat>
          <c:val>
            <c:numRef>
              <c:f>Sheet1!$C$2:$C$42</c:f>
              <c:numCache>
                <c:formatCode>General</c:formatCode>
                <c:ptCount val="41"/>
                <c:pt idx="0">
                  <c:v>8.3648347229727524E-5</c:v>
                </c:pt>
                <c:pt idx="1">
                  <c:v>1.698566765614107E-4</c:v>
                </c:pt>
                <c:pt idx="2">
                  <c:v>3.3546262790251185E-4</c:v>
                </c:pt>
                <c:pt idx="3">
                  <c:v>6.4437982056860812E-4</c:v>
                </c:pt>
                <c:pt idx="4">
                  <c:v>1.2038599948282029E-3</c:v>
                </c:pt>
                <c:pt idx="5">
                  <c:v>2.1874911181828851E-3</c:v>
                </c:pt>
                <c:pt idx="6">
                  <c:v>3.8659201394728076E-3</c:v>
                </c:pt>
                <c:pt idx="7">
                  <c:v>6.645011282741399E-3</c:v>
                </c:pt>
                <c:pt idx="8">
                  <c:v>1.1108996538242306E-2</c:v>
                </c:pt>
                <c:pt idx="9">
                  <c:v>1.8063013419781275E-2</c:v>
                </c:pt>
                <c:pt idx="10">
                  <c:v>2.8565500784550377E-2</c:v>
                </c:pt>
                <c:pt idx="11">
                  <c:v>4.393693362340742E-2</c:v>
                </c:pt>
                <c:pt idx="12">
                  <c:v>6.5728528616530474E-2</c:v>
                </c:pt>
                <c:pt idx="13">
                  <c:v>9.5634444832538607E-2</c:v>
                </c:pt>
                <c:pt idx="14">
                  <c:v>0.1353352832366127</c:v>
                </c:pt>
                <c:pt idx="15">
                  <c:v>0.18627046369770089</c:v>
                </c:pt>
                <c:pt idx="16">
                  <c:v>0.24935220877729622</c:v>
                </c:pt>
                <c:pt idx="17">
                  <c:v>0.32465246735834974</c:v>
                </c:pt>
                <c:pt idx="18">
                  <c:v>0.41111229050718745</c:v>
                </c:pt>
                <c:pt idx="19">
                  <c:v>0.50633561664810056</c:v>
                </c:pt>
                <c:pt idx="20">
                  <c:v>0.60653065971263342</c:v>
                </c:pt>
                <c:pt idx="21">
                  <c:v>0.70664827785771633</c:v>
                </c:pt>
                <c:pt idx="22">
                  <c:v>0.80073740291680806</c:v>
                </c:pt>
                <c:pt idx="23">
                  <c:v>0.88249690258459546</c:v>
                </c:pt>
                <c:pt idx="24">
                  <c:v>0.94595946890676541</c:v>
                </c:pt>
                <c:pt idx="25">
                  <c:v>0.98620711674391626</c:v>
                </c:pt>
                <c:pt idx="26">
                  <c:v>1</c:v>
                </c:pt>
                <c:pt idx="27">
                  <c:v>0.98620711674391626</c:v>
                </c:pt>
                <c:pt idx="28">
                  <c:v>0.94595946890676541</c:v>
                </c:pt>
                <c:pt idx="29">
                  <c:v>0.88249690258459546</c:v>
                </c:pt>
                <c:pt idx="30">
                  <c:v>0.80073740291680806</c:v>
                </c:pt>
                <c:pt idx="31">
                  <c:v>0.70664827785771633</c:v>
                </c:pt>
                <c:pt idx="32">
                  <c:v>0.60653065971263342</c:v>
                </c:pt>
                <c:pt idx="33">
                  <c:v>0.50633561664810056</c:v>
                </c:pt>
                <c:pt idx="34">
                  <c:v>0.41111229050718745</c:v>
                </c:pt>
                <c:pt idx="35">
                  <c:v>0.32465246735834974</c:v>
                </c:pt>
                <c:pt idx="36">
                  <c:v>0.24935220877729622</c:v>
                </c:pt>
                <c:pt idx="37">
                  <c:v>0.18627046369770089</c:v>
                </c:pt>
                <c:pt idx="38">
                  <c:v>0.1353352832366127</c:v>
                </c:pt>
                <c:pt idx="39">
                  <c:v>9.5634444832538607E-2</c:v>
                </c:pt>
                <c:pt idx="40">
                  <c:v>6.5728528616530474E-2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4981-0C4C-9D45-E46DA7866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B6B6B"/>
                    </a:solidFill>
                    <a:latin typeface="Arial"/>
                  </a:defRPr>
                </a:pPr>
                <a:r>
                  <a:rPr lang="fr-FR" b="0" i="0" u="none" strike="noStrike">
                    <a:solidFill>
                      <a:srgbClr val="6B6B6B"/>
                    </a:solidFill>
                    <a:latin typeface="Arial"/>
                  </a:rPr>
                  <a:t>Trait value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tickLblSkip val="1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B6B6B"/>
                    </a:solidFill>
                    <a:latin typeface="Arial"/>
                  </a:defRPr>
                </a:pPr>
                <a:r>
                  <a:rPr lang="fr-FR" b="0" i="0" u="none" strike="noStrike">
                    <a:solidFill>
                      <a:srgbClr val="6B6B6B"/>
                    </a:solidFill>
                    <a:latin typeface="Arial"/>
                  </a:rPr>
                  <a:t>Density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fr-FR" sz="1200" b="0" i="0" u="none" strike="noStrike">
                <a:solidFill>
                  <a:srgbClr val="0B3C5D"/>
                </a:solidFill>
                <a:latin typeface="Arial"/>
              </a:rPr>
              <a:t>Species as densities; the community as their abundance-weighted sum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species A</c:v>
                </c:pt>
              </c:strCache>
            </c:strRef>
          </c:tx>
          <c:spPr>
            <a:ln w="31750" cap="flat">
              <a:solidFill>
                <a:srgbClr val="1D6F9E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</c:strCache>
            </c:str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1.1108996538242306E-2</c:v>
                </c:pt>
                <c:pt idx="1">
                  <c:v>2.2794180883612347E-2</c:v>
                </c:pt>
                <c:pt idx="2">
                  <c:v>4.393693362340742E-2</c:v>
                </c:pt>
                <c:pt idx="3">
                  <c:v>7.9559508718227687E-2</c:v>
                </c:pt>
                <c:pt idx="4">
                  <c:v>0.1353352832366127</c:v>
                </c:pt>
                <c:pt idx="5">
                  <c:v>0.21626516682988728</c:v>
                </c:pt>
                <c:pt idx="6">
                  <c:v>0.32465246735834974</c:v>
                </c:pt>
                <c:pt idx="7">
                  <c:v>0.45783336177161427</c:v>
                </c:pt>
                <c:pt idx="8">
                  <c:v>0.60653065971263342</c:v>
                </c:pt>
                <c:pt idx="9">
                  <c:v>0.75483960198900735</c:v>
                </c:pt>
                <c:pt idx="10">
                  <c:v>0.88249690258459546</c:v>
                </c:pt>
                <c:pt idx="11">
                  <c:v>0.96923323447634413</c:v>
                </c:pt>
                <c:pt idx="12">
                  <c:v>1</c:v>
                </c:pt>
                <c:pt idx="13">
                  <c:v>0.96923323447634413</c:v>
                </c:pt>
                <c:pt idx="14">
                  <c:v>0.88249690258459546</c:v>
                </c:pt>
                <c:pt idx="15">
                  <c:v>0.75483960198900735</c:v>
                </c:pt>
                <c:pt idx="16">
                  <c:v>0.60653065971263342</c:v>
                </c:pt>
                <c:pt idx="17">
                  <c:v>0.45783336177161427</c:v>
                </c:pt>
                <c:pt idx="18">
                  <c:v>0.32465246735834974</c:v>
                </c:pt>
                <c:pt idx="19">
                  <c:v>0.21626516682988728</c:v>
                </c:pt>
                <c:pt idx="20">
                  <c:v>0.1353352832366127</c:v>
                </c:pt>
                <c:pt idx="21">
                  <c:v>7.9559508718227687E-2</c:v>
                </c:pt>
                <c:pt idx="22">
                  <c:v>4.393693362340742E-2</c:v>
                </c:pt>
                <c:pt idx="23">
                  <c:v>2.2794180883612347E-2</c:v>
                </c:pt>
                <c:pt idx="24">
                  <c:v>1.1108996538242306E-2</c:v>
                </c:pt>
                <c:pt idx="25">
                  <c:v>5.0860692310127006E-3</c:v>
                </c:pt>
                <c:pt idx="26">
                  <c:v>2.1874911181828851E-3</c:v>
                </c:pt>
                <c:pt idx="27">
                  <c:v>8.8382630693504996E-4</c:v>
                </c:pt>
                <c:pt idx="28">
                  <c:v>3.3546262790251185E-4</c:v>
                </c:pt>
                <c:pt idx="29">
                  <c:v>1.1961288358102437E-4</c:v>
                </c:pt>
                <c:pt idx="30">
                  <c:v>4.0065297392951069E-5</c:v>
                </c:pt>
                <c:pt idx="31">
                  <c:v>1.2607105177048523E-5</c:v>
                </c:pt>
                <c:pt idx="32">
                  <c:v>3.7266531720786709E-6</c:v>
                </c:pt>
                <c:pt idx="33">
                  <c:v>1.0348542111093753E-6</c:v>
                </c:pt>
                <c:pt idx="34">
                  <c:v>2.6995785033630146E-7</c:v>
                </c:pt>
                <c:pt idx="35">
                  <c:v>6.6156016376977008E-8</c:v>
                </c:pt>
                <c:pt idx="36">
                  <c:v>1.5229979744712629E-8</c:v>
                </c:pt>
                <c:pt idx="37">
                  <c:v>3.2937141103060809E-9</c:v>
                </c:pt>
                <c:pt idx="38">
                  <c:v>6.6915860912927826E-10</c:v>
                </c:pt>
                <c:pt idx="39">
                  <c:v>1.2771115545128334E-10</c:v>
                </c:pt>
                <c:pt idx="40">
                  <c:v>2.289734845645553E-11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42AF-2C4F-A761-BBC59A8D88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species B</c:v>
                </c:pt>
              </c:strCache>
            </c:strRef>
          </c:tx>
          <c:spPr>
            <a:ln w="31750" cap="flat">
              <a:solidFill>
                <a:srgbClr val="D9822B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</c:strCache>
            </c:strRef>
          </c:cat>
          <c:val>
            <c:numRef>
              <c:f>Sheet1!$C$2:$C$42</c:f>
              <c:numCache>
                <c:formatCode>General</c:formatCode>
                <c:ptCount val="41"/>
                <c:pt idx="0">
                  <c:v>8.4270199637974201E-4</c:v>
                </c:pt>
                <c:pt idx="1">
                  <c:v>1.5312437827280194E-3</c:v>
                </c:pt>
                <c:pt idx="2">
                  <c:v>2.7061440976309651E-3</c:v>
                </c:pt>
                <c:pt idx="3">
                  <c:v>4.6515078979189788E-3</c:v>
                </c:pt>
                <c:pt idx="4">
                  <c:v>7.7762975767696136E-3</c:v>
                </c:pt>
                <c:pt idx="5">
                  <c:v>1.2644109393846891E-2</c:v>
                </c:pt>
                <c:pt idx="6">
                  <c:v>1.9995850549185262E-2</c:v>
                </c:pt>
                <c:pt idx="7">
                  <c:v>3.0755853536385193E-2</c:v>
                </c:pt>
                <c:pt idx="8">
                  <c:v>4.6009970031571326E-2</c:v>
                </c:pt>
                <c:pt idx="9">
                  <c:v>6.6944111382777019E-2</c:v>
                </c:pt>
                <c:pt idx="10">
                  <c:v>9.4734698265628886E-2</c:v>
                </c:pt>
                <c:pt idx="11">
                  <c:v>0.13038932458839061</c:v>
                </c:pt>
                <c:pt idx="12">
                  <c:v>0.17454654614410733</c:v>
                </c:pt>
                <c:pt idx="13">
                  <c:v>0.2272567271508448</c:v>
                </c:pt>
                <c:pt idx="14">
                  <c:v>0.28777860335503119</c:v>
                </c:pt>
                <c:pt idx="15">
                  <c:v>0.35443493165367035</c:v>
                </c:pt>
                <c:pt idx="16">
                  <c:v>0.42457146179884336</c:v>
                </c:pt>
                <c:pt idx="17">
                  <c:v>0.49465379450040142</c:v>
                </c:pt>
                <c:pt idx="18">
                  <c:v>0.56051618204176556</c:v>
                </c:pt>
                <c:pt idx="19">
                  <c:v>0.61774783180921677</c:v>
                </c:pt>
                <c:pt idx="20">
                  <c:v>0.66217162823473574</c:v>
                </c:pt>
                <c:pt idx="21">
                  <c:v>0.69034498172074132</c:v>
                </c:pt>
                <c:pt idx="22">
                  <c:v>0.7</c:v>
                </c:pt>
                <c:pt idx="23">
                  <c:v>0.69034498172074132</c:v>
                </c:pt>
                <c:pt idx="24">
                  <c:v>0.66217162823473574</c:v>
                </c:pt>
                <c:pt idx="25">
                  <c:v>0.61774783180921677</c:v>
                </c:pt>
                <c:pt idx="26">
                  <c:v>0.56051618204176556</c:v>
                </c:pt>
                <c:pt idx="27">
                  <c:v>0.49465379450040142</c:v>
                </c:pt>
                <c:pt idx="28">
                  <c:v>0.42457146179884336</c:v>
                </c:pt>
                <c:pt idx="29">
                  <c:v>0.35443493165367035</c:v>
                </c:pt>
                <c:pt idx="30">
                  <c:v>0.28777860335503119</c:v>
                </c:pt>
                <c:pt idx="31">
                  <c:v>0.2272567271508448</c:v>
                </c:pt>
                <c:pt idx="32">
                  <c:v>0.17454654614410733</c:v>
                </c:pt>
                <c:pt idx="33">
                  <c:v>0.13038932458839061</c:v>
                </c:pt>
                <c:pt idx="34">
                  <c:v>9.4734698265628886E-2</c:v>
                </c:pt>
                <c:pt idx="35">
                  <c:v>6.6944111382777019E-2</c:v>
                </c:pt>
                <c:pt idx="36">
                  <c:v>4.6009970031571326E-2</c:v>
                </c:pt>
                <c:pt idx="37">
                  <c:v>3.0755853536385193E-2</c:v>
                </c:pt>
                <c:pt idx="38">
                  <c:v>1.9995850549185262E-2</c:v>
                </c:pt>
                <c:pt idx="39">
                  <c:v>1.2644109393846891E-2</c:v>
                </c:pt>
                <c:pt idx="40">
                  <c:v>7.7762975767696136E-3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42AF-2C4F-A761-BBC59A8D88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species C</c:v>
                </c:pt>
              </c:strCache>
            </c:strRef>
          </c:tx>
          <c:spPr>
            <a:ln w="31750" cap="flat">
              <a:solidFill>
                <a:srgbClr val="3A7D44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</c:strCache>
            </c:strRef>
          </c:cat>
          <c:val>
            <c:numRef>
              <c:f>Sheet1!$D$2:$D$42</c:f>
              <c:numCache>
                <c:formatCode>General</c:formatCode>
                <c:ptCount val="41"/>
                <c:pt idx="0">
                  <c:v>1.7689354417473069E-25</c:v>
                </c:pt>
                <c:pt idx="1">
                  <c:v>5.8579096639211108E-24</c:v>
                </c:pt>
                <c:pt idx="2">
                  <c:v>1.735874863167526E-22</c:v>
                </c:pt>
                <c:pt idx="3">
                  <c:v>4.6029813586233398E-21</c:v>
                </c:pt>
                <c:pt idx="4">
                  <c:v>1.0922073013132163E-19</c:v>
                </c:pt>
                <c:pt idx="5">
                  <c:v>2.3190813982394832E-18</c:v>
                </c:pt>
                <c:pt idx="6">
                  <c:v>4.4062787381274719E-17</c:v>
                </c:pt>
                <c:pt idx="7">
                  <c:v>7.4915727092830502E-16</c:v>
                </c:pt>
                <c:pt idx="8">
                  <c:v>1.1397748994184758E-14</c:v>
                </c:pt>
                <c:pt idx="9">
                  <c:v>1.5517088451319608E-13</c:v>
                </c:pt>
                <c:pt idx="10">
                  <c:v>1.8903683634590275E-12</c:v>
                </c:pt>
                <c:pt idx="11">
                  <c:v>2.0607613610809977E-11</c:v>
                </c:pt>
                <c:pt idx="12">
                  <c:v>2.0102682925828495E-10</c:v>
                </c:pt>
                <c:pt idx="13">
                  <c:v>1.7547910074155077E-9</c:v>
                </c:pt>
                <c:pt idx="14">
                  <c:v>1.3706981770241366E-8</c:v>
                </c:pt>
                <c:pt idx="15">
                  <c:v>9.5808342699684224E-8</c:v>
                </c:pt>
                <c:pt idx="16">
                  <c:v>5.9925253228715835E-7</c:v>
                </c:pt>
                <c:pt idx="17">
                  <c:v>3.3539878548708038E-6</c:v>
                </c:pt>
                <c:pt idx="18">
                  <c:v>1.6798022202168514E-5</c:v>
                </c:pt>
                <c:pt idx="19">
                  <c:v>7.5283512506754772E-5</c:v>
                </c:pt>
                <c:pt idx="20">
                  <c:v>3.0191636511226068E-4</c:v>
                </c:pt>
                <c:pt idx="21">
                  <c:v>1.0834739953453827E-3</c:v>
                </c:pt>
                <c:pt idx="22">
                  <c:v>3.4793281255255269E-3</c:v>
                </c:pt>
                <c:pt idx="23">
                  <c:v>9.998096884418075E-3</c:v>
                </c:pt>
                <c:pt idx="24">
                  <c:v>2.570895070609534E-2</c:v>
                </c:pt>
                <c:pt idx="25">
                  <c:v>5.9155675754877429E-2</c:v>
                </c:pt>
                <c:pt idx="26">
                  <c:v>0.12180175491295143</c:v>
                </c:pt>
                <c:pt idx="27">
                  <c:v>0.2244169878995666</c:v>
                </c:pt>
                <c:pt idx="28">
                  <c:v>0.37000106145646872</c:v>
                </c:pt>
                <c:pt idx="29">
                  <c:v>0.54587759374137013</c:v>
                </c:pt>
                <c:pt idx="30">
                  <c:v>0.72066366262512727</c:v>
                </c:pt>
                <c:pt idx="31">
                  <c:v>0.85136352201608889</c:v>
                </c:pt>
                <c:pt idx="32">
                  <c:v>0.9</c:v>
                </c:pt>
                <c:pt idx="33">
                  <c:v>0.85136352201608889</c:v>
                </c:pt>
                <c:pt idx="34">
                  <c:v>0.72066366262512727</c:v>
                </c:pt>
                <c:pt idx="35">
                  <c:v>0.54587759374137013</c:v>
                </c:pt>
                <c:pt idx="36">
                  <c:v>0.37000106145646872</c:v>
                </c:pt>
                <c:pt idx="37">
                  <c:v>0.2244169878995666</c:v>
                </c:pt>
                <c:pt idx="38">
                  <c:v>0.12180175491295143</c:v>
                </c:pt>
                <c:pt idx="39">
                  <c:v>5.9155675754877429E-2</c:v>
                </c:pt>
                <c:pt idx="40">
                  <c:v>2.570895070609534E-2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42AF-2C4F-A761-BBC59A8D88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community (weighted sum)</c:v>
                </c:pt>
              </c:strCache>
            </c:strRef>
          </c:tx>
          <c:spPr>
            <a:ln w="31750" cap="flat">
              <a:solidFill>
                <a:srgbClr val="0B3C5D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</c:strCache>
            </c:strRef>
          </c:cat>
          <c:val>
            <c:numRef>
              <c:f>Sheet1!$E$2:$E$42</c:f>
              <c:numCache>
                <c:formatCode>General</c:formatCode>
                <c:ptCount val="41"/>
                <c:pt idx="0">
                  <c:v>5.8073088680350759E-3</c:v>
                </c:pt>
                <c:pt idx="1">
                  <c:v>1.1856463576624579E-2</c:v>
                </c:pt>
                <c:pt idx="2">
                  <c:v>2.2780310040992999E-2</c:v>
                </c:pt>
                <c:pt idx="3">
                  <c:v>4.1175206728489538E-2</c:v>
                </c:pt>
                <c:pt idx="4">
                  <c:v>7.0000530891337231E-2</c:v>
                </c:pt>
                <c:pt idx="5">
                  <c:v>0.11192581623309771</c:v>
                </c:pt>
                <c:pt idx="6">
                  <c:v>0.16832498884393043</c:v>
                </c:pt>
                <c:pt idx="7">
                  <c:v>0.23814343694672283</c:v>
                </c:pt>
                <c:pt idx="8">
                  <c:v>0.3170683208657904</c:v>
                </c:pt>
                <c:pt idx="9">
                  <c:v>0.39750303440936779</c:v>
                </c:pt>
                <c:pt idx="10">
                  <c:v>0.46966886077236447</c:v>
                </c:pt>
                <c:pt idx="11">
                  <c:v>0.52373341461881073</c:v>
                </c:pt>
                <c:pt idx="12">
                  <c:v>0.55236396388343756</c:v>
                </c:pt>
                <c:pt idx="13">
                  <c:v>0.55279363573438367</c:v>
                </c:pt>
                <c:pt idx="14">
                  <c:v>0.5275820350402034</c:v>
                </c:pt>
                <c:pt idx="15">
                  <c:v>0.48375029965227329</c:v>
                </c:pt>
                <c:pt idx="16">
                  <c:v>0.43063688824647617</c:v>
                </c:pt>
                <c:pt idx="17">
                  <c:v>0.37731349003349851</c:v>
                </c:pt>
                <c:pt idx="18">
                  <c:v>0.33048444789614495</c:v>
                </c:pt>
                <c:pt idx="19">
                  <c:v>0.29347198966021004</c:v>
                </c:pt>
                <c:pt idx="20">
                  <c:v>0.26637951336174953</c:v>
                </c:pt>
                <c:pt idx="21">
                  <c:v>0.24709994367440533</c:v>
                </c:pt>
                <c:pt idx="22">
                  <c:v>0.23266433243680879</c:v>
                </c:pt>
                <c:pt idx="23">
                  <c:v>0.22050020433491219</c:v>
                </c:pt>
                <c:pt idx="24">
                  <c:v>0.20934777688076095</c:v>
                </c:pt>
                <c:pt idx="25">
                  <c:v>0.19969851930924684</c:v>
                </c:pt>
                <c:pt idx="26">
                  <c:v>0.1936089511542114</c:v>
                </c:pt>
                <c:pt idx="27">
                  <c:v>0.19372144908350128</c:v>
                </c:pt>
                <c:pt idx="28">
                  <c:v>0.201539382144898</c:v>
                </c:pt>
                <c:pt idx="29">
                  <c:v>0.21556580468616565</c:v>
                </c:pt>
                <c:pt idx="30">
                  <c:v>0.23048634618023128</c:v>
                </c:pt>
                <c:pt idx="31">
                  <c:v>0.23845602610105976</c:v>
                </c:pt>
                <c:pt idx="32">
                  <c:v>0.23236582716981827</c:v>
                </c:pt>
                <c:pt idx="33">
                  <c:v>0.20939001920684053</c:v>
                </c:pt>
                <c:pt idx="34">
                  <c:v>0.17255327698363929</c:v>
                </c:pt>
                <c:pt idx="35">
                  <c:v>0.12925878524111531</c:v>
                </c:pt>
                <c:pt idx="36">
                  <c:v>8.780321091575502E-2</c:v>
                </c:pt>
                <c:pt idx="37">
                  <c:v>5.4110155287685938E-2</c:v>
                </c:pt>
                <c:pt idx="38">
                  <c:v>3.0359106481925174E-2</c:v>
                </c:pt>
                <c:pt idx="39">
                  <c:v>1.5624368032985132E-2</c:v>
                </c:pt>
                <c:pt idx="40">
                  <c:v>7.4746794256986254E-3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42AF-2C4F-A761-BBC59A8D8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B6B6B"/>
                    </a:solidFill>
                    <a:latin typeface="Arial"/>
                  </a:defRPr>
                </a:pPr>
                <a:r>
                  <a:rPr lang="fr-FR" b="0" i="0" u="none" strike="noStrike">
                    <a:solidFill>
                      <a:srgbClr val="6B6B6B"/>
                    </a:solidFill>
                    <a:latin typeface="Arial"/>
                  </a:rPr>
                  <a:t>Trait value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tickLblSkip val="1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B6B6B"/>
                    </a:solidFill>
                    <a:latin typeface="Arial"/>
                  </a:defRPr>
                </a:pPr>
                <a:r>
                  <a:rPr lang="fr-FR" b="0" i="0" u="none" strike="noStrike">
                    <a:solidFill>
                      <a:srgbClr val="6B6B6B"/>
                    </a:solidFill>
                    <a:latin typeface="Arial"/>
                  </a:rPr>
                  <a:t>Density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fr-FR" sz="1200" b="0" i="0" u="none" strike="noStrike">
                <a:solidFill>
                  <a:srgbClr val="0B3C5D"/>
                </a:solidFill>
                <a:latin typeface="Arial"/>
              </a:rPr>
              <a:t>Variance components by trait (illustrative)</a:t>
            </a:r>
          </a:p>
        </c:rich>
      </c:tx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Among species</c:v>
                </c:pt>
              </c:strCache>
            </c:strRef>
          </c:tx>
          <c:spPr>
            <a:solidFill>
              <a:srgbClr val="0B3C5D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Body length</c:v>
                </c:pt>
                <c:pt idx="1">
                  <c:v>Body depth ratio</c:v>
                </c:pt>
                <c:pt idx="2">
                  <c:v>Mouth position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65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E1-2C4A-8639-82A9E3BA6F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Among populations</c:v>
                </c:pt>
              </c:strCache>
            </c:strRef>
          </c:tx>
          <c:spPr>
            <a:solidFill>
              <a:srgbClr val="1D6F9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Body length</c:v>
                </c:pt>
                <c:pt idx="1">
                  <c:v>Body depth ratio</c:v>
                </c:pt>
                <c:pt idx="2">
                  <c:v>Mouth position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25</c:v>
                </c:pt>
                <c:pt idx="1">
                  <c:v>15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E1-2C4A-8639-82A9E3BA6F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Within populations</c:v>
                </c:pt>
              </c:strCache>
            </c:strRef>
          </c:tx>
          <c:spPr>
            <a:solidFill>
              <a:srgbClr val="8FB8D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Body length</c:v>
                </c:pt>
                <c:pt idx="1">
                  <c:v>Body depth ratio</c:v>
                </c:pt>
                <c:pt idx="2">
                  <c:v>Mouth position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35</c:v>
                </c:pt>
                <c:pt idx="1">
                  <c:v>20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E1-2C4A-8639-82A9E3BA6F6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fr-FR" sz="1200" b="0" i="0" u="none" strike="noStrike">
                <a:solidFill>
                  <a:srgbClr val="0B3C5D"/>
                </a:solidFill>
                <a:latin typeface="Arial"/>
              </a:rPr>
              <a:t>Size distribution of an exploited stock (illustrative; Jørgensen et al. 2007)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 harvesting</c:v>
                </c:pt>
              </c:strCache>
            </c:strRef>
          </c:tx>
          <c:spPr>
            <a:ln w="31750" cap="flat">
              <a:solidFill>
                <a:srgbClr val="1D6F9E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</c:strCache>
            </c:str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2.8016380348484847E-3</c:v>
                </c:pt>
                <c:pt idx="1">
                  <c:v>4.5258078667667189E-3</c:v>
                </c:pt>
                <c:pt idx="2">
                  <c:v>7.163364470919217E-3</c:v>
                </c:pt>
                <c:pt idx="3">
                  <c:v>1.1108996538242306E-2</c:v>
                </c:pt>
                <c:pt idx="4">
                  <c:v>1.6879884148789909E-2</c:v>
                </c:pt>
                <c:pt idx="5">
                  <c:v>2.5130488985274417E-2</c:v>
                </c:pt>
                <c:pt idx="6">
                  <c:v>3.6658041953378011E-2</c:v>
                </c:pt>
                <c:pt idx="7">
                  <c:v>5.239314106982558E-2</c:v>
                </c:pt>
                <c:pt idx="8">
                  <c:v>7.3369651368382902E-2</c:v>
                </c:pt>
                <c:pt idx="9">
                  <c:v>0.10066889977289777</c:v>
                </c:pt>
                <c:pt idx="10">
                  <c:v>0.1353352832366127</c:v>
                </c:pt>
                <c:pt idx="11">
                  <c:v>0.17826397958504792</c:v>
                </c:pt>
                <c:pt idx="12">
                  <c:v>0.23006629899380907</c:v>
                </c:pt>
                <c:pt idx="13">
                  <c:v>0.29092380704614818</c:v>
                </c:pt>
                <c:pt idx="14">
                  <c:v>0.36044778859782101</c:v>
                </c:pt>
                <c:pt idx="15">
                  <c:v>0.43756473770026921</c:v>
                </c:pt>
                <c:pt idx="16">
                  <c:v>0.52045012102070209</c:v>
                </c:pt>
                <c:pt idx="17">
                  <c:v>0.60653065971263342</c:v>
                </c:pt>
                <c:pt idx="18">
                  <c:v>0.69256932420519768</c:v>
                </c:pt>
                <c:pt idx="19">
                  <c:v>0.77483742888324936</c:v>
                </c:pt>
                <c:pt idx="20">
                  <c:v>0.84936581656831245</c:v>
                </c:pt>
                <c:pt idx="21">
                  <c:v>0.9122540768285452</c:v>
                </c:pt>
                <c:pt idx="22">
                  <c:v>0.96000544128547771</c:v>
                </c:pt>
                <c:pt idx="23">
                  <c:v>0.98984780337873379</c:v>
                </c:pt>
                <c:pt idx="24">
                  <c:v>1</c:v>
                </c:pt>
                <c:pt idx="25">
                  <c:v>0.98984780337873379</c:v>
                </c:pt>
                <c:pt idx="26">
                  <c:v>0.96000544128547771</c:v>
                </c:pt>
                <c:pt idx="27">
                  <c:v>0.9122540768285452</c:v>
                </c:pt>
                <c:pt idx="28">
                  <c:v>0.84936581656831245</c:v>
                </c:pt>
                <c:pt idx="29">
                  <c:v>0.77483742888324936</c:v>
                </c:pt>
                <c:pt idx="30">
                  <c:v>0.69256932420519768</c:v>
                </c:pt>
                <c:pt idx="31">
                  <c:v>0.60653065971263342</c:v>
                </c:pt>
                <c:pt idx="32">
                  <c:v>0.52045012102070209</c:v>
                </c:pt>
                <c:pt idx="33">
                  <c:v>0.43756473770026921</c:v>
                </c:pt>
                <c:pt idx="34">
                  <c:v>0.36044778859782101</c:v>
                </c:pt>
                <c:pt idx="35">
                  <c:v>0.29092380704614818</c:v>
                </c:pt>
                <c:pt idx="36">
                  <c:v>0.23006629899380907</c:v>
                </c:pt>
                <c:pt idx="37">
                  <c:v>0.17826397958504792</c:v>
                </c:pt>
                <c:pt idx="38">
                  <c:v>0.1353352832366127</c:v>
                </c:pt>
                <c:pt idx="39">
                  <c:v>0.10066889977289777</c:v>
                </c:pt>
                <c:pt idx="40">
                  <c:v>7.3369651368382902E-2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97B7-4445-A94B-442B6F64E2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 decades of size-selective harvesting</c:v>
                </c:pt>
              </c:strCache>
            </c:strRef>
          </c:tx>
          <c:spPr>
            <a:ln w="31750" cap="flat">
              <a:solidFill>
                <a:srgbClr val="B23A48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</c:strCache>
            </c:strRef>
          </c:cat>
          <c:val>
            <c:numRef>
              <c:f>Sheet1!$C$2:$C$42</c:f>
              <c:numCache>
                <c:formatCode>General</c:formatCode>
                <c:ptCount val="41"/>
                <c:pt idx="0">
                  <c:v>1.7981666618475832E-3</c:v>
                </c:pt>
                <c:pt idx="1">
                  <c:v>3.8659201394728076E-3</c:v>
                </c:pt>
                <c:pt idx="2">
                  <c:v>7.9109597339302468E-3</c:v>
                </c:pt>
                <c:pt idx="3">
                  <c:v>1.5408445571188785E-2</c:v>
                </c:pt>
                <c:pt idx="4">
                  <c:v>2.8565500784550377E-2</c:v>
                </c:pt>
                <c:pt idx="5">
                  <c:v>5.0405533362753649E-2</c:v>
                </c:pt>
                <c:pt idx="6">
                  <c:v>8.4657988622529975E-2</c:v>
                </c:pt>
                <c:pt idx="7">
                  <c:v>0.1353352832366127</c:v>
                </c:pt>
                <c:pt idx="8">
                  <c:v>0.20592424643419874</c:v>
                </c:pt>
                <c:pt idx="9">
                  <c:v>0.29823409618142155</c:v>
                </c:pt>
                <c:pt idx="10">
                  <c:v>0.41111229050718745</c:v>
                </c:pt>
                <c:pt idx="11">
                  <c:v>0.53940750723762665</c:v>
                </c:pt>
                <c:pt idx="12">
                  <c:v>0.67363845534472677</c:v>
                </c:pt>
                <c:pt idx="13">
                  <c:v>0.80073740291680806</c:v>
                </c:pt>
                <c:pt idx="14">
                  <c:v>0.90595519110950962</c:v>
                </c:pt>
                <c:pt idx="15">
                  <c:v>0.97561098006484592</c:v>
                </c:pt>
                <c:pt idx="16">
                  <c:v>1</c:v>
                </c:pt>
                <c:pt idx="17">
                  <c:v>0.97561098006484592</c:v>
                </c:pt>
                <c:pt idx="18">
                  <c:v>0.90595519110950962</c:v>
                </c:pt>
                <c:pt idx="19">
                  <c:v>0.80073740291680806</c:v>
                </c:pt>
                <c:pt idx="20">
                  <c:v>0.67363845534472677</c:v>
                </c:pt>
                <c:pt idx="21">
                  <c:v>0.53940750723762665</c:v>
                </c:pt>
                <c:pt idx="22">
                  <c:v>0.41111229050718745</c:v>
                </c:pt>
                <c:pt idx="23">
                  <c:v>0.29823409618142155</c:v>
                </c:pt>
                <c:pt idx="24">
                  <c:v>0.20592424643419874</c:v>
                </c:pt>
                <c:pt idx="25">
                  <c:v>0.1353352832366127</c:v>
                </c:pt>
                <c:pt idx="26">
                  <c:v>8.4657988622529975E-2</c:v>
                </c:pt>
                <c:pt idx="27">
                  <c:v>5.0405533362753649E-2</c:v>
                </c:pt>
                <c:pt idx="28">
                  <c:v>2.8565500784550377E-2</c:v>
                </c:pt>
                <c:pt idx="29">
                  <c:v>1.5408445571188785E-2</c:v>
                </c:pt>
                <c:pt idx="30">
                  <c:v>7.9109597339302468E-3</c:v>
                </c:pt>
                <c:pt idx="31">
                  <c:v>3.8659201394728076E-3</c:v>
                </c:pt>
                <c:pt idx="32">
                  <c:v>1.7981666618475832E-3</c:v>
                </c:pt>
                <c:pt idx="33">
                  <c:v>7.9608669149573035E-4</c:v>
                </c:pt>
                <c:pt idx="34">
                  <c:v>3.3546262790251185E-4</c:v>
                </c:pt>
                <c:pt idx="35">
                  <c:v>1.3454925108033938E-4</c:v>
                </c:pt>
                <c:pt idx="36">
                  <c:v>5.1365531189759469E-5</c:v>
                </c:pt>
                <c:pt idx="37">
                  <c:v>1.8664469113520571E-5</c:v>
                </c:pt>
                <c:pt idx="38">
                  <c:v>6.4552469066326796E-6</c:v>
                </c:pt>
                <c:pt idx="39">
                  <c:v>2.1250220162321529E-6</c:v>
                </c:pt>
                <c:pt idx="40">
                  <c:v>6.658361469857315E-7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97B7-4445-A94B-442B6F64E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B6B6B"/>
                    </a:solidFill>
                    <a:latin typeface="Arial"/>
                  </a:defRPr>
                </a:pPr>
                <a:r>
                  <a:rPr lang="fr-FR" b="0" i="0" u="none" strike="noStrike">
                    <a:solidFill>
                      <a:srgbClr val="6B6B6B"/>
                    </a:solidFill>
                    <a:latin typeface="Arial"/>
                  </a:rPr>
                  <a:t>Body size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tickLblSkip val="1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B6B6B"/>
                    </a:solidFill>
                    <a:latin typeface="Arial"/>
                  </a:defRPr>
                </a:pPr>
                <a:r>
                  <a:rPr lang="fr-FR" b="0" i="0" u="none" strike="noStrike">
                    <a:solidFill>
                      <a:srgbClr val="6B6B6B"/>
                    </a:solidFill>
                    <a:latin typeface="Arial"/>
                  </a:rPr>
                  <a:t>Density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736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0"/>
            <a:ext cx="1109167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Block 3 — Intraspecific trait variability: the return of the variance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566160"/>
            <a:ext cx="110916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15:45–16:15 · The species mean is a choice · How much, and where, is the variance? · Why it matters: coexistence, environment, functioning · TPD and variance partitioning · A fish case study · Measuring ITV · ITV, extinction and conservation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09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3 · Intraspecific trait variability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species mean is a choice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3 · Intraspecific trait variability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11091672" cy="1005840"/>
          </a:xfrm>
          <a:prstGeom prst="roundRect">
            <a:avLst>
              <a:gd name="adj" fmla="val 9091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777240" y="1417320"/>
            <a:ext cx="10634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“Any morphological, physiological or phenological feature </a:t>
            </a:r>
            <a:r>
              <a:rPr lang="en-US" sz="2000" b="1" i="1" dirty="0">
                <a:solidFill>
                  <a:srgbClr val="D982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measurable at the individual level</a:t>
            </a:r>
            <a:r>
              <a:rPr lang="en-US" sz="2000" i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…” — Violle et al. (2007)</a:t>
            </a:r>
            <a:endParaRPr lang="en-US" sz="20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548640" y="2560320"/>
          <a:ext cx="566928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3264408" y="4983480"/>
            <a:ext cx="237744" cy="23774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 txBox="1"/>
          <p:nvPr/>
        </p:nvSpPr>
        <p:spPr>
          <a:xfrm>
            <a:off x="3566160" y="49377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98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species mean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2560320"/>
            <a:ext cx="5148072" cy="32918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Traits are properties of individuals; the species mean is a summary computed for convenience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Individuals of one species differ in size, shape, diet, thermal tolerance — sometimes as much as two species do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 return of the variance” (Violle et al. 2012 TREE): two decades of tools built on means; the variance is being added back, one method at a time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block: what the mean hides, and how to work without it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much variation is there within species?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3 · Intraspecific trait variability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1371600"/>
          <a:ext cx="512064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8640" y="512064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Plants: about a quarter of the variation within communities and a third among communities is intraspecific — the mean is not a bad summary, but a quarter is too much to ignore, especially along gradients.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217920" y="13716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Fishes: if anything, more extreme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217920" y="1828800"/>
            <a:ext cx="5422392" cy="4206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Indeterminate growth: one species spans 1–2 orders of magnitude in body mass from juvenile to adult — and size drives prey, predators, metabolism, habitat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juvenile pike and an adult pike are not the same functional entity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shape varies with habitat within species: more streamlined in fast-flowing reaches; littoral vs pelagic morphs in lakes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Diet: individual specialisation documented in &gt; 100 species, fishes prominent (Bolnick et al. 2003)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does the variance come from?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3 · Intraspecific trait variability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120640" cy="777240"/>
          </a:xfrm>
          <a:prstGeom prst="roundRect">
            <a:avLst>
              <a:gd name="adj" fmla="val 14118"/>
            </a:avLst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5120640" cy="777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Among species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960120" y="2423160"/>
            <a:ext cx="4297680" cy="777240"/>
          </a:xfrm>
          <a:prstGeom prst="roundRect">
            <a:avLst>
              <a:gd name="adj" fmla="val 14118"/>
            </a:avLst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960120" y="2423160"/>
            <a:ext cx="4297680" cy="777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Among populations (rivers, lakes)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371600" y="3383280"/>
            <a:ext cx="3474720" cy="777240"/>
          </a:xfrm>
          <a:prstGeom prst="roundRect">
            <a:avLst>
              <a:gd name="adj" fmla="val 14118"/>
            </a:avLst>
          </a:prstGeom>
          <a:solidFill>
            <a:srgbClr val="4F8FB5"/>
          </a:solidFill>
          <a:ln w="12700">
            <a:solidFill>
              <a:srgbClr val="4F8F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 txBox="1"/>
          <p:nvPr/>
        </p:nvSpPr>
        <p:spPr>
          <a:xfrm>
            <a:off x="1371600" y="3383280"/>
            <a:ext cx="3474720" cy="777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Among individuals within a population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783080" y="4343400"/>
            <a:ext cx="2651760" cy="777240"/>
          </a:xfrm>
          <a:prstGeom prst="roundRect">
            <a:avLst>
              <a:gd name="adj" fmla="val 14118"/>
            </a:avLst>
          </a:prstGeom>
          <a:solidFill>
            <a:srgbClr val="8FB8D3"/>
          </a:solidFill>
          <a:ln w="12700">
            <a:solidFill>
              <a:srgbClr val="8FB8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1783080" y="4343400"/>
            <a:ext cx="2651760" cy="777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an individual over time (growth)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3949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Hierarchical structure (Messier et al. 2010): a large share of the variance sits at the lowest levels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217920" y="1463040"/>
            <a:ext cx="5422392" cy="960120"/>
          </a:xfrm>
          <a:prstGeom prst="roundRect">
            <a:avLst>
              <a:gd name="adj" fmla="val 9524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6400800" y="15087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Ontogeny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0" y="184708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Individuals change as they develop — the largest source for fish size, often for shape and diet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17920" y="2560320"/>
            <a:ext cx="5422392" cy="960120"/>
          </a:xfrm>
          <a:prstGeom prst="roundRect">
            <a:avLst>
              <a:gd name="adj" fmla="val 9524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 txBox="1"/>
          <p:nvPr/>
        </p:nvSpPr>
        <p:spPr>
          <a:xfrm>
            <a:off x="6400800" y="26060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Phenotypic plasticity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294436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genotype, different phenotypes in different environments — reversible within a generation (e.g. streamlining in current)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217920" y="3657600"/>
            <a:ext cx="5422392" cy="960120"/>
          </a:xfrm>
          <a:prstGeom prst="roundRect">
            <a:avLst>
              <a:gd name="adj" fmla="val 9524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 txBox="1"/>
          <p:nvPr/>
        </p:nvSpPr>
        <p:spPr>
          <a:xfrm>
            <a:off x="6400800" y="37033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Genetic differentiation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0" y="404164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adaptation between populations, built over generations; persists in common-garden conditions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217920" y="4754880"/>
            <a:ext cx="5422392" cy="960120"/>
          </a:xfrm>
          <a:prstGeom prst="roundRect">
            <a:avLst>
              <a:gd name="adj" fmla="val 9524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 txBox="1"/>
          <p:nvPr/>
        </p:nvSpPr>
        <p:spPr>
          <a:xfrm>
            <a:off x="6400800" y="480060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(+ sex)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0" y="513892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fourth axis in many species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217920" y="5852160"/>
            <a:ext cx="5422392" cy="457200"/>
          </a:xfrm>
          <a:prstGeom prst="roundRect">
            <a:avLst>
              <a:gd name="adj" fmla="val 16000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 txBox="1"/>
          <p:nvPr/>
        </p:nvSpPr>
        <p:spPr>
          <a:xfrm>
            <a:off x="6355080" y="5852160"/>
            <a:ext cx="5148072" cy="457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produce structured, not random, variance: it tracks the environment and carries ecological information.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matters (1): coexistence and niche overlap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3 · Intraspecific trait variability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1371600"/>
          <a:ext cx="566928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2606040" y="4709160"/>
            <a:ext cx="219456" cy="219456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4"/>
          <p:cNvSpPr/>
          <p:nvPr/>
        </p:nvSpPr>
        <p:spPr>
          <a:xfrm>
            <a:off x="4032504" y="4709160"/>
            <a:ext cx="219456" cy="219456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6492240" y="1371600"/>
            <a:ext cx="5148072" cy="44805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Overlap: species means overestimate functional distinctness → overestimate complementarity; wide distributions share resources and compete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specialisation reduces competition within species — a route to coexistence that means cannot represent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 to the environment: populations shift their distribution (plasticity, selection) before any species is replaced — the intraspecific part of a gradient response is invisible to species means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Assembly (Block 2): clustering/overdispersion computed on means tests a hypothesis about means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5778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Bolnick et al. (2011) TREE 26: 183–192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matters (2): ecosystem functioning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3 · Intraspecific trait variability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492240" y="1371600"/>
            <a:ext cx="5148072" cy="1920240"/>
          </a:xfrm>
          <a:prstGeom prst="roundRect">
            <a:avLst>
              <a:gd name="adj" fmla="val 4762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6675120" y="14630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Roches et al. 2018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675120" y="1828800"/>
            <a:ext cx="4937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Experiments manipulating populations / genotypes / phenotypes of one species vs species identity: intraspecific effects of the same order as species replacement, sometimes larger. Fish well represented (stickleback, guppy, alewife).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92240" y="3474720"/>
            <a:ext cx="5148072" cy="1920240"/>
          </a:xfrm>
          <a:prstGeom prst="roundRect">
            <a:avLst>
              <a:gd name="adj" fmla="val 4762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6675120" y="35661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Raffard et al. 2019 (Toulouse)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675120" y="3931920"/>
            <a:ext cx="4937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Meta-analysis of intraspecific diversity (number of genotypes/phenotypes) → consistent positive effects on ecosystem functions, comparable to species diversity.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48640" y="5577840"/>
            <a:ext cx="11091672" cy="640080"/>
          </a:xfrm>
          <a:prstGeom prst="roundRect">
            <a:avLst>
              <a:gd name="adj" fmla="val 11429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 txBox="1"/>
          <p:nvPr/>
        </p:nvSpPr>
        <p:spPr>
          <a:xfrm>
            <a:off x="685800" y="5577840"/>
            <a:ext cx="10817352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species is not a functional unit: its populations do different things, and populations are lost long before species are.</a:t>
            </a:r>
            <a:endParaRPr lang="en-US" sz="16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118387B-E057-575B-3967-45FCDCEC1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13" y="1331166"/>
            <a:ext cx="4170736" cy="40637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Incorporating ITV: from points to distributions (TPD)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3 · Intraspecific trait variability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0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1371600"/>
          <a:ext cx="585216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675120" y="1371600"/>
            <a:ext cx="4965192" cy="44805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Carmona, de Bello, Mason &amp; Lepš (2016) TREE: a species = a probability density over the space (kernel from individuals, or normal from mean ± SD)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= abundance-weighted sum of species densities; richness, evenness, divergence recomputed on the density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Integrates ITV; no outlier sensitivity; any number of species; scales from individuals to regions and partitions FD across levels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R: package TPD; funspace uses the same logic (Group A extension)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Partitioning the variance: within vs between species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3 · Intraspecific trait variability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0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1371600"/>
          <a:ext cx="585216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675120" y="1371600"/>
            <a:ext cx="49651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1 — decompose FD itself (de Bello et al. 2011 MEE)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675120" y="1737360"/>
            <a:ext cx="49651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FD(individuals) = between-species + within-species + covariation → how much a mean-based analysis misses; trait-dependent (fish body size: within-species can dominate)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6675120" y="2926080"/>
            <a:ext cx="49651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2 — hierarchical mixed model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675120" y="3291840"/>
            <a:ext cx="4965192" cy="640080"/>
          </a:xfrm>
          <a:prstGeom prst="roundRect">
            <a:avLst>
              <a:gd name="adj" fmla="val 8571"/>
            </a:avLst>
          </a:prstGeom>
          <a:solidFill>
            <a:srgbClr val="F3F3F3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 txBox="1"/>
          <p:nvPr/>
        </p:nvSpPr>
        <p:spPr>
          <a:xfrm>
            <a:off x="6812280" y="3291840"/>
            <a:ext cx="46908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lmer(trait ~ habitat + (1 | species / population), data = ind)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6675120" y="4023360"/>
            <a:ext cx="496519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intercepts: species, population in species; residual = within population. Variance components = share at each level; fixed effects (habitat, temperature) ask which level responds. With several populations per species and ~12 individuals per population: does shape track habitat within species? In the same direction for all species?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Fish case study: body shape varies within species along gradients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3 · Intraspecific trait variability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7406640" y="146304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740664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092440" y="1371600"/>
            <a:ext cx="3547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 clouds that overlap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8092440" y="1737360"/>
            <a:ext cx="35478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Species that are distinct points in a mean-based space share regions of the individual-level space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406640" y="269748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7406640" y="2697480"/>
            <a:ext cx="548640" cy="548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8092440" y="2606040"/>
            <a:ext cx="3547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by habitat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8092440" y="2971800"/>
            <a:ext cx="35478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a species, individuals from different habitats occupy different parts of the cloud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406640" y="393192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 txBox="1"/>
          <p:nvPr/>
        </p:nvSpPr>
        <p:spPr>
          <a:xfrm>
            <a:off x="7406640" y="3931920"/>
            <a:ext cx="548640" cy="548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092440" y="3840480"/>
            <a:ext cx="3547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direction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092440" y="4206240"/>
            <a:ext cx="35478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Fast-flowing habitats pull all species towards streamlined shapes — a common plastic or selective response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406640" y="5120640"/>
            <a:ext cx="4233672" cy="731520"/>
          </a:xfrm>
          <a:prstGeom prst="roundRect">
            <a:avLst>
              <a:gd name="adj" fmla="val 10000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 txBox="1"/>
          <p:nvPr/>
        </p:nvSpPr>
        <p:spPr>
          <a:xfrm>
            <a:off x="7543800" y="5120640"/>
            <a:ext cx="3959352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community may look functionally stable on species means while its populations are shifting.</a:t>
            </a:r>
            <a:endParaRPr lang="en-US" sz="1200" dirty="0"/>
          </a:p>
        </p:txBody>
      </p:sp>
      <p:pic>
        <p:nvPicPr>
          <p:cNvPr id="21" name="Image 20" descr="Une image contenant texte, diagramme, carte&#10;&#10;Description générée automatiquement">
            <a:extLst>
              <a:ext uri="{FF2B5EF4-FFF2-40B4-BE49-F238E27FC236}">
                <a16:creationId xmlns:a16="http://schemas.microsoft.com/office/drawing/2014/main" id="{A21D7FAC-B748-47EC-3916-D4FD0C7EBE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" r="2168"/>
          <a:stretch/>
        </p:blipFill>
        <p:spPr bwMode="auto">
          <a:xfrm>
            <a:off x="548640" y="1383347"/>
            <a:ext cx="5782310" cy="40913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Measuring ITV in practice: design and methods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3 · Intraspecific trait variability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5440680" cy="1965960"/>
          </a:xfrm>
          <a:prstGeom prst="roundRect">
            <a:avLst>
              <a:gd name="adj" fmla="val 4651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777240" y="15087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Sampling design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196596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10–15 individuals per population, several populations per species; stratify by size class; record sex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17920" y="1371600"/>
            <a:ext cx="5440680" cy="1965960"/>
          </a:xfrm>
          <a:prstGeom prst="roundRect">
            <a:avLst>
              <a:gd name="adj" fmla="val 4651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6446520" y="15087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Traits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196596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Size-related traits and diet vary most; use ratios or size-correct; geometric morphometrics separates size from shape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3520440"/>
            <a:ext cx="5440680" cy="1965960"/>
          </a:xfrm>
          <a:prstGeom prst="roundRect">
            <a:avLst>
              <a:gd name="adj" fmla="val 4651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777240" y="36576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Measurement protocol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411480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Standardised photographs, scale bar, written landmark protocol; quantify operator error (repeat a subset, ICC)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17920" y="3520440"/>
            <a:ext cx="5440680" cy="1965960"/>
          </a:xfrm>
          <a:prstGeom prst="roundRect">
            <a:avLst>
              <a:gd name="adj" fmla="val 4651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6446520" y="36576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Analysis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446520" y="411480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models (variance partitioning, trait–environment at several levels); TPD / hypervolumes; geomorph for shape — all scripted in R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5715000"/>
            <a:ext cx="11091672" cy="548640"/>
          </a:xfrm>
          <a:prstGeom prst="roundRect">
            <a:avLst>
              <a:gd name="adj" fmla="val 13333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 txBox="1"/>
          <p:nvPr/>
        </p:nvSpPr>
        <p:spPr>
          <a:xfrm>
            <a:off x="685800" y="5715000"/>
            <a:ext cx="10817352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effect of habitat on shape smaller than the difference between two operators is not a result.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ITV, extinction and conservation: losing variance before losing species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3 · Intraspecific trait variability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10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1371600"/>
          <a:ext cx="566928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92240" y="1371600"/>
            <a:ext cx="5148072" cy="44805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Species lose populations first; their trait distributions narrow before they vanish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Fisheries: size-selective harvest → earlier, smaller maturation; the large individuals (large prey, most eggs, longest movements) are gone while the species is still on the list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Fragmentation and habitat loss remove the populations of the fast-flowing or large-river habitats — a part of the species’ functional range that the mean never showed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2 asked which functions are lost with threatened species; add: which functions are already being lost within species that are not yet threatened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5577840"/>
            <a:ext cx="11091672" cy="640080"/>
          </a:xfrm>
          <a:prstGeom prst="roundRect">
            <a:avLst>
              <a:gd name="adj" fmla="val 11429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685800" y="5577840"/>
            <a:ext cx="10817352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Freshwater fishes — indeterminate growth, population structure, harvesting, fragmentation — are an ideal system for this open question.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Block 3 — take-home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3 · Intraspecific trait variability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146304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Traits are properties of individuals; the species mean is a modelling choice with consequences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6517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548640" y="2651760"/>
            <a:ext cx="64008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251460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ITV is large (≈ a quarter of within-community variation in plants; more for fish size) and structured: ontogeny, plasticity, local adaptation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37033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548640" y="3703320"/>
            <a:ext cx="64008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356616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changes overlap and coexistence, hides the intraspecific part of trait–environment responses, and affects functioning as much as species replacement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4754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548640" y="4754880"/>
            <a:ext cx="64008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63040" y="461772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exist — individual sampling, mixed models, TPD — and functional variance is lost within species long before species are lost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1569</Words>
  <Application>Microsoft Macintosh PowerPoint</Application>
  <PresentationFormat>Grand écran</PresentationFormat>
  <Paragraphs>140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</vt:lpstr>
      <vt:lpstr>Courier New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FBE 2026 · Block 3 · ITV</dc:title>
  <dc:subject>PptxGenJS Presentation</dc:subject>
  <dc:creator>Aurèle Toussaint</dc:creator>
  <cp:lastModifiedBy>Aurele Toussaint</cp:lastModifiedBy>
  <cp:revision>3</cp:revision>
  <dcterms:created xsi:type="dcterms:W3CDTF">2026-09-11T09:14:57Z</dcterms:created>
  <dcterms:modified xsi:type="dcterms:W3CDTF">2026-09-22T07:38:27Z</dcterms:modified>
</cp:coreProperties>
</file>