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Optional detailed slides on the FD indices (former Block 2). Script text: see old/script_part2_indices.md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Optional detailed slides on the FD indices (former Block 2). Script text: see old/script_part2_indices.md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Optional detailed slides on the FD indices (former Block 2). Script text: see old/script_part2_indices.md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Optional detailed slides on the FD indices (former Block 2). Script text: see old/script_part2_indices.md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Optional detailed slides on the FD indices (former Block 2). Script text: see old/script_part2_indices.md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Optional detailed slides on the FD indices (former Block 2). Script text: see old/script_part2_indices.md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Optional detailed slides on the FD indices (former Block 2). Script text: see old/script_part2_indices.md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Optional detailed slides on the FD indices (former Block 2). Script text: see old/script_part2_indices.md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Optional detailed slides on the FD indices (former Block 2). Script text: see old/script_part2_indices.md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Optional detailed slides on the FD indices (former Block 2). Script text: see old/script_part2_indices.md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Optional detailed slides on the FD indices (former Block 2). Script text: see old/script_part2_indices.md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Optional detailed slides on the FD indices (former Block 2). Script text: see old/script_part2_indices.md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Optional detailed slides on the FD indices (former Block 2). Script text: see old/script_part2_indices.md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Optional detailed slides on the FD indices (former Block 2). Script text: see old/script_part2_indices.md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Optional detailed slides on the FD indices (former Block 2). Script text: see old/script_part2_indices.md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3C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011680"/>
            <a:ext cx="1109167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Block 2 — Functional diversity indices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566160"/>
            <a:ext cx="1109167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14:45–15:35 · From species to communities · CWM and the mass-ratio hypothesis · FRic, FEve, FDiv · FDis and Rao’s Q · Which index for which question? · Scale, pool and sensitivity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093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2 · Functional diversity indices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species to communities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2 · Functional diversity indices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813816" y="1463040"/>
            <a:ext cx="2331720" cy="960120"/>
          </a:xfrm>
          <a:prstGeom prst="roundRect">
            <a:avLst>
              <a:gd name="adj" fmla="val 11429"/>
            </a:avLst>
          </a:prstGeom>
          <a:solidFill>
            <a:srgbClr val="8A9BA8"/>
          </a:solidFill>
          <a:ln w="12700">
            <a:solidFill>
              <a:srgbClr val="8A9BA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13816" y="1463040"/>
            <a:ext cx="2331720" cy="960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Species × traits table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191256" y="1783080"/>
            <a:ext cx="320040" cy="320040"/>
          </a:xfrm>
          <a:prstGeom prst="rightArrow">
            <a:avLst/>
          </a:prstGeom>
          <a:solidFill>
            <a:srgbClr val="B8C4CE"/>
          </a:solidFill>
          <a:ln w="12700">
            <a:solidFill>
              <a:srgbClr val="B8C4C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557016" y="1463040"/>
            <a:ext cx="2331720" cy="960120"/>
          </a:xfrm>
          <a:prstGeom prst="roundRect">
            <a:avLst>
              <a:gd name="adj" fmla="val 11429"/>
            </a:avLst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557016" y="1463040"/>
            <a:ext cx="2331720" cy="960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Functional space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34456" y="1783080"/>
            <a:ext cx="320040" cy="320040"/>
          </a:xfrm>
          <a:prstGeom prst="rightArrow">
            <a:avLst/>
          </a:prstGeom>
          <a:solidFill>
            <a:srgbClr val="B8C4CE"/>
          </a:solidFill>
          <a:ln w="12700">
            <a:solidFill>
              <a:srgbClr val="B8C4CE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57016" y="2514600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1  ·  Group A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300216" y="1463040"/>
            <a:ext cx="2331720" cy="960120"/>
          </a:xfrm>
          <a:prstGeom prst="roundRect">
            <a:avLst>
              <a:gd name="adj" fmla="val 11429"/>
            </a:avLst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300216" y="1463040"/>
            <a:ext cx="2331720" cy="960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indices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(CWM · FRic · FEve · FDiv · FDis)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677656" y="1783080"/>
            <a:ext cx="320040" cy="320040"/>
          </a:xfrm>
          <a:prstGeom prst="rightArrow">
            <a:avLst/>
          </a:prstGeom>
          <a:solidFill>
            <a:srgbClr val="B8C4CE"/>
          </a:solidFill>
          <a:ln w="12700">
            <a:solidFill>
              <a:srgbClr val="B8C4CE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300216" y="2514600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2  ·  Group B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043416" y="1463040"/>
            <a:ext cx="2331720" cy="960120"/>
          </a:xfrm>
          <a:prstGeom prst="roundRect">
            <a:avLst>
              <a:gd name="adj" fmla="val 11429"/>
            </a:avLst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043416" y="1463040"/>
            <a:ext cx="2331720" cy="960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 models · assembly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extinction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9043416" y="2514600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2  ·  Group C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310896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families of summaries of the community’s cloud of points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548640" y="3611880"/>
            <a:ext cx="5440680" cy="2194560"/>
          </a:xfrm>
          <a:prstGeom prst="roundRect">
            <a:avLst>
              <a:gd name="adj" fmla="val 4167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77240" y="370332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 — “What is the dominant strategy?”</a:t>
            </a:r>
            <a:endParaRPr lang="en-US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4297680"/>
            <a:ext cx="5029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Community-weighted mean (CWM): the abundance-weighted centre of gravity of the community in the space.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6217920" y="3611880"/>
            <a:ext cx="5440680" cy="2194560"/>
          </a:xfrm>
          <a:prstGeom prst="roundRect">
            <a:avLst>
              <a:gd name="adj" fmla="val 4167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446520" y="370332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Dispersion — “How functionally diverse is it?”</a:t>
            </a:r>
            <a:endParaRPr lang="en-US" sz="1700" dirty="0"/>
          </a:p>
        </p:txBody>
      </p:sp>
      <p:sp>
        <p:nvSpPr>
          <p:cNvPr id="25" name="Text 23"/>
          <p:cNvSpPr txBox="1"/>
          <p:nvPr/>
        </p:nvSpPr>
        <p:spPr>
          <a:xfrm>
            <a:off x="6446520" y="4297680"/>
            <a:ext cx="5029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FRic, FEve, FDiv, FDis, Rao’s Q: how much space, how regularly, how far from the centre.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Community-weighted mean (CWM) and the mass-ratio hypothesis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2 · Functional diversity indices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371600"/>
            <a:ext cx="5029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CWM = Σ pᵢ · tᵢ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19456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pᵢ = relative abundance of species i · tᵢ = its trait value</a:t>
            </a:r>
            <a:endParaRPr lang="en-US" sz="13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697480"/>
          <a:ext cx="5303520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1463040"/>
                <a:gridCol w="1463040"/>
                <a:gridCol w="118872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Species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Rel. abundance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Body length (cm)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pᵢ · tᵢ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CWM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22.0 cm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6400800" y="1371600"/>
            <a:ext cx="5212080" cy="1463040"/>
          </a:xfrm>
          <a:prstGeom prst="roundRect">
            <a:avLst>
              <a:gd name="adj" fmla="val 6250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583680" y="1417320"/>
            <a:ext cx="48463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“Ecosystem properties are driven by the traits of the dominant species.” — mass-ratio hypothesis, Grime (1998) J. Ecol. 86: 902–910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6400800" y="3017520"/>
            <a:ext cx="5212080" cy="2926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CWM = the operational translation of the mass-ratio hypothesis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Fish example: CWM body length shifts along temperature or under fishing even when S does not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B tests a Bergmann-like pattern (CWM body length vs temperature) — beware of a two-region contrast masquerading as a gradient; the mechanism in ectotherms is debated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CWM: what it hides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2 · Functional diversity indices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37160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1 — CWM = 22 cm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3840480"/>
            <a:ext cx="5303520" cy="0"/>
          </a:xfrm>
          <a:prstGeom prst="line">
            <a:avLst/>
          </a:prstGeom>
          <a:noFill/>
          <a:ln w="12700">
            <a:solidFill>
              <a:srgbClr val="6B6B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393192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 length (cm): 0 (left) → 70 (right)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775242" y="2834640"/>
            <a:ext cx="274320" cy="274320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926771" y="2834640"/>
            <a:ext cx="274320" cy="274320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002536" y="2834640"/>
            <a:ext cx="274320" cy="274320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078301" y="2834640"/>
            <a:ext cx="274320" cy="274320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154065" y="2834640"/>
            <a:ext cx="274320" cy="274320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229830" y="2834640"/>
            <a:ext cx="274320" cy="274320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305594" y="2834640"/>
            <a:ext cx="274320" cy="274320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851007" y="2834640"/>
            <a:ext cx="274320" cy="274320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078301" y="3429000"/>
            <a:ext cx="274320" cy="274320"/>
          </a:xfrm>
          <a:prstGeom prst="triangle">
            <a:avLst/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00800" y="137160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2 — CWM = 22 cm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6400800" y="3840480"/>
            <a:ext cx="5303520" cy="0"/>
          </a:xfrm>
          <a:prstGeom prst="line">
            <a:avLst/>
          </a:prstGeom>
          <a:noFill/>
          <a:ln w="12700">
            <a:solidFill>
              <a:srgbClr val="6B6B6B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400800" y="393192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 length (cm): 0 (left) → 70 (right)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566698" y="2834640"/>
            <a:ext cx="274320" cy="274320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642463" y="2834640"/>
            <a:ext cx="274320" cy="274320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718227" y="2834640"/>
            <a:ext cx="274320" cy="274320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793992" y="2834640"/>
            <a:ext cx="274320" cy="274320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430691" y="2834640"/>
            <a:ext cx="274320" cy="274320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0809514" y="2834640"/>
            <a:ext cx="274320" cy="274320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0961043" y="2834640"/>
            <a:ext cx="274320" cy="274320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869757" y="2834640"/>
            <a:ext cx="274320" cy="274320"/>
          </a:xfrm>
          <a:prstGeom prst="ellipse">
            <a:avLst/>
          </a:prstGeom>
          <a:solidFill>
            <a:srgbClr val="1D6F9E"/>
          </a:solidFill>
          <a:ln w="12700">
            <a:solidFill>
              <a:srgbClr val="1D6F9E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930461" y="3429000"/>
            <a:ext cx="274320" cy="274320"/>
          </a:xfrm>
          <a:prstGeom prst="triangle">
            <a:avLst/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548640" y="42976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98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▲ CWM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548640" y="4617720"/>
            <a:ext cx="11091672" cy="17373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mean, different structure: Community 2 mixes small and very large species and nothing in between</a:t>
            </a:r>
            <a:endParaRPr lang="en-US" sz="15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CWM captures the mass-ratio effect; functional diversity captures complementarity — species differing in traits use resources differently</a:t>
            </a:r>
            <a:endParaRPr lang="en-US" sz="15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mechanisms operate; their relative weight is the core question of biodiversity–ecosystem functioning research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primary components of functional diversity (Mason et al. 2005)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2 · Functional diversity indices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352044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BBBBB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71093" y="1680667"/>
            <a:ext cx="2675534" cy="1667866"/>
          </a:xfrm>
          <a:prstGeom prst="hexagon">
            <a:avLst/>
          </a:prstGeom>
          <a:solidFill>
            <a:srgbClr val="E8F1F7"/>
          </a:solidFill>
          <a:ln w="19050">
            <a:solidFill>
              <a:srgbClr val="1D6F9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396867" y="2438951"/>
            <a:ext cx="118872" cy="118872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509878" y="2385157"/>
            <a:ext cx="118872" cy="118872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629116" y="2882543"/>
            <a:ext cx="118872" cy="118872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52761" y="3034996"/>
            <a:ext cx="118872" cy="118872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207608" y="1946406"/>
            <a:ext cx="118872" cy="118872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256143" y="1793043"/>
            <a:ext cx="118872" cy="118872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25161" y="3214989"/>
            <a:ext cx="118872" cy="118872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005766" y="2243747"/>
            <a:ext cx="118872" cy="118872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831829" y="2591780"/>
            <a:ext cx="118872" cy="118872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458760" y="1826786"/>
            <a:ext cx="118872" cy="118872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520431" y="2125035"/>
            <a:ext cx="118872" cy="118872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972253" y="2590417"/>
            <a:ext cx="118872" cy="118872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48640" y="3749040"/>
            <a:ext cx="3520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Functional richness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4160520"/>
            <a:ext cx="3520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Amount of functional space filled — range on one trait, volume in several. Independent of abundances.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297680" y="1417320"/>
            <a:ext cx="352044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BBBBB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093323" y="2386367"/>
            <a:ext cx="224041" cy="224041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165523" y="2291761"/>
            <a:ext cx="305663" cy="305663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358567" y="2862953"/>
            <a:ext cx="158050" cy="158050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576326" y="3009521"/>
            <a:ext cx="169823" cy="169823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925604" y="1915362"/>
            <a:ext cx="180960" cy="180960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911738" y="1699598"/>
            <a:ext cx="305762" cy="305762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778693" y="3219480"/>
            <a:ext cx="109889" cy="109889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686102" y="2175042"/>
            <a:ext cx="256281" cy="256281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85006" y="2495917"/>
            <a:ext cx="310598" cy="310598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7210826" y="1829812"/>
            <a:ext cx="112821" cy="112821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165963" y="2021528"/>
            <a:ext cx="325888" cy="325888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660159" y="2529283"/>
            <a:ext cx="241140" cy="241140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297680" y="3749040"/>
            <a:ext cx="3520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Functional evenness</a:t>
            </a:r>
            <a:endParaRPr lang="en-US" sz="1800" dirty="0"/>
          </a:p>
        </p:txBody>
      </p:sp>
      <p:sp>
        <p:nvSpPr>
          <p:cNvPr id="35" name="Text 33"/>
          <p:cNvSpPr txBox="1"/>
          <p:nvPr/>
        </p:nvSpPr>
        <p:spPr>
          <a:xfrm>
            <a:off x="4297680" y="4160520"/>
            <a:ext cx="3520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Regularity of the distribution of abundance along the space.</a:t>
            </a:r>
            <a:endParaRPr lang="en-US" sz="1400" dirty="0"/>
          </a:p>
        </p:txBody>
      </p:sp>
      <p:sp>
        <p:nvSpPr>
          <p:cNvPr id="36" name="Shape 34"/>
          <p:cNvSpPr/>
          <p:nvPr/>
        </p:nvSpPr>
        <p:spPr>
          <a:xfrm>
            <a:off x="8046720" y="1417320"/>
            <a:ext cx="352044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BBBBBB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0842363" y="2386367"/>
            <a:ext cx="224041" cy="224041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8914563" y="2291761"/>
            <a:ext cx="305663" cy="305663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10107607" y="2862953"/>
            <a:ext cx="158050" cy="158050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0325366" y="3009521"/>
            <a:ext cx="169823" cy="169823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10674644" y="1915362"/>
            <a:ext cx="180960" cy="180960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9660778" y="1699598"/>
            <a:ext cx="305762" cy="305762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8527733" y="3219480"/>
            <a:ext cx="109889" cy="109889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0435142" y="2175042"/>
            <a:ext cx="256281" cy="256281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9234046" y="2495917"/>
            <a:ext cx="310598" cy="310598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0959866" y="1829812"/>
            <a:ext cx="112821" cy="112821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8915003" y="2021528"/>
            <a:ext cx="325888" cy="325888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9409199" y="2529283"/>
            <a:ext cx="241140" cy="241140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8046720" y="3749040"/>
            <a:ext cx="3520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Functional divergence</a:t>
            </a:r>
            <a:endParaRPr lang="en-US" sz="1800" dirty="0"/>
          </a:p>
        </p:txBody>
      </p:sp>
      <p:sp>
        <p:nvSpPr>
          <p:cNvPr id="50" name="Text 48"/>
          <p:cNvSpPr txBox="1"/>
          <p:nvPr/>
        </p:nvSpPr>
        <p:spPr>
          <a:xfrm>
            <a:off x="8046720" y="4160520"/>
            <a:ext cx="3520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Degree to which abundance is concentrated at the extremes rather than at the centre — niche differentiation among dominants.</a:t>
            </a:r>
            <a:endParaRPr lang="en-US" sz="1400" dirty="0"/>
          </a:p>
        </p:txBody>
      </p:sp>
      <p:sp>
        <p:nvSpPr>
          <p:cNvPr id="51" name="Shape 49"/>
          <p:cNvSpPr/>
          <p:nvPr/>
        </p:nvSpPr>
        <p:spPr>
          <a:xfrm>
            <a:off x="548640" y="5532120"/>
            <a:ext cx="11091672" cy="731520"/>
          </a:xfrm>
          <a:prstGeom prst="roundRect">
            <a:avLst>
              <a:gd name="adj" fmla="val 10000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685800" y="5532120"/>
            <a:ext cx="10817352" cy="7315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Conceptually independent components (high richness with low evenness is possible). Multidimensional versions: Villéger, Mason &amp; Mouillot (2008) Ecology 89: 2290–2301.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FRic — functional richness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2 · Functional diversity indices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4937760" cy="3840480"/>
          </a:xfrm>
          <a:prstGeom prst="rect">
            <a:avLst/>
          </a:prstGeom>
          <a:solidFill>
            <a:srgbClr val="FFFFFF"/>
          </a:solidFill>
          <a:ln w="12700">
            <a:solidFill>
              <a:srgbClr val="BBBBB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41171" y="1832458"/>
            <a:ext cx="3752698" cy="2918765"/>
          </a:xfrm>
          <a:prstGeom prst="hexagon">
            <a:avLst/>
          </a:prstGeom>
          <a:solidFill>
            <a:srgbClr val="E8F1F7"/>
          </a:solidFill>
          <a:ln w="19050">
            <a:solidFill>
              <a:srgbClr val="1D6F9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67485" y="3204032"/>
            <a:ext cx="118872" cy="118872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920799" y="3109892"/>
            <a:ext cx="118872" cy="118872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490639" y="3980316"/>
            <a:ext cx="118872" cy="118872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804323" y="4247110"/>
            <a:ext cx="118872" cy="118872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02030" y="2342077"/>
            <a:ext cx="118872" cy="118872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967507" y="2073693"/>
            <a:ext cx="118872" cy="118872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240936" y="4562098"/>
            <a:ext cx="118872" cy="118872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018928" y="2862424"/>
            <a:ext cx="118872" cy="118872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372366" y="3471482"/>
            <a:ext cx="118872" cy="118872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654296" y="2132742"/>
            <a:ext cx="118872" cy="118872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935601" y="2654679"/>
            <a:ext cx="118872" cy="118872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569324" y="3469097"/>
            <a:ext cx="118872" cy="118872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48640" y="530352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FRic = volume of the convex hull of the community’s species, usually divided by the hull of the whole pool (0–1)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6035040" y="1371600"/>
            <a:ext cx="5605272" cy="32918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 in 2-D, volume in 3-D, hypervolume beyond (Quickhull)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Ignores abundances: a rare species at the edge counts as much as a dominant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Extremely sensitive to extreme species: one unusual species can double the volume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Increases mechanically with species richness — the richness confound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035040" y="4754880"/>
            <a:ext cx="5605272" cy="914400"/>
          </a:xfrm>
          <a:prstGeom prst="roundRect">
            <a:avLst>
              <a:gd name="adj" fmla="val 8000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172200" y="4754880"/>
            <a:ext cx="5330952" cy="9144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“FRic is higher in species-rich sites” → “of course; is it more than expected?” (Block 3)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FEve — functional evenness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2 · Functional diversity indices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4937760" cy="3840480"/>
          </a:xfrm>
          <a:prstGeom prst="rect">
            <a:avLst/>
          </a:prstGeom>
          <a:solidFill>
            <a:srgbClr val="FFFFFF"/>
          </a:solidFill>
          <a:ln w="12700">
            <a:solidFill>
              <a:srgbClr val="BBBBB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14901" y="3151447"/>
            <a:ext cx="224041" cy="224041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827403" y="3016496"/>
            <a:ext cx="305663" cy="305663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471050" y="3960727"/>
            <a:ext cx="158050" cy="158050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778848" y="4221635"/>
            <a:ext cx="169823" cy="169823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270986" y="2311033"/>
            <a:ext cx="180960" cy="180960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74062" y="1980248"/>
            <a:ext cx="305762" cy="305762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245427" y="4566589"/>
            <a:ext cx="109889" cy="109889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950223" y="2793719"/>
            <a:ext cx="256281" cy="256281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276503" y="3375619"/>
            <a:ext cx="310598" cy="310598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657322" y="2135768"/>
            <a:ext cx="112821" cy="112821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832093" y="2551171"/>
            <a:ext cx="325888" cy="325888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508190" y="3407963"/>
            <a:ext cx="241140" cy="241140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48640" y="530352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size = abundance. FEve is computed on the minimum spanning tree linking the species, each edge weighted by the abundances of its two species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035040" y="1371600"/>
            <a:ext cx="5605272" cy="41148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weighted edges equal → FEve = 1; very unequal → FEve → 0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 of richness and of volume: describes the packing inside the hull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evenness = under-used regions of the space, or very unequal abundances among functionally different species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Often the first index to respond to a disturbance that favours a few species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FDiv — functional divergence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2 · Functional diversity indices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4937760" cy="3840480"/>
          </a:xfrm>
          <a:prstGeom prst="rect">
            <a:avLst/>
          </a:prstGeom>
          <a:solidFill>
            <a:srgbClr val="FFFFFF"/>
          </a:solidFill>
          <a:ln w="12700">
            <a:solidFill>
              <a:srgbClr val="BBBBB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14901" y="3151447"/>
            <a:ext cx="224041" cy="224041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827403" y="3016496"/>
            <a:ext cx="305663" cy="305663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471050" y="3960727"/>
            <a:ext cx="158050" cy="158050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778848" y="4221635"/>
            <a:ext cx="169823" cy="169823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270986" y="2311033"/>
            <a:ext cx="180960" cy="180960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74062" y="1980248"/>
            <a:ext cx="305762" cy="305762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245427" y="4566589"/>
            <a:ext cx="109889" cy="109889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950223" y="2793719"/>
            <a:ext cx="256281" cy="256281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276503" y="3375619"/>
            <a:ext cx="310598" cy="310598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657322" y="2135768"/>
            <a:ext cx="112821" cy="112821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832093" y="2551171"/>
            <a:ext cx="325888" cy="325888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508190" y="3407963"/>
            <a:ext cx="241140" cy="241140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48640" y="530352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Centre of gravity of the hull vertices; abundance-weighted deviation of species distances from that centre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035040" y="1371600"/>
            <a:ext cx="5605272" cy="41148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Dominant species far from the centre → FDiv → 1; clustered around the centre → FDiv → 0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Interpretation: niche differentiation among dominants, reduced competition, more efficient resource use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Least used of the three (hard to read in &gt; 2 dimensions) — but you will compute it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FDis and Rao’s Q — the distance-based family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2 · Functional diversity indices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4937760" cy="3840480"/>
          </a:xfrm>
          <a:prstGeom prst="rect">
            <a:avLst/>
          </a:prstGeom>
          <a:solidFill>
            <a:srgbClr val="FFFFFF"/>
          </a:solidFill>
          <a:ln w="12700">
            <a:solidFill>
              <a:srgbClr val="BBBBB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898648" y="3172968"/>
            <a:ext cx="237744" cy="237744"/>
          </a:xfrm>
          <a:prstGeom prst="ellipse">
            <a:avLst/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14901" y="3151447"/>
            <a:ext cx="224041" cy="224041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 flipV="1">
            <a:off x="3017520" y="3263468"/>
            <a:ext cx="1609401" cy="28372"/>
          </a:xfrm>
          <a:prstGeom prst="line">
            <a:avLst/>
          </a:prstGeom>
          <a:noFill/>
          <a:ln w="9525">
            <a:solidFill>
              <a:srgbClr val="B8C4C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827403" y="3016496"/>
            <a:ext cx="305663" cy="305663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980235" y="3169328"/>
            <a:ext cx="1037285" cy="122512"/>
          </a:xfrm>
          <a:prstGeom prst="line">
            <a:avLst/>
          </a:prstGeom>
          <a:noFill/>
          <a:ln w="9525">
            <a:solidFill>
              <a:srgbClr val="B8C4C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471050" y="3960727"/>
            <a:ext cx="158050" cy="158050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017520" y="3291840"/>
            <a:ext cx="532555" cy="747912"/>
          </a:xfrm>
          <a:prstGeom prst="line">
            <a:avLst/>
          </a:prstGeom>
          <a:noFill/>
          <a:ln w="9525">
            <a:solidFill>
              <a:srgbClr val="B8C4C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778848" y="4221635"/>
            <a:ext cx="169823" cy="169823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017520" y="3291840"/>
            <a:ext cx="846239" cy="1014706"/>
          </a:xfrm>
          <a:prstGeom prst="line">
            <a:avLst/>
          </a:prstGeom>
          <a:noFill/>
          <a:ln w="9525">
            <a:solidFill>
              <a:srgbClr val="B8C4C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270986" y="2311033"/>
            <a:ext cx="180960" cy="180960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 flipV="1">
            <a:off x="3017520" y="2401513"/>
            <a:ext cx="1343946" cy="890327"/>
          </a:xfrm>
          <a:prstGeom prst="line">
            <a:avLst/>
          </a:prstGeom>
          <a:noFill/>
          <a:ln w="9525">
            <a:solidFill>
              <a:srgbClr val="B8C4C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874062" y="1980248"/>
            <a:ext cx="305762" cy="305762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 flipV="1">
            <a:off x="3017520" y="2133129"/>
            <a:ext cx="9423" cy="1158711"/>
          </a:xfrm>
          <a:prstGeom prst="line">
            <a:avLst/>
          </a:prstGeom>
          <a:noFill/>
          <a:ln w="9525">
            <a:solidFill>
              <a:srgbClr val="B8C4C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245427" y="4566589"/>
            <a:ext cx="109889" cy="109889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 flipV="1">
            <a:off x="1300372" y="3291840"/>
            <a:ext cx="1717148" cy="1329694"/>
          </a:xfrm>
          <a:prstGeom prst="line">
            <a:avLst/>
          </a:prstGeom>
          <a:noFill/>
          <a:ln w="9525">
            <a:solidFill>
              <a:srgbClr val="B8C4C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950223" y="2793719"/>
            <a:ext cx="256281" cy="256281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flipV="1">
            <a:off x="3017520" y="2921860"/>
            <a:ext cx="1060844" cy="369980"/>
          </a:xfrm>
          <a:prstGeom prst="line">
            <a:avLst/>
          </a:prstGeom>
          <a:noFill/>
          <a:ln w="9525">
            <a:solidFill>
              <a:srgbClr val="B8C4CE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2276503" y="3375619"/>
            <a:ext cx="310598" cy="310598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 flipV="1">
            <a:off x="2431802" y="3291840"/>
            <a:ext cx="585718" cy="239078"/>
          </a:xfrm>
          <a:prstGeom prst="line">
            <a:avLst/>
          </a:prstGeom>
          <a:noFill/>
          <a:ln w="9525">
            <a:solidFill>
              <a:srgbClr val="B8C4CE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657322" y="2135768"/>
            <a:ext cx="112821" cy="112821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 flipV="1">
            <a:off x="3017520" y="2192178"/>
            <a:ext cx="1696212" cy="1099662"/>
          </a:xfrm>
          <a:prstGeom prst="line">
            <a:avLst/>
          </a:prstGeom>
          <a:noFill/>
          <a:ln w="9525">
            <a:solidFill>
              <a:srgbClr val="B8C4CE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832093" y="2551171"/>
            <a:ext cx="325888" cy="325888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995037" y="2714115"/>
            <a:ext cx="1022483" cy="577725"/>
          </a:xfrm>
          <a:prstGeom prst="line">
            <a:avLst/>
          </a:prstGeom>
          <a:noFill/>
          <a:ln w="9525">
            <a:solidFill>
              <a:srgbClr val="B8C4CE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508190" y="3407963"/>
            <a:ext cx="241140" cy="241140"/>
          </a:xfrm>
          <a:prstGeom prst="ellipse">
            <a:avLst/>
          </a:prstGeom>
          <a:solidFill>
            <a:srgbClr val="0B3C5D">
              <a:alpha val="80000"/>
            </a:srgbClr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 flipV="1">
            <a:off x="2628760" y="3291840"/>
            <a:ext cx="388760" cy="236693"/>
          </a:xfrm>
          <a:prstGeom prst="line">
            <a:avLst/>
          </a:prstGeom>
          <a:noFill/>
          <a:ln w="9525">
            <a:solidFill>
              <a:srgbClr val="B8C4CE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548640" y="530352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FDis = abundance-weighted mean distance to the abundance-weighted centroid (orange)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6035040" y="137160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Rao’s Q = Σᵢ Σⱼ dᵢⱼ pᵢ pⱼ</a:t>
            </a:r>
            <a:endParaRPr lang="en-US" sz="2600" dirty="0"/>
          </a:p>
        </p:txBody>
      </p:sp>
      <p:sp>
        <p:nvSpPr>
          <p:cNvPr id="33" name="Text 31"/>
          <p:cNvSpPr txBox="1"/>
          <p:nvPr/>
        </p:nvSpPr>
        <p:spPr>
          <a:xfrm>
            <a:off x="6035040" y="2103120"/>
            <a:ext cx="5605272" cy="36576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FDis (Laliberté &amp; Legendre 2010): combines richness and evenness into one “spread”; nearly independent of S (for S &gt; ~5); any distance matrix; no hull needed → the workhorse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Rao’s Q: expected functional distance between two individuals drawn at random; reduces to Simpson when all distances are equal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are usually highly correlated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Computing everything: FD::dbFD()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2 · Functional diversity indices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11091672" cy="1371600"/>
          </a:xfrm>
          <a:prstGeom prst="roundRect">
            <a:avLst>
              <a:gd name="adj" fmla="val 4000"/>
            </a:avLst>
          </a:prstGeom>
          <a:solidFill>
            <a:srgbClr val="F3F3F3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417320"/>
            <a:ext cx="1072591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fd &lt;- dbFD(x = traits, a = abundances, m = 3, corr = "cailliez",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stand.FRic = TRUE, calc.FRic = TRUE, calc.CWM = TRUE)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fd$FRic; fd$FEve; fd$FDiv; fd$FDis; fd$RaoQ; fd$CWM; fd$qual.FRic</a:t>
            </a:r>
            <a:endParaRPr lang="en-US" sz="15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926080"/>
          <a:ext cx="11091672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4572000"/>
                <a:gridCol w="4325112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Argument / output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Meaning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Watch out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Number of PCoA axes used for FRic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Must be &lt; minimum S in a community, otherwise no hull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stand.FRic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Standardise FRic by the volume of the global pool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Values then comparable only within the same pool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Correction for negative eigenvalues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Cailliez by default — fine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qual.FRic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Fraction of variation captured by the m axes (Maire et al. 2015)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~0.6 → distorted space: say so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548640" y="5486400"/>
            <a:ext cx="11091672" cy="548640"/>
          </a:xfrm>
          <a:prstGeom prst="roundRect">
            <a:avLst>
              <a:gd name="adj" fmla="val 13333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85800" y="5486400"/>
            <a:ext cx="10817352" cy="5486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Pipeline inside: Gower distance → correction → PCoA → m axes → convex hull (FRic) → all other indices.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Which index for which question?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2 · Functional diversity indices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0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91672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1554480"/>
                <a:gridCol w="1554480"/>
                <a:gridCol w="1737360"/>
                <a:gridCol w="4599432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Index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Uses abundances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Depends on 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Sensitive to extremes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Typical question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CWM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is the dominant strategy? Does it shift along a gradient?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FRic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strongly ↑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range of strategies is present? Is a region of the space lost?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FEve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weakly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weakly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 abundance regularly distributed across strategies?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FDiv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weakly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moderately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Are the dominants functionally extreme?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FDis / Rao’s Q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weakly (S &gt; ~5)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moderately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How dispersed is the composition? More or less than expected?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7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120640"/>
            <a:ext cx="11091672" cy="640080"/>
          </a:xfrm>
          <a:prstGeom prst="roundRect">
            <a:avLst>
              <a:gd name="adj" fmla="val 11429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85800" y="5120640"/>
            <a:ext cx="10817352" cy="640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“best” index. Choose it from the question — before looking at the results — not from which one is significant.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Indices in action: the global freshwater fish fauna under human impact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2 · Functional diversity indices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6766560" cy="4297680"/>
          </a:xfrm>
          <a:prstGeom prst="rect">
            <a:avLst/>
          </a:prstGeom>
          <a:solidFill>
            <a:srgbClr val="F3F4F6"/>
          </a:solidFill>
          <a:ln w="12700">
            <a:solidFill>
              <a:srgbClr val="BBBBBB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731520" y="1371600"/>
            <a:ext cx="6400800" cy="4297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[Figure to insert]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et al. (2021) Science 371: 835–838 — changes in taxonomic, functional and phylogenetic diversity across 2,456 river basins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589520" y="1371600"/>
            <a:ext cx="4050792" cy="44805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Extinctions + introductions + compositional change, 2,456 basins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many basins, especially temperate Europe and North America, FRic increased: introduced carp, tilapia, salmonids, catfishes brought absent morphologies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Faunas became more similar: functional homogenisation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“More FD” is not automatically “better”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index changes the story: FRic (few non-natives at the edge) vs abundance-weighted indices (natives still dominant)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Beyond alpha: functional beta diversity and dark diversity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2 · Functional diversity indices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097280" y="1737360"/>
            <a:ext cx="2377440" cy="2011680"/>
          </a:xfrm>
          <a:prstGeom prst="ellipse">
            <a:avLst/>
          </a:prstGeom>
          <a:solidFill>
            <a:srgbClr val="1D6F9E">
              <a:alpha val="45000"/>
            </a:srgbClr>
          </a:solidFill>
          <a:ln w="12700">
            <a:solidFill>
              <a:srgbClr val="1D6F9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377440" y="2011680"/>
            <a:ext cx="2377440" cy="2011680"/>
          </a:xfrm>
          <a:prstGeom prst="ellipse">
            <a:avLst/>
          </a:prstGeom>
          <a:solidFill>
            <a:srgbClr val="D9822B">
              <a:alpha val="45000"/>
            </a:srgbClr>
          </a:solidFill>
          <a:ln w="12700">
            <a:solidFill>
              <a:srgbClr val="D9822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20624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Functional beta diversity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617720"/>
            <a:ext cx="5120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Non-shared fraction of the union of two hulls; partitioned into turnover (different regions) and nestedness (one is a subset of the other). Villéger et al. (2013) GEB.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583680" y="1554480"/>
            <a:ext cx="5029200" cy="2468880"/>
          </a:xfrm>
          <a:prstGeom prst="rect">
            <a:avLst/>
          </a:prstGeom>
          <a:solidFill>
            <a:srgbClr val="FFFFFF"/>
          </a:solidFill>
          <a:ln w="12700">
            <a:solidFill>
              <a:srgbClr val="BBBBB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688597" y="3506885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46226" y="3358667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252019" y="2501282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118472" y="2056392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990991" y="2633599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508046" y="3233158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087414" y="3440540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434022" y="2987523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197219" y="2630009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889823" y="2392384"/>
            <a:ext cx="100584" cy="100584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863160" y="3103702"/>
            <a:ext cx="100584" cy="100584"/>
          </a:xfrm>
          <a:prstGeom prst="ellipse">
            <a:avLst/>
          </a:prstGeom>
          <a:solidFill>
            <a:srgbClr val="BBBBBB"/>
          </a:solidFill>
          <a:ln w="12700">
            <a:solidFill>
              <a:srgbClr val="BBBBB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613939" y="3325309"/>
            <a:ext cx="100584" cy="100584"/>
          </a:xfrm>
          <a:prstGeom prst="ellipse">
            <a:avLst/>
          </a:prstGeom>
          <a:solidFill>
            <a:srgbClr val="BBBBBB"/>
          </a:solidFill>
          <a:ln w="12700">
            <a:solidFill>
              <a:srgbClr val="BBBBB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890179" y="3520499"/>
            <a:ext cx="100584" cy="100584"/>
          </a:xfrm>
          <a:prstGeom prst="ellipse">
            <a:avLst/>
          </a:prstGeom>
          <a:solidFill>
            <a:srgbClr val="BBBBBB"/>
          </a:solidFill>
          <a:ln w="12700">
            <a:solidFill>
              <a:srgbClr val="BBBBB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596164" y="3640506"/>
            <a:ext cx="100584" cy="100584"/>
          </a:xfrm>
          <a:prstGeom prst="ellipse">
            <a:avLst/>
          </a:prstGeom>
          <a:solidFill>
            <a:srgbClr val="BBBBBB"/>
          </a:solidFill>
          <a:ln w="12700">
            <a:solidFill>
              <a:srgbClr val="BBBBB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099325" y="2027216"/>
            <a:ext cx="100584" cy="100584"/>
          </a:xfrm>
          <a:prstGeom prst="ellipse">
            <a:avLst/>
          </a:prstGeom>
          <a:solidFill>
            <a:srgbClr val="BBBBBB"/>
          </a:solidFill>
          <a:ln w="12700">
            <a:solidFill>
              <a:srgbClr val="BBBBBB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583680" y="420624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Dark diversity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6583680" y="4617720"/>
            <a:ext cx="5029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Species of the regional pool that could live in a site (suitable) but are absent (grey). Its functional version: which functions are missing, given what could be there — a detector of degradation. Pärtel et al. (2011) TREE.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note on scale and on the species pool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2 · Functional diversity indices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463040"/>
            <a:ext cx="352044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BBBBB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00684" y="1737360"/>
            <a:ext cx="2816352" cy="2194560"/>
          </a:xfrm>
          <a:prstGeom prst="hexagon">
            <a:avLst/>
          </a:prstGeom>
          <a:solidFill>
            <a:srgbClr val="E8F1F7"/>
          </a:solidFill>
          <a:ln w="19050">
            <a:solidFill>
              <a:srgbClr val="1D6F9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554480"/>
            <a:ext cx="3337560" cy="2560320"/>
          </a:xfrm>
          <a:prstGeom prst="hexagon">
            <a:avLst/>
          </a:prstGeom>
          <a:solidFill>
            <a:srgbClr val="FFFFFF">
              <a:alpha val="0"/>
            </a:srgbClr>
          </a:solidFill>
          <a:ln w="12700">
            <a:solidFill>
              <a:srgbClr val="999999"/>
            </a:solidFill>
            <a:prstDash val="dash"/>
          </a:ln>
        </p:spPr>
      </p:sp>
      <p:sp>
        <p:nvSpPr>
          <p:cNvPr id="8" name="Text 6"/>
          <p:cNvSpPr txBox="1"/>
          <p:nvPr/>
        </p:nvSpPr>
        <p:spPr>
          <a:xfrm>
            <a:off x="548640" y="429768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pool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466344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community, FRic = 0.85 (illustrative)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297680" y="1463040"/>
            <a:ext cx="352044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BBBBB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265801" y="2217420"/>
            <a:ext cx="1584198" cy="1234440"/>
          </a:xfrm>
          <a:prstGeom prst="hexagon">
            <a:avLst/>
          </a:prstGeom>
          <a:solidFill>
            <a:srgbClr val="E8F1F7"/>
          </a:solidFill>
          <a:ln w="19050">
            <a:solidFill>
              <a:srgbClr val="1D6F9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389120" y="1554480"/>
            <a:ext cx="3337560" cy="2560320"/>
          </a:xfrm>
          <a:prstGeom prst="hexagon">
            <a:avLst/>
          </a:prstGeom>
          <a:solidFill>
            <a:srgbClr val="FFFFFF">
              <a:alpha val="0"/>
            </a:srgbClr>
          </a:solidFill>
          <a:ln w="12700">
            <a:solidFill>
              <a:srgbClr val="999999"/>
            </a:solidFill>
            <a:prstDash val="dash"/>
          </a:ln>
        </p:spPr>
      </p:sp>
      <p:sp>
        <p:nvSpPr>
          <p:cNvPr id="13" name="Text 11"/>
          <p:cNvSpPr txBox="1"/>
          <p:nvPr/>
        </p:nvSpPr>
        <p:spPr>
          <a:xfrm>
            <a:off x="4297680" y="429768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pool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4297680" y="466344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community, FRic = 0.30 (illustrative)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046720" y="1463040"/>
            <a:ext cx="352044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BBBBB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454896" y="2560320"/>
            <a:ext cx="704088" cy="548640"/>
          </a:xfrm>
          <a:prstGeom prst="hexagon">
            <a:avLst/>
          </a:prstGeom>
          <a:solidFill>
            <a:srgbClr val="E8F1F7"/>
          </a:solidFill>
          <a:ln w="19050">
            <a:solidFill>
              <a:srgbClr val="1D6F9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138160" y="1554480"/>
            <a:ext cx="3337560" cy="2560320"/>
          </a:xfrm>
          <a:prstGeom prst="hexagon">
            <a:avLst/>
          </a:prstGeom>
          <a:solidFill>
            <a:srgbClr val="FFFFFF">
              <a:alpha val="0"/>
            </a:srgbClr>
          </a:solidFill>
          <a:ln w="12700">
            <a:solidFill>
              <a:srgbClr val="999999"/>
            </a:solidFill>
            <a:prstDash val="dash"/>
          </a:ln>
        </p:spPr>
      </p:sp>
      <p:sp>
        <p:nvSpPr>
          <p:cNvPr id="18" name="Text 16"/>
          <p:cNvSpPr txBox="1"/>
          <p:nvPr/>
        </p:nvSpPr>
        <p:spPr>
          <a:xfrm>
            <a:off x="8046720" y="429768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pool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8046720" y="466344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community, FRic = 0.06 (illustrative)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548640" y="5212080"/>
            <a:ext cx="11091672" cy="822960"/>
          </a:xfrm>
          <a:prstGeom prst="roundRect">
            <a:avLst>
              <a:gd name="adj" fmla="val 8889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85800" y="5212080"/>
            <a:ext cx="10817352" cy="822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absolute value of functional diversity — only values relative to a pool. Decide the pool from the question; keep it fixed for all comparisons. Uniqueness likewise (Group A).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Sensitivity: what to test before you believe a result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2 · Functional diversity indices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371600"/>
            <a:ext cx="11091672" cy="41148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 of axes (m): do the rankings of communities change?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Trait set: remove one trait at a time — is the result driven by a single trait?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Abundances vs presence/absence: does the pattern hold?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Species pool: is the community still unusual in a different pool?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data: rerun with imputed species removed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5623560"/>
            <a:ext cx="11091672" cy="640080"/>
          </a:xfrm>
          <a:prstGeom prst="roundRect">
            <a:avLst>
              <a:gd name="adj" fmla="val 11429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5623560"/>
            <a:ext cx="10817352" cy="640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result that survives all of this can be trusted; one that appears for one combination of choices is a property of the analysis, not of the ecosystem.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Block 2 — take-home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FBE 2026 · Session 1 · Block 2 · Functional diversity indices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1072591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600200"/>
            <a:ext cx="640080" cy="640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463040" y="1463040"/>
            <a:ext cx="101772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CWM = position of the community, the dominant strategy (mass-ratio hypothesis)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265176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2651760"/>
            <a:ext cx="640080" cy="640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463040" y="2514600"/>
            <a:ext cx="101772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FRic, FEve, FDiv = volume, packing and peripheral concentration of the community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370332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8640" y="3703320"/>
            <a:ext cx="640080" cy="640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1463040" y="3566160"/>
            <a:ext cx="101772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FDis and Rao’s Q = spread, nearly independent of species richness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475488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D9822B"/>
          </a:solidFill>
          <a:ln w="12700">
            <a:solidFill>
              <a:srgbClr val="D9822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48640" y="4754880"/>
            <a:ext cx="640080" cy="640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463040" y="4617720"/>
            <a:ext cx="101772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index has biases (the richness confound of FRic above all) and every value is relative to a pool — choose from the question, test sensitivity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548640" y="5760720"/>
            <a:ext cx="11091672" cy="502920"/>
          </a:xfrm>
          <a:prstGeom prst="roundRect">
            <a:avLst>
              <a:gd name="adj" fmla="val 14545"/>
            </a:avLst>
          </a:prstGeom>
          <a:solidFill>
            <a:srgbClr val="E8F1F7"/>
          </a:solidFill>
          <a:ln w="12700">
            <a:solidFill>
              <a:srgbClr val="E8F1F7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85800" y="5760720"/>
            <a:ext cx="10817352" cy="5029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 — 10 min. Next: is what we observe different from chance?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FBE 2026 · Block 2</dc:title>
  <dc:subject>PptxGenJS Presentation</dc:subject>
  <dc:creator>Aurèle Toussaint</dc:creator>
  <cp:lastModifiedBy>Aurèle Toussaint</cp:lastModifiedBy>
  <cp:revision>1</cp:revision>
  <dcterms:created xsi:type="dcterms:W3CDTF">2026-09-11T09:15:44Z</dcterms:created>
  <dcterms:modified xsi:type="dcterms:W3CDTF">2026-09-11T09:15:44Z</dcterms:modified>
</cp:coreProperties>
</file>