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585" r:id="rId3"/>
    <p:sldId id="331" r:id="rId4"/>
    <p:sldId id="257" r:id="rId5"/>
    <p:sldId id="258" r:id="rId6"/>
    <p:sldId id="259" r:id="rId7"/>
    <p:sldId id="586" r:id="rId8"/>
    <p:sldId id="590" r:id="rId9"/>
    <p:sldId id="261" r:id="rId10"/>
    <p:sldId id="587" r:id="rId11"/>
    <p:sldId id="588" r:id="rId12"/>
    <p:sldId id="589" r:id="rId13"/>
    <p:sldId id="313" r:id="rId14"/>
    <p:sldId id="262" r:id="rId15"/>
    <p:sldId id="263" r:id="rId16"/>
    <p:sldId id="591" r:id="rId17"/>
    <p:sldId id="592" r:id="rId18"/>
    <p:sldId id="280" r:id="rId19"/>
    <p:sldId id="342" r:id="rId20"/>
    <p:sldId id="593" r:id="rId21"/>
    <p:sldId id="265" r:id="rId22"/>
    <p:sldId id="598" r:id="rId23"/>
    <p:sldId id="266" r:id="rId24"/>
    <p:sldId id="594" r:id="rId25"/>
    <p:sldId id="595" r:id="rId26"/>
    <p:sldId id="596" r:id="rId27"/>
    <p:sldId id="344" r:id="rId28"/>
    <p:sldId id="297" r:id="rId29"/>
    <p:sldId id="296" r:id="rId30"/>
    <p:sldId id="267" r:id="rId31"/>
    <p:sldId id="599" r:id="rId32"/>
    <p:sldId id="602" r:id="rId33"/>
    <p:sldId id="601" r:id="rId34"/>
    <p:sldId id="271" r:id="rId35"/>
    <p:sldId id="272" r:id="rId36"/>
    <p:sldId id="273" r:id="rId37"/>
    <p:sldId id="275" r:id="rId38"/>
    <p:sldId id="603" r:id="rId39"/>
    <p:sldId id="604" r:id="rId40"/>
    <p:sldId id="600" r:id="rId41"/>
    <p:sldId id="278" r:id="rId42"/>
    <p:sldId id="279" r:id="rId43"/>
    <p:sldId id="277" r:id="rId4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9"/>
  </p:normalViewPr>
  <p:slideViewPr>
    <p:cSldViewPr snapToGrid="0">
      <p:cViewPr varScale="1">
        <p:scale>
          <a:sx n="161" d="100"/>
          <a:sy n="161" d="100"/>
        </p:scale>
        <p:origin x="4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ele Toussaint" userId="590ce64e3c606c44" providerId="LiveId" clId="{B8E7DC98-491D-5382-89A4-9766D224A60D}"/>
    <pc:docChg chg="undo custSel addSld delSld modSld sldOrd">
      <pc:chgData name="Aurele Toussaint" userId="590ce64e3c606c44" providerId="LiveId" clId="{B8E7DC98-491D-5382-89A4-9766D224A60D}" dt="2026-05-13T12:14:01.603" v="912" actId="2696"/>
      <pc:docMkLst>
        <pc:docMk/>
      </pc:docMkLst>
      <pc:sldChg chg="addSp delSp modSp mod">
        <pc:chgData name="Aurele Toussaint" userId="590ce64e3c606c44" providerId="LiveId" clId="{B8E7DC98-491D-5382-89A4-9766D224A60D}" dt="2026-05-07T22:43:36.722" v="809" actId="1076"/>
        <pc:sldMkLst>
          <pc:docMk/>
          <pc:sldMk cId="0" sldId="256"/>
        </pc:sldMkLst>
        <pc:picChg chg="add mod">
          <ac:chgData name="Aurele Toussaint" userId="590ce64e3c606c44" providerId="LiveId" clId="{B8E7DC98-491D-5382-89A4-9766D224A60D}" dt="2026-05-07T22:43:36.722" v="809" actId="1076"/>
          <ac:picMkLst>
            <pc:docMk/>
            <pc:sldMk cId="0" sldId="256"/>
            <ac:picMk id="12" creationId="{FE426429-9DD3-909C-A410-4FD494119564}"/>
          </ac:picMkLst>
        </pc:picChg>
      </pc:sldChg>
      <pc:sldChg chg="addSp delSp modSp mod">
        <pc:chgData name="Aurele Toussaint" userId="590ce64e3c606c44" providerId="LiveId" clId="{B8E7DC98-491D-5382-89A4-9766D224A60D}" dt="2026-05-08T20:19:30.880" v="859" actId="114"/>
        <pc:sldMkLst>
          <pc:docMk/>
          <pc:sldMk cId="0" sldId="257"/>
        </pc:sldMkLst>
        <pc:spChg chg="mod">
          <ac:chgData name="Aurele Toussaint" userId="590ce64e3c606c44" providerId="LiveId" clId="{B8E7DC98-491D-5382-89A4-9766D224A60D}" dt="2026-05-08T20:19:30.880" v="859" actId="114"/>
          <ac:spMkLst>
            <pc:docMk/>
            <pc:sldMk cId="0" sldId="257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21.027" v="771" actId="403"/>
          <ac:spMkLst>
            <pc:docMk/>
            <pc:sldMk cId="0" sldId="257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46.924" v="798" actId="14100"/>
          <ac:spMkLst>
            <pc:docMk/>
            <pc:sldMk cId="0" sldId="257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04.525" v="767" actId="403"/>
          <ac:spMkLst>
            <pc:docMk/>
            <pc:sldMk cId="0" sldId="257"/>
            <ac:spMk id="1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39.799" v="797" actId="1035"/>
          <ac:spMkLst>
            <pc:docMk/>
            <pc:sldMk cId="0" sldId="257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46.924" v="798" actId="14100"/>
          <ac:spMkLst>
            <pc:docMk/>
            <pc:sldMk cId="0" sldId="257"/>
            <ac:spMk id="1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2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04.525" v="767" actId="403"/>
          <ac:spMkLst>
            <pc:docMk/>
            <pc:sldMk cId="0" sldId="257"/>
            <ac:spMk id="2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2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39.799" v="797" actId="1035"/>
          <ac:spMkLst>
            <pc:docMk/>
            <pc:sldMk cId="0" sldId="257"/>
            <ac:spMk id="2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46.924" v="798" actId="14100"/>
          <ac:spMkLst>
            <pc:docMk/>
            <pc:sldMk cId="0" sldId="257"/>
            <ac:spMk id="2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04.525" v="767" actId="403"/>
          <ac:spMkLst>
            <pc:docMk/>
            <pc:sldMk cId="0" sldId="257"/>
            <ac:spMk id="2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21.027" v="771" actId="403"/>
          <ac:spMkLst>
            <pc:docMk/>
            <pc:sldMk cId="0" sldId="257"/>
            <ac:spMk id="2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39.799" v="797" actId="1035"/>
          <ac:spMkLst>
            <pc:docMk/>
            <pc:sldMk cId="0" sldId="257"/>
            <ac:spMk id="2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2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55.224" v="799" actId="1076"/>
          <ac:spMkLst>
            <pc:docMk/>
            <pc:sldMk cId="0" sldId="257"/>
            <ac:spMk id="3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21.027" v="771" actId="403"/>
          <ac:spMkLst>
            <pc:docMk/>
            <pc:sldMk cId="0" sldId="257"/>
            <ac:spMk id="3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8:39.799" v="797" actId="1035"/>
          <ac:spMkLst>
            <pc:docMk/>
            <pc:sldMk cId="0" sldId="257"/>
            <ac:spMk id="33" creationId="{00000000-0000-0000-0000-000000000000}"/>
          </ac:spMkLst>
        </pc:spChg>
      </pc:sldChg>
      <pc:sldChg chg="addSp delSp modSp mod">
        <pc:chgData name="Aurele Toussaint" userId="590ce64e3c606c44" providerId="LiveId" clId="{B8E7DC98-491D-5382-89A4-9766D224A60D}" dt="2026-05-08T20:20:01.510" v="867" actId="114"/>
        <pc:sldMkLst>
          <pc:docMk/>
          <pc:sldMk cId="0" sldId="259"/>
        </pc:sldMkLst>
        <pc:spChg chg="mod">
          <ac:chgData name="Aurele Toussaint" userId="590ce64e3c606c44" providerId="LiveId" clId="{B8E7DC98-491D-5382-89A4-9766D224A60D}" dt="2026-05-08T20:20:01.510" v="867" actId="114"/>
          <ac:spMkLst>
            <pc:docMk/>
            <pc:sldMk cId="0" sldId="259"/>
            <ac:spMk id="8" creationId="{00000000-0000-0000-0000-000000000000}"/>
          </ac:spMkLst>
        </pc:spChg>
        <pc:picChg chg="add mod">
          <ac:chgData name="Aurele Toussaint" userId="590ce64e3c606c44" providerId="LiveId" clId="{B8E7DC98-491D-5382-89A4-9766D224A60D}" dt="2026-05-05T15:14:46.979" v="49" actId="1076"/>
          <ac:picMkLst>
            <pc:docMk/>
            <pc:sldMk cId="0" sldId="259"/>
            <ac:picMk id="1026" creationId="{9A883A33-45BA-F47F-28E8-FB4AAB2D29ED}"/>
          </ac:picMkLst>
        </pc:picChg>
        <pc:picChg chg="add mod">
          <ac:chgData name="Aurele Toussaint" userId="590ce64e3c606c44" providerId="LiveId" clId="{B8E7DC98-491D-5382-89A4-9766D224A60D}" dt="2026-05-05T15:19:43.729" v="60" actId="1076"/>
          <ac:picMkLst>
            <pc:docMk/>
            <pc:sldMk cId="0" sldId="259"/>
            <ac:picMk id="1028" creationId="{0B49A2BE-F3BA-B6AC-A49C-06CDF33AAA69}"/>
          </ac:picMkLst>
        </pc:picChg>
      </pc:sldChg>
      <pc:sldChg chg="addSp delSp modSp mod">
        <pc:chgData name="Aurele Toussaint" userId="590ce64e3c606c44" providerId="LiveId" clId="{B8E7DC98-491D-5382-89A4-9766D224A60D}" dt="2026-05-08T20:20:13.982" v="870" actId="114"/>
        <pc:sldMkLst>
          <pc:docMk/>
          <pc:sldMk cId="0" sldId="261"/>
        </pc:sldMkLst>
        <pc:spChg chg="mod">
          <ac:chgData name="Aurele Toussaint" userId="590ce64e3c606c44" providerId="LiveId" clId="{B8E7DC98-491D-5382-89A4-9766D224A60D}" dt="2026-05-08T20:20:13.982" v="870" actId="114"/>
          <ac:spMkLst>
            <pc:docMk/>
            <pc:sldMk cId="0" sldId="261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25:17.671" v="82" actId="404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25:44.539" v="91" actId="404"/>
          <ac:spMkLst>
            <pc:docMk/>
            <pc:sldMk cId="0" sldId="261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25:34.840" v="86" actId="403"/>
          <ac:spMkLst>
            <pc:docMk/>
            <pc:sldMk cId="0" sldId="261"/>
            <ac:spMk id="1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25:49.939" v="92" actId="403"/>
          <ac:spMkLst>
            <pc:docMk/>
            <pc:sldMk cId="0" sldId="261"/>
            <ac:spMk id="24" creationId="{00000000-0000-0000-0000-000000000000}"/>
          </ac:spMkLst>
        </pc:spChg>
        <pc:picChg chg="add mod">
          <ac:chgData name="Aurele Toussaint" userId="590ce64e3c606c44" providerId="LiveId" clId="{B8E7DC98-491D-5382-89A4-9766D224A60D}" dt="2026-05-07T19:29:29.103" v="136" actId="14100"/>
          <ac:picMkLst>
            <pc:docMk/>
            <pc:sldMk cId="0" sldId="261"/>
            <ac:picMk id="40" creationId="{6CDEAAC5-3534-1E5D-A033-1616ADE62EEC}"/>
          </ac:picMkLst>
        </pc:picChg>
      </pc:sldChg>
      <pc:sldChg chg="addSp delSp modSp mod">
        <pc:chgData name="Aurele Toussaint" userId="590ce64e3c606c44" providerId="LiveId" clId="{B8E7DC98-491D-5382-89A4-9766D224A60D}" dt="2026-05-08T20:20:41.990" v="875" actId="114"/>
        <pc:sldMkLst>
          <pc:docMk/>
          <pc:sldMk cId="0" sldId="263"/>
        </pc:sldMkLst>
        <pc:spChg chg="add del mod">
          <ac:chgData name="Aurele Toussaint" userId="590ce64e3c606c44" providerId="LiveId" clId="{B8E7DC98-491D-5382-89A4-9766D224A60D}" dt="2026-05-07T19:40:40.188" v="315" actId="1036"/>
          <ac:spMkLst>
            <pc:docMk/>
            <pc:sldMk cId="0" sldId="263"/>
            <ac:spMk id="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0:41.990" v="875" actId="114"/>
          <ac:spMkLst>
            <pc:docMk/>
            <pc:sldMk cId="0" sldId="263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32:48.006" v="169" actId="403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35:38.049" v="190" actId="14100"/>
          <ac:spMkLst>
            <pc:docMk/>
            <pc:sldMk cId="0" sldId="263"/>
            <ac:spMk id="16" creationId="{00000000-0000-0000-0000-000000000000}"/>
          </ac:spMkLst>
        </pc:spChg>
        <pc:picChg chg="add mod">
          <ac:chgData name="Aurele Toussaint" userId="590ce64e3c606c44" providerId="LiveId" clId="{B8E7DC98-491D-5382-89A4-9766D224A60D}" dt="2026-05-07T19:40:38.297" v="313" actId="1076"/>
          <ac:picMkLst>
            <pc:docMk/>
            <pc:sldMk cId="0" sldId="263"/>
            <ac:picMk id="40" creationId="{3DE0866C-C856-9358-0A3E-47B951F5314D}"/>
          </ac:picMkLst>
        </pc:picChg>
        <pc:picChg chg="add mod">
          <ac:chgData name="Aurele Toussaint" userId="590ce64e3c606c44" providerId="LiveId" clId="{B8E7DC98-491D-5382-89A4-9766D224A60D}" dt="2026-05-07T19:38:14.818" v="216" actId="1582"/>
          <ac:picMkLst>
            <pc:docMk/>
            <pc:sldMk cId="0" sldId="263"/>
            <ac:picMk id="1026" creationId="{3571AB6B-F694-0920-BAC9-A6FEEB0D5A58}"/>
          </ac:picMkLst>
        </pc:picChg>
      </pc:sldChg>
      <pc:sldChg chg="delSp modSp mod">
        <pc:chgData name="Aurele Toussaint" userId="590ce64e3c606c44" providerId="LiveId" clId="{B8E7DC98-491D-5382-89A4-9766D224A60D}" dt="2026-05-08T20:21:19.291" v="882" actId="114"/>
        <pc:sldMkLst>
          <pc:docMk/>
          <pc:sldMk cId="0" sldId="266"/>
        </pc:sldMkLst>
        <pc:spChg chg="mod">
          <ac:chgData name="Aurele Toussaint" userId="590ce64e3c606c44" providerId="LiveId" clId="{B8E7DC98-491D-5382-89A4-9766D224A60D}" dt="2026-05-08T20:21:19.291" v="882" actId="114"/>
          <ac:spMkLst>
            <pc:docMk/>
            <pc:sldMk cId="0" sldId="266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7:04.357" v="366" actId="20577"/>
          <ac:spMkLst>
            <pc:docMk/>
            <pc:sldMk cId="0" sldId="266"/>
            <ac:spMk id="13" creationId="{00000000-0000-0000-0000-000000000000}"/>
          </ac:spMkLst>
        </pc:spChg>
      </pc:sldChg>
      <pc:sldChg chg="addSp delSp modSp mod">
        <pc:chgData name="Aurele Toussaint" userId="590ce64e3c606c44" providerId="LiveId" clId="{B8E7DC98-491D-5382-89A4-9766D224A60D}" dt="2026-05-08T20:21:58.286" v="889" actId="114"/>
        <pc:sldMkLst>
          <pc:docMk/>
          <pc:sldMk cId="0" sldId="267"/>
        </pc:sldMkLst>
        <pc:spChg chg="mod">
          <ac:chgData name="Aurele Toussaint" userId="590ce64e3c606c44" providerId="LiveId" clId="{B8E7DC98-491D-5382-89A4-9766D224A60D}" dt="2026-05-07T19:51:30.812" v="416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51:30.812" v="416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1:58.286" v="889" actId="114"/>
          <ac:spMkLst>
            <pc:docMk/>
            <pc:sldMk cId="0" sldId="267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51:30.812" v="416" actId="1076"/>
          <ac:spMkLst>
            <pc:docMk/>
            <pc:sldMk cId="0" sldId="267"/>
            <ac:spMk id="1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9:04.331" v="394" actId="14100"/>
          <ac:spMkLst>
            <pc:docMk/>
            <pc:sldMk cId="0" sldId="267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41.167" v="382" actId="1076"/>
          <ac:spMkLst>
            <pc:docMk/>
            <pc:sldMk cId="0" sldId="267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47.465" v="387" actId="403"/>
          <ac:spMkLst>
            <pc:docMk/>
            <pc:sldMk cId="0" sldId="267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54.022" v="393" actId="1036"/>
          <ac:spMkLst>
            <pc:docMk/>
            <pc:sldMk cId="0" sldId="267"/>
            <ac:spMk id="1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9:04.331" v="394" actId="14100"/>
          <ac:spMkLst>
            <pc:docMk/>
            <pc:sldMk cId="0" sldId="267"/>
            <ac:spMk id="2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2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9:04.331" v="394" actId="14100"/>
          <ac:spMkLst>
            <pc:docMk/>
            <pc:sldMk cId="0" sldId="267"/>
            <ac:spMk id="3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3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3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9:04.331" v="394" actId="14100"/>
          <ac:spMkLst>
            <pc:docMk/>
            <pc:sldMk cId="0" sldId="267"/>
            <ac:spMk id="4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4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4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9:48:34.904" v="380" actId="403"/>
          <ac:spMkLst>
            <pc:docMk/>
            <pc:sldMk cId="0" sldId="267"/>
            <ac:spMk id="50" creationId="{00000000-0000-0000-0000-000000000000}"/>
          </ac:spMkLst>
        </pc:spChg>
        <pc:grpChg chg="add mod">
          <ac:chgData name="Aurele Toussaint" userId="590ce64e3c606c44" providerId="LiveId" clId="{B8E7DC98-491D-5382-89A4-9766D224A60D}" dt="2026-05-07T19:51:48.012" v="418" actId="167"/>
          <ac:grpSpMkLst>
            <pc:docMk/>
            <pc:sldMk cId="0" sldId="267"/>
            <ac:grpSpMk id="55" creationId="{3E903C10-F58F-5C4B-1521-82F3DCE36D0C}"/>
          </ac:grpSpMkLst>
        </pc:grpChg>
      </pc:sldChg>
      <pc:sldChg chg="addSp delSp modSp mod">
        <pc:chgData name="Aurele Toussaint" userId="590ce64e3c606c44" providerId="LiveId" clId="{B8E7DC98-491D-5382-89A4-9766D224A60D}" dt="2026-05-08T20:22:26.065" v="895" actId="114"/>
        <pc:sldMkLst>
          <pc:docMk/>
          <pc:sldMk cId="0" sldId="271"/>
        </pc:sldMkLst>
        <pc:spChg chg="add del mod">
          <ac:chgData name="Aurele Toussaint" userId="590ce64e3c606c44" providerId="LiveId" clId="{B8E7DC98-491D-5382-89A4-9766D224A60D}" dt="2026-05-07T21:31:01.093" v="753" actId="1076"/>
          <ac:spMkLst>
            <pc:docMk/>
            <pc:sldMk cId="0" sldId="271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0:02:39.205" v="514" actId="14100"/>
          <ac:spMkLst>
            <pc:docMk/>
            <pc:sldMk cId="0" sldId="271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0:02:51.272" v="522" actId="403"/>
          <ac:spMkLst>
            <pc:docMk/>
            <pc:sldMk cId="0" sldId="271"/>
            <ac:spMk id="13" creationId="{00000000-0000-0000-0000-000000000000}"/>
          </ac:spMkLst>
        </pc:spChg>
        <pc:spChg chg="add mod">
          <ac:chgData name="Aurele Toussaint" userId="590ce64e3c606c44" providerId="LiveId" clId="{B8E7DC98-491D-5382-89A4-9766D224A60D}" dt="2026-05-07T20:07:16.374" v="553" actId="1076"/>
          <ac:spMkLst>
            <pc:docMk/>
            <pc:sldMk cId="0" sldId="271"/>
            <ac:spMk id="43" creationId="{D9F69227-F49A-B264-D79B-10EF28B1EEEB}"/>
          </ac:spMkLst>
        </pc:spChg>
        <pc:spChg chg="add mod">
          <ac:chgData name="Aurele Toussaint" userId="590ce64e3c606c44" providerId="LiveId" clId="{B8E7DC98-491D-5382-89A4-9766D224A60D}" dt="2026-05-08T20:22:26.065" v="895" actId="114"/>
          <ac:spMkLst>
            <pc:docMk/>
            <pc:sldMk cId="0" sldId="271"/>
            <ac:spMk id="44" creationId="{1A873ADC-5B53-A6C5-5844-7E14AA818A84}"/>
          </ac:spMkLst>
        </pc:spChg>
      </pc:sldChg>
      <pc:sldChg chg="modSp mod">
        <pc:chgData name="Aurele Toussaint" userId="590ce64e3c606c44" providerId="LiveId" clId="{B8E7DC98-491D-5382-89A4-9766D224A60D}" dt="2026-05-07T21:31:25.310" v="761" actId="20577"/>
        <pc:sldMkLst>
          <pc:docMk/>
          <pc:sldMk cId="0" sldId="272"/>
        </pc:sldMkLst>
        <pc:spChg chg="mod">
          <ac:chgData name="Aurele Toussaint" userId="590ce64e3c606c44" providerId="LiveId" clId="{B8E7DC98-491D-5382-89A4-9766D224A60D}" dt="2026-05-07T21:31:21.206" v="757" actId="20577"/>
          <ac:spMkLst>
            <pc:docMk/>
            <pc:sldMk cId="0" sldId="272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1:31:25.310" v="761" actId="20577"/>
          <ac:spMkLst>
            <pc:docMk/>
            <pc:sldMk cId="0" sldId="272"/>
            <ac:spMk id="8" creationId="{00000000-0000-0000-0000-000000000000}"/>
          </ac:spMkLst>
        </pc:spChg>
      </pc:sldChg>
      <pc:sldChg chg="modSp mod">
        <pc:chgData name="Aurele Toussaint" userId="590ce64e3c606c44" providerId="LiveId" clId="{B8E7DC98-491D-5382-89A4-9766D224A60D}" dt="2026-05-08T20:23:42.021" v="911" actId="403"/>
        <pc:sldMkLst>
          <pc:docMk/>
          <pc:sldMk cId="0" sldId="273"/>
        </pc:sldMkLst>
        <pc:spChg chg="mod">
          <ac:chgData name="Aurele Toussaint" userId="590ce64e3c606c44" providerId="LiveId" clId="{B8E7DC98-491D-5382-89A4-9766D224A60D}" dt="2026-05-08T20:22:36.746" v="896" actId="114"/>
          <ac:spMkLst>
            <pc:docMk/>
            <pc:sldMk cId="0" sldId="273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25.733" v="908" actId="404"/>
          <ac:spMkLst>
            <pc:docMk/>
            <pc:sldMk cId="0" sldId="273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42.021" v="911" actId="403"/>
          <ac:spMkLst>
            <pc:docMk/>
            <pc:sldMk cId="0" sldId="273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25.733" v="908" actId="404"/>
          <ac:spMkLst>
            <pc:docMk/>
            <pc:sldMk cId="0" sldId="273"/>
            <ac:spMk id="2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42.021" v="911" actId="403"/>
          <ac:spMkLst>
            <pc:docMk/>
            <pc:sldMk cId="0" sldId="273"/>
            <ac:spMk id="2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25.733" v="908" actId="404"/>
          <ac:spMkLst>
            <pc:docMk/>
            <pc:sldMk cId="0" sldId="273"/>
            <ac:spMk id="3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42.021" v="911" actId="403"/>
          <ac:spMkLst>
            <pc:docMk/>
            <pc:sldMk cId="0" sldId="273"/>
            <ac:spMk id="3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25.733" v="908" actId="404"/>
          <ac:spMkLst>
            <pc:docMk/>
            <pc:sldMk cId="0" sldId="273"/>
            <ac:spMk id="4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20:23:42.021" v="911" actId="403"/>
          <ac:spMkLst>
            <pc:docMk/>
            <pc:sldMk cId="0" sldId="273"/>
            <ac:spMk id="48" creationId="{00000000-0000-0000-0000-000000000000}"/>
          </ac:spMkLst>
        </pc:spChg>
      </pc:sldChg>
      <pc:sldChg chg="delSp mod ord">
        <pc:chgData name="Aurele Toussaint" userId="590ce64e3c606c44" providerId="LiveId" clId="{B8E7DC98-491D-5382-89A4-9766D224A60D}" dt="2026-05-07T20:09:12.737" v="561" actId="478"/>
        <pc:sldMkLst>
          <pc:docMk/>
          <pc:sldMk cId="0" sldId="275"/>
        </pc:sldMkLst>
      </pc:sldChg>
      <pc:sldChg chg="modSp mod">
        <pc:chgData name="Aurele Toussaint" userId="590ce64e3c606c44" providerId="LiveId" clId="{B8E7DC98-491D-5382-89A4-9766D224A60D}" dt="2026-05-07T12:50:50.389" v="63" actId="20577"/>
        <pc:sldMkLst>
          <pc:docMk/>
          <pc:sldMk cId="0" sldId="277"/>
        </pc:sldMkLst>
        <pc:spChg chg="mod">
          <ac:chgData name="Aurele Toussaint" userId="590ce64e3c606c44" providerId="LiveId" clId="{B8E7DC98-491D-5382-89A4-9766D224A60D}" dt="2026-05-07T12:50:50.389" v="63" actId="20577"/>
          <ac:spMkLst>
            <pc:docMk/>
            <pc:sldMk cId="0" sldId="277"/>
            <ac:spMk id="8" creationId="{00000000-0000-0000-0000-000000000000}"/>
          </ac:spMkLst>
        </pc:spChg>
      </pc:sldChg>
      <pc:sldChg chg="ord">
        <pc:chgData name="Aurele Toussaint" userId="590ce64e3c606c44" providerId="LiveId" clId="{B8E7DC98-491D-5382-89A4-9766D224A60D}" dt="2026-05-07T20:08:31.778" v="558" actId="20578"/>
        <pc:sldMkLst>
          <pc:docMk/>
          <pc:sldMk cId="0" sldId="278"/>
        </pc:sldMkLst>
      </pc:sldChg>
      <pc:sldChg chg="ord">
        <pc:chgData name="Aurele Toussaint" userId="590ce64e3c606c44" providerId="LiveId" clId="{B8E7DC98-491D-5382-89A4-9766D224A60D}" dt="2026-05-07T20:08:40.552" v="560" actId="20578"/>
        <pc:sldMkLst>
          <pc:docMk/>
          <pc:sldMk cId="0" sldId="279"/>
        </pc:sldMkLst>
      </pc:sldChg>
      <pc:sldChg chg="addSp delSp modSp mod ord">
        <pc:chgData name="Aurele Toussaint" userId="590ce64e3c606c44" providerId="LiveId" clId="{B8E7DC98-491D-5382-89A4-9766D224A60D}" dt="2026-05-08T20:20:54.863" v="878" actId="114"/>
        <pc:sldMkLst>
          <pc:docMk/>
          <pc:sldMk cId="0" sldId="280"/>
        </pc:sldMkLst>
        <pc:spChg chg="mod">
          <ac:chgData name="Aurele Toussaint" userId="590ce64e3c606c44" providerId="LiveId" clId="{B8E7DC98-491D-5382-89A4-9766D224A60D}" dt="2026-05-08T20:20:54.863" v="878" actId="114"/>
          <ac:spMkLst>
            <pc:docMk/>
            <pc:sldMk cId="0" sldId="280"/>
            <ac:spMk id="3" creationId="{00000000-0000-0000-0000-000000000000}"/>
          </ac:spMkLst>
        </pc:spChg>
        <pc:spChg chg="add mod">
          <ac:chgData name="Aurele Toussaint" userId="590ce64e3c606c44" providerId="LiveId" clId="{B8E7DC98-491D-5382-89A4-9766D224A60D}" dt="2026-05-07T19:43:12.634" v="336" actId="167"/>
          <ac:spMkLst>
            <pc:docMk/>
            <pc:sldMk cId="0" sldId="280"/>
            <ac:spMk id="6" creationId="{C26C47AD-64FB-0EFD-A4D7-5E2508896244}"/>
          </ac:spMkLst>
        </pc:spChg>
        <pc:spChg chg="add mod">
          <ac:chgData name="Aurele Toussaint" userId="590ce64e3c606c44" providerId="LiveId" clId="{B8E7DC98-491D-5382-89A4-9766D224A60D}" dt="2026-05-07T19:43:12.634" v="336" actId="167"/>
          <ac:spMkLst>
            <pc:docMk/>
            <pc:sldMk cId="0" sldId="280"/>
            <ac:spMk id="9" creationId="{6D381579-6F35-7E8F-BE57-6181DB036646}"/>
          </ac:spMkLst>
        </pc:spChg>
        <pc:spChg chg="add mod">
          <ac:chgData name="Aurele Toussaint" userId="590ce64e3c606c44" providerId="LiveId" clId="{B8E7DC98-491D-5382-89A4-9766D224A60D}" dt="2026-05-07T19:43:12.634" v="336" actId="167"/>
          <ac:spMkLst>
            <pc:docMk/>
            <pc:sldMk cId="0" sldId="280"/>
            <ac:spMk id="10" creationId="{0996E916-ADDA-DC4B-8FFE-944F57E81F55}"/>
          </ac:spMkLst>
        </pc:spChg>
        <pc:spChg chg="add mod">
          <ac:chgData name="Aurele Toussaint" userId="590ce64e3c606c44" providerId="LiveId" clId="{B8E7DC98-491D-5382-89A4-9766D224A60D}" dt="2026-05-07T19:43:12.634" v="336" actId="167"/>
          <ac:spMkLst>
            <pc:docMk/>
            <pc:sldMk cId="0" sldId="280"/>
            <ac:spMk id="11" creationId="{89B546BF-C3A2-9825-E701-46F50D05C121}"/>
          </ac:spMkLst>
        </pc:spChg>
        <pc:spChg chg="add mod">
          <ac:chgData name="Aurele Toussaint" userId="590ce64e3c606c44" providerId="LiveId" clId="{B8E7DC98-491D-5382-89A4-9766D224A60D}" dt="2026-05-07T19:43:12.634" v="336" actId="167"/>
          <ac:spMkLst>
            <pc:docMk/>
            <pc:sldMk cId="0" sldId="280"/>
            <ac:spMk id="12" creationId="{BFED95CC-BF5A-F10C-FEE4-F03A73464756}"/>
          </ac:spMkLst>
        </pc:spChg>
        <pc:spChg chg="add mod">
          <ac:chgData name="Aurele Toussaint" userId="590ce64e3c606c44" providerId="LiveId" clId="{B8E7DC98-491D-5382-89A4-9766D224A60D}" dt="2026-05-07T19:43:12.634" v="336" actId="167"/>
          <ac:spMkLst>
            <pc:docMk/>
            <pc:sldMk cId="0" sldId="280"/>
            <ac:spMk id="13" creationId="{5E71BE46-91D5-26F9-C4C7-503389395CEB}"/>
          </ac:spMkLst>
        </pc:spChg>
        <pc:picChg chg="add mod">
          <ac:chgData name="Aurele Toussaint" userId="590ce64e3c606c44" providerId="LiveId" clId="{B8E7DC98-491D-5382-89A4-9766D224A60D}" dt="2026-04-26T07:33:06.656" v="13" actId="1076"/>
          <ac:picMkLst>
            <pc:docMk/>
            <pc:sldMk cId="0" sldId="280"/>
            <ac:picMk id="8" creationId="{3DEC92D9-2905-FD81-1C69-5221DD7D22E9}"/>
          </ac:picMkLst>
        </pc:picChg>
      </pc:sldChg>
      <pc:sldChg chg="addSp delSp modSp add mod ord delDesignElem">
        <pc:chgData name="Aurele Toussaint" userId="590ce64e3c606c44" providerId="LiveId" clId="{B8E7DC98-491D-5382-89A4-9766D224A60D}" dt="2026-05-08T20:21:52.168" v="888" actId="114"/>
        <pc:sldMkLst>
          <pc:docMk/>
          <pc:sldMk cId="235072595" sldId="296"/>
        </pc:sldMkLst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2" creationId="{4B2911F9-41D6-95EF-CF86-3EB2F3C0E37C}"/>
          </ac:spMkLst>
        </pc:spChg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3" creationId="{37CA48AF-7680-77B0-84AA-C3AD8025449D}"/>
          </ac:spMkLst>
        </pc:spChg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4" creationId="{C2CF6AD7-92A6-75A9-AEFE-B05ACD8F757E}"/>
          </ac:spMkLst>
        </pc:spChg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6" creationId="{49481EDC-2708-0738-A394-B63082BDA33B}"/>
          </ac:spMkLst>
        </pc:spChg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7" creationId="{A2940B79-08FB-0DC3-A921-1F3BE7A01D97}"/>
          </ac:spMkLst>
        </pc:spChg>
        <pc:spChg chg="add mod">
          <ac:chgData name="Aurele Toussaint" userId="590ce64e3c606c44" providerId="LiveId" clId="{B8E7DC98-491D-5382-89A4-9766D224A60D}" dt="2026-05-08T20:21:52.168" v="888" actId="114"/>
          <ac:spMkLst>
            <pc:docMk/>
            <pc:sldMk cId="235072595" sldId="296"/>
            <ac:spMk id="8" creationId="{4AF57AB3-9E76-8191-6212-F0BD5BBA785F}"/>
          </ac:spMkLst>
        </pc:spChg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10" creationId="{F28AC866-F2C3-F42C-812B-003FA42BB245}"/>
          </ac:spMkLst>
        </pc:spChg>
        <pc:spChg chg="add mod">
          <ac:chgData name="Aurele Toussaint" userId="590ce64e3c606c44" providerId="LiveId" clId="{B8E7DC98-491D-5382-89A4-9766D224A60D}" dt="2026-05-07T19:49:38.105" v="399" actId="1076"/>
          <ac:spMkLst>
            <pc:docMk/>
            <pc:sldMk cId="235072595" sldId="296"/>
            <ac:spMk id="11" creationId="{0857B069-9FA6-E22D-8362-ADEA904C3C1C}"/>
          </ac:spMkLst>
        </pc:spChg>
        <pc:picChg chg="mod">
          <ac:chgData name="Aurele Toussaint" userId="590ce64e3c606c44" providerId="LiveId" clId="{B8E7DC98-491D-5382-89A4-9766D224A60D}" dt="2026-05-07T19:45:29.416" v="352" actId="1076"/>
          <ac:picMkLst>
            <pc:docMk/>
            <pc:sldMk cId="235072595" sldId="296"/>
            <ac:picMk id="5" creationId="{6ACC3CAE-4C06-7E4F-A40B-35F9026E179F}"/>
          </ac:picMkLst>
        </pc:picChg>
      </pc:sldChg>
      <pc:sldChg chg="addSp delSp modSp add mod ord delDesignElem">
        <pc:chgData name="Aurele Toussaint" userId="590ce64e3c606c44" providerId="LiveId" clId="{B8E7DC98-491D-5382-89A4-9766D224A60D}" dt="2026-05-08T20:21:43.768" v="887" actId="114"/>
        <pc:sldMkLst>
          <pc:docMk/>
          <pc:sldMk cId="2286622495" sldId="297"/>
        </pc:sldMkLst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2" creationId="{3772DA0C-ECD5-42C5-4451-4AED3701E906}"/>
          </ac:spMkLst>
        </pc:spChg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6" creationId="{B748709D-92B9-7721-872B-0CACAF76E85B}"/>
          </ac:spMkLst>
        </pc:spChg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7" creationId="{47FB5FC8-0FF8-473D-F683-E79BB8E2B934}"/>
          </ac:spMkLst>
        </pc:spChg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8" creationId="{521C8099-30B1-4F53-7ED4-68E83C7509B0}"/>
          </ac:spMkLst>
        </pc:spChg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9" creationId="{4EE23802-64FF-0511-105F-D8EF8216AD02}"/>
          </ac:spMkLst>
        </pc:spChg>
        <pc:spChg chg="add mod">
          <ac:chgData name="Aurele Toussaint" userId="590ce64e3c606c44" providerId="LiveId" clId="{B8E7DC98-491D-5382-89A4-9766D224A60D}" dt="2026-05-08T20:21:43.768" v="887" actId="114"/>
          <ac:spMkLst>
            <pc:docMk/>
            <pc:sldMk cId="2286622495" sldId="297"/>
            <ac:spMk id="10" creationId="{29801DEE-AFC9-0B60-46AA-85974B70ED6F}"/>
          </ac:spMkLst>
        </pc:spChg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11" creationId="{D82DF278-8F22-FC94-5940-EC3190A16389}"/>
          </ac:spMkLst>
        </pc:spChg>
        <pc:spChg chg="add mod">
          <ac:chgData name="Aurele Toussaint" userId="590ce64e3c606c44" providerId="LiveId" clId="{B8E7DC98-491D-5382-89A4-9766D224A60D}" dt="2026-05-07T19:50:54.252" v="411" actId="167"/>
          <ac:spMkLst>
            <pc:docMk/>
            <pc:sldMk cId="2286622495" sldId="297"/>
            <ac:spMk id="12" creationId="{3C9AD395-9417-DFA4-0048-A102B147EA80}"/>
          </ac:spMkLst>
        </pc:spChg>
        <pc:spChg chg="mod">
          <ac:chgData name="Aurele Toussaint" userId="590ce64e3c606c44" providerId="LiveId" clId="{B8E7DC98-491D-5382-89A4-9766D224A60D}" dt="2026-05-07T19:51:01.864" v="413" actId="1076"/>
          <ac:spMkLst>
            <pc:docMk/>
            <pc:sldMk cId="2286622495" sldId="297"/>
            <ac:spMk id="15" creationId="{B86B2C2B-832A-0EBF-FF17-FEFDC901801A}"/>
          </ac:spMkLst>
        </pc:spChg>
        <pc:picChg chg="mod">
          <ac:chgData name="Aurele Toussaint" userId="590ce64e3c606c44" providerId="LiveId" clId="{B8E7DC98-491D-5382-89A4-9766D224A60D}" dt="2026-05-07T19:50:57.212" v="412" actId="1076"/>
          <ac:picMkLst>
            <pc:docMk/>
            <pc:sldMk cId="2286622495" sldId="297"/>
            <ac:picMk id="5" creationId="{4164AD1B-18FC-258A-75F9-2068AABF2CBB}"/>
          </ac:picMkLst>
        </pc:picChg>
        <pc:cxnChg chg="mod">
          <ac:chgData name="Aurele Toussaint" userId="590ce64e3c606c44" providerId="LiveId" clId="{B8E7DC98-491D-5382-89A4-9766D224A60D}" dt="2026-05-07T19:51:01.864" v="413" actId="1076"/>
          <ac:cxnSpMkLst>
            <pc:docMk/>
            <pc:sldMk cId="2286622495" sldId="297"/>
            <ac:cxnSpMk id="14" creationId="{7CAE767C-32A2-0D5E-31A5-55D58DAD069F}"/>
          </ac:cxnSpMkLst>
        </pc:cxnChg>
      </pc:sldChg>
      <pc:sldChg chg="addSp delSp modSp add mod delDesignElem">
        <pc:chgData name="Aurele Toussaint" userId="590ce64e3c606c44" providerId="LiveId" clId="{B8E7DC98-491D-5382-89A4-9766D224A60D}" dt="2026-05-08T20:20:29.639" v="874" actId="114"/>
        <pc:sldMkLst>
          <pc:docMk/>
          <pc:sldMk cId="379574858" sldId="313"/>
        </pc:sldMkLst>
        <pc:spChg chg="mod">
          <ac:chgData name="Aurele Toussaint" userId="590ce64e3c606c44" providerId="LiveId" clId="{B8E7DC98-491D-5382-89A4-9766D224A60D}" dt="2026-05-07T19:32:06.074" v="161" actId="1076"/>
          <ac:spMkLst>
            <pc:docMk/>
            <pc:sldMk cId="379574858" sldId="313"/>
            <ac:spMk id="3" creationId="{DDE46B1F-B2E9-E7ED-8F83-8721925BF3AD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4" creationId="{1E86829A-8D85-EED2-8765-1BC5F7C4AFA3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5" creationId="{E90D6F96-4007-6758-1ADA-41F8FCFE8BB9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6" creationId="{7350568A-D7A2-691C-1E35-E86149BBFE31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7" creationId="{F593B51E-7876-D924-ADF7-030AB7858276}"/>
          </ac:spMkLst>
        </pc:spChg>
        <pc:spChg chg="add mod">
          <ac:chgData name="Aurele Toussaint" userId="590ce64e3c606c44" providerId="LiveId" clId="{B8E7DC98-491D-5382-89A4-9766D224A60D}" dt="2026-05-08T20:20:29.639" v="874" actId="114"/>
          <ac:spMkLst>
            <pc:docMk/>
            <pc:sldMk cId="379574858" sldId="313"/>
            <ac:spMk id="8" creationId="{A4308E09-C95D-4CAE-92E5-BC5FCF257A5B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9" creationId="{5F7D988E-7E65-D32C-2F13-E2AB107017A3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10" creationId="{0D724DB2-1498-2AD1-442F-AA1AA378ACDA}"/>
          </ac:spMkLst>
        </pc:spChg>
        <pc:spChg chg="add mod">
          <ac:chgData name="Aurele Toussaint" userId="590ce64e3c606c44" providerId="LiveId" clId="{B8E7DC98-491D-5382-89A4-9766D224A60D}" dt="2026-05-07T19:31:10.041" v="152" actId="167"/>
          <ac:spMkLst>
            <pc:docMk/>
            <pc:sldMk cId="379574858" sldId="313"/>
            <ac:spMk id="11" creationId="{C3D3B931-E5BD-10D9-6CC8-0E4D535FCDFC}"/>
          </ac:spMkLst>
        </pc:spChg>
        <pc:spChg chg="add mod">
          <ac:chgData name="Aurele Toussaint" userId="590ce64e3c606c44" providerId="LiveId" clId="{B8E7DC98-491D-5382-89A4-9766D224A60D}" dt="2026-05-07T19:32:06.074" v="161" actId="1076"/>
          <ac:spMkLst>
            <pc:docMk/>
            <pc:sldMk cId="379574858" sldId="313"/>
            <ac:spMk id="12" creationId="{F0893309-3808-EE2C-D274-3646E9427D38}"/>
          </ac:spMkLst>
        </pc:spChg>
        <pc:spChg chg="add mod">
          <ac:chgData name="Aurele Toussaint" userId="590ce64e3c606c44" providerId="LiveId" clId="{B8E7DC98-491D-5382-89A4-9766D224A60D}" dt="2026-05-07T19:32:06.074" v="161" actId="1076"/>
          <ac:spMkLst>
            <pc:docMk/>
            <pc:sldMk cId="379574858" sldId="313"/>
            <ac:spMk id="13" creationId="{3DA4D95B-2EF9-F850-C318-AC689076ABA3}"/>
          </ac:spMkLst>
        </pc:spChg>
        <pc:picChg chg="mod">
          <ac:chgData name="Aurele Toussaint" userId="590ce64e3c606c44" providerId="LiveId" clId="{B8E7DC98-491D-5382-89A4-9766D224A60D}" dt="2026-05-07T19:32:12.485" v="164" actId="1076"/>
          <ac:picMkLst>
            <pc:docMk/>
            <pc:sldMk cId="379574858" sldId="313"/>
            <ac:picMk id="2" creationId="{18928D01-BA8C-F869-EBDC-7CF484870600}"/>
          </ac:picMkLst>
        </pc:picChg>
      </pc:sldChg>
      <pc:sldChg chg="addSp delSp modSp add mod delDesignElem">
        <pc:chgData name="Aurele Toussaint" userId="590ce64e3c606c44" providerId="LiveId" clId="{B8E7DC98-491D-5382-89A4-9766D224A60D}" dt="2026-05-08T20:19:42.433" v="863" actId="403"/>
        <pc:sldMkLst>
          <pc:docMk/>
          <pc:sldMk cId="2065840543" sldId="331"/>
        </pc:sldMkLst>
        <pc:spChg chg="mod">
          <ac:chgData name="Aurele Toussaint" userId="590ce64e3c606c44" providerId="LiveId" clId="{B8E7DC98-491D-5382-89A4-9766D224A60D}" dt="2026-05-08T20:09:27.810" v="813" actId="14100"/>
          <ac:spMkLst>
            <pc:docMk/>
            <pc:sldMk cId="2065840543" sldId="331"/>
            <ac:spMk id="5" creationId="{AED11479-2FEF-15C3-AB3A-825736860599}"/>
          </ac:spMkLst>
        </pc:spChg>
        <pc:spChg chg="add mod">
          <ac:chgData name="Aurele Toussaint" userId="590ce64e3c606c44" providerId="LiveId" clId="{B8E7DC98-491D-5382-89A4-9766D224A60D}" dt="2026-05-08T20:10:06.983" v="817" actId="167"/>
          <ac:spMkLst>
            <pc:docMk/>
            <pc:sldMk cId="2065840543" sldId="331"/>
            <ac:spMk id="6" creationId="{C84C2099-DBB1-19E6-8458-FA4DFEAD9000}"/>
          </ac:spMkLst>
        </pc:spChg>
        <pc:spChg chg="add mod">
          <ac:chgData name="Aurele Toussaint" userId="590ce64e3c606c44" providerId="LiveId" clId="{B8E7DC98-491D-5382-89A4-9766D224A60D}" dt="2026-05-08T20:10:06.983" v="817" actId="167"/>
          <ac:spMkLst>
            <pc:docMk/>
            <pc:sldMk cId="2065840543" sldId="331"/>
            <ac:spMk id="9" creationId="{CD7D9EAD-D42E-FB57-A603-0270F25B52F4}"/>
          </ac:spMkLst>
        </pc:spChg>
        <pc:spChg chg="add mod">
          <ac:chgData name="Aurele Toussaint" userId="590ce64e3c606c44" providerId="LiveId" clId="{B8E7DC98-491D-5382-89A4-9766D224A60D}" dt="2026-05-08T20:11:01.304" v="828"/>
          <ac:spMkLst>
            <pc:docMk/>
            <pc:sldMk cId="2065840543" sldId="331"/>
            <ac:spMk id="10" creationId="{553A74AD-C832-9854-F0E9-74B099F8B70C}"/>
          </ac:spMkLst>
        </pc:spChg>
        <pc:spChg chg="add mod">
          <ac:chgData name="Aurele Toussaint" userId="590ce64e3c606c44" providerId="LiveId" clId="{B8E7DC98-491D-5382-89A4-9766D224A60D}" dt="2026-05-08T20:11:18.452" v="846" actId="167"/>
          <ac:spMkLst>
            <pc:docMk/>
            <pc:sldMk cId="2065840543" sldId="331"/>
            <ac:spMk id="11" creationId="{5A1A4D4F-DF80-78EB-1B51-6343F69C69C7}"/>
          </ac:spMkLst>
        </pc:spChg>
        <pc:spChg chg="add mod">
          <ac:chgData name="Aurele Toussaint" userId="590ce64e3c606c44" providerId="LiveId" clId="{B8E7DC98-491D-5382-89A4-9766D224A60D}" dt="2026-05-08T20:11:01.304" v="828"/>
          <ac:spMkLst>
            <pc:docMk/>
            <pc:sldMk cId="2065840543" sldId="331"/>
            <ac:spMk id="12" creationId="{2395B0C2-1191-5F0B-1416-E7F16BD4BF82}"/>
          </ac:spMkLst>
        </pc:spChg>
        <pc:spChg chg="add mod">
          <ac:chgData name="Aurele Toussaint" userId="590ce64e3c606c44" providerId="LiveId" clId="{B8E7DC98-491D-5382-89A4-9766D224A60D}" dt="2026-05-08T20:19:42.433" v="863" actId="403"/>
          <ac:spMkLst>
            <pc:docMk/>
            <pc:sldMk cId="2065840543" sldId="331"/>
            <ac:spMk id="13" creationId="{F7545823-AF3F-017F-2F4A-57BFEF2BADE8}"/>
          </ac:spMkLst>
        </pc:spChg>
      </pc:sldChg>
      <pc:sldChg chg="addSp delSp modSp add mod ord delDesignElem">
        <pc:chgData name="Aurele Toussaint" userId="590ce64e3c606c44" providerId="LiveId" clId="{B8E7DC98-491D-5382-89A4-9766D224A60D}" dt="2026-05-08T20:20:59.026" v="879" actId="114"/>
        <pc:sldMkLst>
          <pc:docMk/>
          <pc:sldMk cId="2588856044" sldId="342"/>
        </pc:sldMkLst>
        <pc:spChg chg="mod">
          <ac:chgData name="Aurele Toussaint" userId="590ce64e3c606c44" providerId="LiveId" clId="{B8E7DC98-491D-5382-89A4-9766D224A60D}" dt="2026-05-07T19:43:29.630" v="339" actId="1076"/>
          <ac:spMkLst>
            <pc:docMk/>
            <pc:sldMk cId="2588856044" sldId="342"/>
            <ac:spMk id="2" creationId="{A40ABAFF-3051-88AF-AE24-4C337C0D22F3}"/>
          </ac:spMkLst>
        </pc:spChg>
        <pc:spChg chg="add mod">
          <ac:chgData name="Aurele Toussaint" userId="590ce64e3c606c44" providerId="LiveId" clId="{B8E7DC98-491D-5382-89A4-9766D224A60D}" dt="2026-05-07T19:42:48.359" v="332"/>
          <ac:spMkLst>
            <pc:docMk/>
            <pc:sldMk cId="2588856044" sldId="342"/>
            <ac:spMk id="3" creationId="{C3D72B2F-6129-86F2-8E9C-C95DE7287EAE}"/>
          </ac:spMkLst>
        </pc:spChg>
        <pc:spChg chg="add mod">
          <ac:chgData name="Aurele Toussaint" userId="590ce64e3c606c44" providerId="LiveId" clId="{B8E7DC98-491D-5382-89A4-9766D224A60D}" dt="2026-05-08T20:20:59.026" v="879" actId="114"/>
          <ac:spMkLst>
            <pc:docMk/>
            <pc:sldMk cId="2588856044" sldId="342"/>
            <ac:spMk id="6" creationId="{4CEDA604-BA11-5A89-90C9-A199F2110E22}"/>
          </ac:spMkLst>
        </pc:spChg>
        <pc:spChg chg="add mod">
          <ac:chgData name="Aurele Toussaint" userId="590ce64e3c606c44" providerId="LiveId" clId="{B8E7DC98-491D-5382-89A4-9766D224A60D}" dt="2026-05-07T19:42:48.359" v="332"/>
          <ac:spMkLst>
            <pc:docMk/>
            <pc:sldMk cId="2588856044" sldId="342"/>
            <ac:spMk id="7" creationId="{8DD32383-B70E-D197-F8B4-0F30A172727E}"/>
          </ac:spMkLst>
        </pc:spChg>
        <pc:spChg chg="add mod">
          <ac:chgData name="Aurele Toussaint" userId="590ce64e3c606c44" providerId="LiveId" clId="{B8E7DC98-491D-5382-89A4-9766D224A60D}" dt="2026-05-07T19:43:21.095" v="338" actId="167"/>
          <ac:spMkLst>
            <pc:docMk/>
            <pc:sldMk cId="2588856044" sldId="342"/>
            <ac:spMk id="8" creationId="{9690A2AB-F4E2-EC10-0BE0-9560FB7972A0}"/>
          </ac:spMkLst>
        </pc:spChg>
        <pc:spChg chg="add mod">
          <ac:chgData name="Aurele Toussaint" userId="590ce64e3c606c44" providerId="LiveId" clId="{B8E7DC98-491D-5382-89A4-9766D224A60D}" dt="2026-05-07T19:43:21.095" v="338" actId="167"/>
          <ac:spMkLst>
            <pc:docMk/>
            <pc:sldMk cId="2588856044" sldId="342"/>
            <ac:spMk id="9" creationId="{B5CAA39B-4671-35DE-5D46-994B733E350B}"/>
          </ac:spMkLst>
        </pc:spChg>
        <pc:spChg chg="add mod">
          <ac:chgData name="Aurele Toussaint" userId="590ce64e3c606c44" providerId="LiveId" clId="{B8E7DC98-491D-5382-89A4-9766D224A60D}" dt="2026-05-07T19:43:21.095" v="338" actId="167"/>
          <ac:spMkLst>
            <pc:docMk/>
            <pc:sldMk cId="2588856044" sldId="342"/>
            <ac:spMk id="10" creationId="{D9FC574A-8BC1-C761-BE7E-CADCC0849BF6}"/>
          </ac:spMkLst>
        </pc:spChg>
        <pc:spChg chg="add mod">
          <ac:chgData name="Aurele Toussaint" userId="590ce64e3c606c44" providerId="LiveId" clId="{B8E7DC98-491D-5382-89A4-9766D224A60D}" dt="2026-05-07T19:43:21.095" v="338" actId="167"/>
          <ac:spMkLst>
            <pc:docMk/>
            <pc:sldMk cId="2588856044" sldId="342"/>
            <ac:spMk id="11" creationId="{7CBA87BE-8155-488D-6460-F5E1C86A2AD7}"/>
          </ac:spMkLst>
        </pc:spChg>
        <pc:spChg chg="add mod">
          <ac:chgData name="Aurele Toussaint" userId="590ce64e3c606c44" providerId="LiveId" clId="{B8E7DC98-491D-5382-89A4-9766D224A60D}" dt="2026-05-07T19:43:21.095" v="338" actId="167"/>
          <ac:spMkLst>
            <pc:docMk/>
            <pc:sldMk cId="2588856044" sldId="342"/>
            <ac:spMk id="12" creationId="{3A77CC32-9BB0-DBC4-C7CC-C8C9FA4D1A3F}"/>
          </ac:spMkLst>
        </pc:spChg>
        <pc:spChg chg="add mod">
          <ac:chgData name="Aurele Toussaint" userId="590ce64e3c606c44" providerId="LiveId" clId="{B8E7DC98-491D-5382-89A4-9766D224A60D}" dt="2026-05-07T19:43:21.095" v="338" actId="167"/>
          <ac:spMkLst>
            <pc:docMk/>
            <pc:sldMk cId="2588856044" sldId="342"/>
            <ac:spMk id="13" creationId="{C3B89D53-0A33-B63B-FA63-BFB452BC62A2}"/>
          </ac:spMkLst>
        </pc:spChg>
      </pc:sldChg>
      <pc:sldChg chg="addSp delSp modSp add mod ord delDesignElem">
        <pc:chgData name="Aurele Toussaint" userId="590ce64e3c606c44" providerId="LiveId" clId="{B8E7DC98-491D-5382-89A4-9766D224A60D}" dt="2026-05-08T20:21:38.936" v="886" actId="114"/>
        <pc:sldMkLst>
          <pc:docMk/>
          <pc:sldMk cId="3567967406" sldId="344"/>
        </pc:sldMkLst>
        <pc:spChg chg="mod">
          <ac:chgData name="Aurele Toussaint" userId="590ce64e3c606c44" providerId="LiveId" clId="{B8E7DC98-491D-5382-89A4-9766D224A60D}" dt="2026-05-07T19:50:09.869" v="404" actId="166"/>
          <ac:spMkLst>
            <pc:docMk/>
            <pc:sldMk cId="3567967406" sldId="344"/>
            <ac:spMk id="2" creationId="{8B2776DF-DAD7-D9C9-51AC-DA0FC2EB45C1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3" creationId="{85140A20-93FE-BCCD-C200-AD4CF9B8634C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4" creationId="{DE8F4515-A3C7-25E8-9B81-24BB152DBDAE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5" creationId="{33FC4D1D-49B9-2402-7099-AB2812E672CF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14" creationId="{25F11CEA-6885-1189-BC5E-AFDC64AFEAC7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15" creationId="{61AF8F04-61D0-4FC6-7598-26EC60F450B1}"/>
          </ac:spMkLst>
        </pc:spChg>
        <pc:spChg chg="add mod">
          <ac:chgData name="Aurele Toussaint" userId="590ce64e3c606c44" providerId="LiveId" clId="{B8E7DC98-491D-5382-89A4-9766D224A60D}" dt="2026-05-08T20:21:38.936" v="886" actId="114"/>
          <ac:spMkLst>
            <pc:docMk/>
            <pc:sldMk cId="3567967406" sldId="344"/>
            <ac:spMk id="16" creationId="{2E2C0A63-3C7F-DD1F-BAF4-3B18D093FCBD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17" creationId="{07FD5C91-2738-92B3-0653-D5B2E99CE043}"/>
          </ac:spMkLst>
        </pc:spChg>
        <pc:spChg chg="add mod">
          <ac:chgData name="Aurele Toussaint" userId="590ce64e3c606c44" providerId="LiveId" clId="{B8E7DC98-491D-5382-89A4-9766D224A60D}" dt="2026-05-07T19:50:35.519" v="408" actId="1076"/>
          <ac:spMkLst>
            <pc:docMk/>
            <pc:sldMk cId="3567967406" sldId="344"/>
            <ac:spMk id="18" creationId="{FF18EB4F-934C-4ED8-DA67-BD43655ACCF8}"/>
          </ac:spMkLst>
        </pc:spChg>
        <pc:picChg chg="mod">
          <ac:chgData name="Aurele Toussaint" userId="590ce64e3c606c44" providerId="LiveId" clId="{B8E7DC98-491D-5382-89A4-9766D224A60D}" dt="2026-05-07T19:50:09.869" v="404" actId="166"/>
          <ac:picMkLst>
            <pc:docMk/>
            <pc:sldMk cId="3567967406" sldId="344"/>
            <ac:picMk id="6146" creationId="{8F67352E-ED73-4E60-00B2-8B92CCF83E2E}"/>
          </ac:picMkLst>
        </pc:picChg>
      </pc:sldChg>
      <pc:sldChg chg="addSp delSp modSp add mod delDesignElem">
        <pc:chgData name="Aurele Toussaint" userId="590ce64e3c606c44" providerId="LiveId" clId="{B8E7DC98-491D-5382-89A4-9766D224A60D}" dt="2026-05-08T20:19:53.582" v="866" actId="403"/>
        <pc:sldMkLst>
          <pc:docMk/>
          <pc:sldMk cId="281270139" sldId="585"/>
        </pc:sldMkLst>
        <pc:spChg chg="add mod">
          <ac:chgData name="Aurele Toussaint" userId="590ce64e3c606c44" providerId="LiveId" clId="{B8E7DC98-491D-5382-89A4-9766D224A60D}" dt="2026-05-08T20:10:27.734" v="820" actId="167"/>
          <ac:spMkLst>
            <pc:docMk/>
            <pc:sldMk cId="281270139" sldId="585"/>
            <ac:spMk id="2" creationId="{EA60A3A6-35DB-2905-8920-1FF428391653}"/>
          </ac:spMkLst>
        </pc:spChg>
        <pc:spChg chg="add mod">
          <ac:chgData name="Aurele Toussaint" userId="590ce64e3c606c44" providerId="LiveId" clId="{B8E7DC98-491D-5382-89A4-9766D224A60D}" dt="2026-05-08T20:09:54.319" v="815" actId="167"/>
          <ac:spMkLst>
            <pc:docMk/>
            <pc:sldMk cId="281270139" sldId="585"/>
            <ac:spMk id="3" creationId="{D6DE097F-4C27-052A-27AD-942619631546}"/>
          </ac:spMkLst>
        </pc:spChg>
        <pc:spChg chg="mod">
          <ac:chgData name="Aurele Toussaint" userId="590ce64e3c606c44" providerId="LiveId" clId="{B8E7DC98-491D-5382-89A4-9766D224A60D}" dt="2026-05-08T20:19:53.582" v="866" actId="403"/>
          <ac:spMkLst>
            <pc:docMk/>
            <pc:sldMk cId="281270139" sldId="585"/>
            <ac:spMk id="4" creationId="{BBC84688-72BF-2266-F22D-096AA1E23B9F}"/>
          </ac:spMkLst>
        </pc:spChg>
        <pc:spChg chg="add mod">
          <ac:chgData name="Aurele Toussaint" userId="590ce64e3c606c44" providerId="LiveId" clId="{B8E7DC98-491D-5382-89A4-9766D224A60D}" dt="2026-05-08T20:10:32.935" v="822" actId="167"/>
          <ac:spMkLst>
            <pc:docMk/>
            <pc:sldMk cId="281270139" sldId="585"/>
            <ac:spMk id="5" creationId="{C7F5857D-28AB-E5CE-42FF-42CBB0E7ACF2}"/>
          </ac:spMkLst>
        </pc:spChg>
        <pc:spChg chg="add mod">
          <ac:chgData name="Aurele Toussaint" userId="590ce64e3c606c44" providerId="LiveId" clId="{B8E7DC98-491D-5382-89A4-9766D224A60D}" dt="2026-05-08T20:09:54.319" v="815" actId="167"/>
          <ac:spMkLst>
            <pc:docMk/>
            <pc:sldMk cId="281270139" sldId="585"/>
            <ac:spMk id="8" creationId="{9A72C761-BF10-295C-5B9B-815083F3787D}"/>
          </ac:spMkLst>
        </pc:spChg>
        <pc:spChg chg="add mod">
          <ac:chgData name="Aurele Toussaint" userId="590ce64e3c606c44" providerId="LiveId" clId="{B8E7DC98-491D-5382-89A4-9766D224A60D}" dt="2026-05-08T20:10:22.551" v="819" actId="167"/>
          <ac:spMkLst>
            <pc:docMk/>
            <pc:sldMk cId="281270139" sldId="585"/>
            <ac:spMk id="12" creationId="{A598F788-0D71-3DD6-25FA-30E8A2411A15}"/>
          </ac:spMkLst>
        </pc:spChg>
      </pc:sldChg>
      <pc:sldChg chg="addSp delSp modSp add mod">
        <pc:chgData name="Aurele Toussaint" userId="590ce64e3c606c44" providerId="LiveId" clId="{B8E7DC98-491D-5382-89A4-9766D224A60D}" dt="2026-05-08T20:20:05.278" v="868" actId="114"/>
        <pc:sldMkLst>
          <pc:docMk/>
          <pc:sldMk cId="3879214759" sldId="586"/>
        </pc:sldMkLst>
        <pc:spChg chg="mod">
          <ac:chgData name="Aurele Toussaint" userId="590ce64e3c606c44" providerId="LiveId" clId="{B8E7DC98-491D-5382-89A4-9766D224A60D}" dt="2026-05-08T20:20:05.278" v="868" actId="114"/>
          <ac:spMkLst>
            <pc:docMk/>
            <pc:sldMk cId="3879214759" sldId="586"/>
            <ac:spMk id="8" creationId="{FCDE83B2-30A0-6599-20B8-FD64397A2517}"/>
          </ac:spMkLst>
        </pc:spChg>
        <pc:spChg chg="mod">
          <ac:chgData name="Aurele Toussaint" userId="590ce64e3c606c44" providerId="LiveId" clId="{B8E7DC98-491D-5382-89A4-9766D224A60D}" dt="2026-05-05T15:15:11.703" v="55" actId="1076"/>
          <ac:spMkLst>
            <pc:docMk/>
            <pc:sldMk cId="3879214759" sldId="586"/>
            <ac:spMk id="19" creationId="{105DF18A-576A-0C85-9DF5-BA08177F8614}"/>
          </ac:spMkLst>
        </pc:spChg>
        <pc:picChg chg="add mod">
          <ac:chgData name="Aurele Toussaint" userId="590ce64e3c606c44" providerId="LiveId" clId="{B8E7DC98-491D-5382-89A4-9766D224A60D}" dt="2026-05-05T15:15:04.879" v="53" actId="1076"/>
          <ac:picMkLst>
            <pc:docMk/>
            <pc:sldMk cId="3879214759" sldId="586"/>
            <ac:picMk id="27" creationId="{E8FA39CE-3B75-45DE-B747-F7F85464DA08}"/>
          </ac:picMkLst>
        </pc:picChg>
        <pc:picChg chg="add mod">
          <ac:chgData name="Aurele Toussaint" userId="590ce64e3c606c44" providerId="LiveId" clId="{B8E7DC98-491D-5382-89A4-9766D224A60D}" dt="2026-05-07T19:24:45.439" v="73" actId="962"/>
          <ac:picMkLst>
            <pc:docMk/>
            <pc:sldMk cId="3879214759" sldId="586"/>
            <ac:picMk id="28" creationId="{5DE12882-E960-90F8-20B3-1C6843021F58}"/>
          </ac:picMkLst>
        </pc:picChg>
      </pc:sldChg>
      <pc:sldChg chg="delSp modSp add mod">
        <pc:chgData name="Aurele Toussaint" userId="590ce64e3c606c44" providerId="LiveId" clId="{B8E7DC98-491D-5382-89A4-9766D224A60D}" dt="2026-05-08T20:20:17.742" v="871" actId="114"/>
        <pc:sldMkLst>
          <pc:docMk/>
          <pc:sldMk cId="2377565151" sldId="587"/>
        </pc:sldMkLst>
        <pc:spChg chg="mod">
          <ac:chgData name="Aurele Toussaint" userId="590ce64e3c606c44" providerId="LiveId" clId="{B8E7DC98-491D-5382-89A4-9766D224A60D}" dt="2026-05-08T20:20:17.742" v="871" actId="114"/>
          <ac:spMkLst>
            <pc:docMk/>
            <pc:sldMk cId="2377565151" sldId="587"/>
            <ac:spMk id="8" creationId="{32EC5A2D-24FD-622E-66EF-9EE532F472BC}"/>
          </ac:spMkLst>
        </pc:spChg>
      </pc:sldChg>
      <pc:sldChg chg="delSp modSp add mod">
        <pc:chgData name="Aurele Toussaint" userId="590ce64e3c606c44" providerId="LiveId" clId="{B8E7DC98-491D-5382-89A4-9766D224A60D}" dt="2026-05-08T20:20:21.703" v="872" actId="114"/>
        <pc:sldMkLst>
          <pc:docMk/>
          <pc:sldMk cId="3286249318" sldId="588"/>
        </pc:sldMkLst>
        <pc:spChg chg="mod">
          <ac:chgData name="Aurele Toussaint" userId="590ce64e3c606c44" providerId="LiveId" clId="{B8E7DC98-491D-5382-89A4-9766D224A60D}" dt="2026-05-08T20:20:21.703" v="872" actId="114"/>
          <ac:spMkLst>
            <pc:docMk/>
            <pc:sldMk cId="3286249318" sldId="588"/>
            <ac:spMk id="8" creationId="{062D90FF-EE07-512D-6051-A039268D50F9}"/>
          </ac:spMkLst>
        </pc:spChg>
      </pc:sldChg>
      <pc:sldChg chg="delSp modSp add mod">
        <pc:chgData name="Aurele Toussaint" userId="590ce64e3c606c44" providerId="LiveId" clId="{B8E7DC98-491D-5382-89A4-9766D224A60D}" dt="2026-05-08T20:20:25.824" v="873" actId="114"/>
        <pc:sldMkLst>
          <pc:docMk/>
          <pc:sldMk cId="3811110464" sldId="589"/>
        </pc:sldMkLst>
        <pc:spChg chg="mod">
          <ac:chgData name="Aurele Toussaint" userId="590ce64e3c606c44" providerId="LiveId" clId="{B8E7DC98-491D-5382-89A4-9766D224A60D}" dt="2026-05-08T20:20:25.824" v="873" actId="114"/>
          <ac:spMkLst>
            <pc:docMk/>
            <pc:sldMk cId="3811110464" sldId="589"/>
            <ac:spMk id="8" creationId="{8ECAD2A4-B8CA-BBE5-2606-BC16B8C6BCF3}"/>
          </ac:spMkLst>
        </pc:spChg>
      </pc:sldChg>
      <pc:sldChg chg="addSp delSp modSp add del mod ord">
        <pc:chgData name="Aurele Toussaint" userId="590ce64e3c606c44" providerId="LiveId" clId="{B8E7DC98-491D-5382-89A4-9766D224A60D}" dt="2026-05-08T20:20:09.505" v="869" actId="114"/>
        <pc:sldMkLst>
          <pc:docMk/>
          <pc:sldMk cId="905523394" sldId="590"/>
        </pc:sldMkLst>
        <pc:spChg chg="mod">
          <ac:chgData name="Aurele Toussaint" userId="590ce64e3c606c44" providerId="LiveId" clId="{B8E7DC98-491D-5382-89A4-9766D224A60D}" dt="2026-05-07T19:30:00.911" v="143" actId="1076"/>
          <ac:spMkLst>
            <pc:docMk/>
            <pc:sldMk cId="905523394" sldId="590"/>
            <ac:spMk id="7" creationId="{F14E7E5D-F426-1BA6-992E-F8275DE65163}"/>
          </ac:spMkLst>
        </pc:spChg>
        <pc:spChg chg="mod">
          <ac:chgData name="Aurele Toussaint" userId="590ce64e3c606c44" providerId="LiveId" clId="{B8E7DC98-491D-5382-89A4-9766D224A60D}" dt="2026-05-08T20:20:09.505" v="869" actId="114"/>
          <ac:spMkLst>
            <pc:docMk/>
            <pc:sldMk cId="905523394" sldId="590"/>
            <ac:spMk id="8" creationId="{200A5DC9-A9FD-BC59-E1DA-12E12DB13F22}"/>
          </ac:spMkLst>
        </pc:spChg>
        <pc:spChg chg="add mod">
          <ac:chgData name="Aurele Toussaint" userId="590ce64e3c606c44" providerId="LiveId" clId="{B8E7DC98-491D-5382-89A4-9766D224A60D}" dt="2026-05-07T19:30:08.408" v="145" actId="1076"/>
          <ac:spMkLst>
            <pc:docMk/>
            <pc:sldMk cId="905523394" sldId="590"/>
            <ac:spMk id="49" creationId="{801972B4-9E97-1BC7-E9C9-CD4EC014DC44}"/>
          </ac:spMkLst>
        </pc:spChg>
        <pc:spChg chg="add mod">
          <ac:chgData name="Aurele Toussaint" userId="590ce64e3c606c44" providerId="LiveId" clId="{B8E7DC98-491D-5382-89A4-9766D224A60D}" dt="2026-05-07T19:30:08.408" v="145" actId="1076"/>
          <ac:spMkLst>
            <pc:docMk/>
            <pc:sldMk cId="905523394" sldId="590"/>
            <ac:spMk id="51" creationId="{C4299194-7456-E42C-30C2-978278D8C74D}"/>
          </ac:spMkLst>
        </pc:spChg>
        <pc:picChg chg="add mod">
          <ac:chgData name="Aurele Toussaint" userId="590ce64e3c606c44" providerId="LiveId" clId="{B8E7DC98-491D-5382-89A4-9766D224A60D}" dt="2026-05-07T19:30:19.760" v="148" actId="1076"/>
          <ac:picMkLst>
            <pc:docMk/>
            <pc:sldMk cId="905523394" sldId="590"/>
            <ac:picMk id="52" creationId="{61160A4F-EFFE-850F-9769-1D940177A2B8}"/>
          </ac:picMkLst>
        </pc:picChg>
        <pc:cxnChg chg="add mod">
          <ac:chgData name="Aurele Toussaint" userId="590ce64e3c606c44" providerId="LiveId" clId="{B8E7DC98-491D-5382-89A4-9766D224A60D}" dt="2026-05-07T19:30:08.408" v="145" actId="1076"/>
          <ac:cxnSpMkLst>
            <pc:docMk/>
            <pc:sldMk cId="905523394" sldId="590"/>
            <ac:cxnSpMk id="50" creationId="{38406F67-C6D3-4618-DCE8-9D962A7500E8}"/>
          </ac:cxnSpMkLst>
        </pc:cxnChg>
      </pc:sldChg>
      <pc:sldChg chg="addSp delSp modSp add mod">
        <pc:chgData name="Aurele Toussaint" userId="590ce64e3c606c44" providerId="LiveId" clId="{B8E7DC98-491D-5382-89A4-9766D224A60D}" dt="2026-05-08T20:20:46.272" v="876" actId="114"/>
        <pc:sldMkLst>
          <pc:docMk/>
          <pc:sldMk cId="211568351" sldId="591"/>
        </pc:sldMkLst>
        <pc:spChg chg="mod">
          <ac:chgData name="Aurele Toussaint" userId="590ce64e3c606c44" providerId="LiveId" clId="{B8E7DC98-491D-5382-89A4-9766D224A60D}" dt="2026-05-07T19:39:35.437" v="300" actId="1035"/>
          <ac:spMkLst>
            <pc:docMk/>
            <pc:sldMk cId="211568351" sldId="591"/>
            <ac:spMk id="6" creationId="{530D55FB-180E-0E7E-BC16-9CD0FED01112}"/>
          </ac:spMkLst>
        </pc:spChg>
        <pc:spChg chg="mod">
          <ac:chgData name="Aurele Toussaint" userId="590ce64e3c606c44" providerId="LiveId" clId="{B8E7DC98-491D-5382-89A4-9766D224A60D}" dt="2026-05-08T20:20:46.272" v="876" actId="114"/>
          <ac:spMkLst>
            <pc:docMk/>
            <pc:sldMk cId="211568351" sldId="591"/>
            <ac:spMk id="8" creationId="{437D8541-B65A-C297-30E4-6339B7493CBE}"/>
          </ac:spMkLst>
        </pc:spChg>
        <pc:spChg chg="mod">
          <ac:chgData name="Aurele Toussaint" userId="590ce64e3c606c44" providerId="LiveId" clId="{B8E7DC98-491D-5382-89A4-9766D224A60D}" dt="2026-05-07T19:36:51.967" v="197" actId="14100"/>
          <ac:spMkLst>
            <pc:docMk/>
            <pc:sldMk cId="211568351" sldId="591"/>
            <ac:spMk id="19" creationId="{6FECAE9A-D347-7FAD-A849-429B2DBA3E65}"/>
          </ac:spMkLst>
        </pc:spChg>
        <pc:spChg chg="add mod">
          <ac:chgData name="Aurele Toussaint" userId="590ce64e3c606c44" providerId="LiveId" clId="{B8E7DC98-491D-5382-89A4-9766D224A60D}" dt="2026-05-07T19:39:32.284" v="299" actId="1035"/>
          <ac:spMkLst>
            <pc:docMk/>
            <pc:sldMk cId="211568351" sldId="591"/>
            <ac:spMk id="40" creationId="{8D65BDA4-B8DA-F603-1E5E-4BC7F8D0C33D}"/>
          </ac:spMkLst>
        </pc:spChg>
        <pc:spChg chg="add mod">
          <ac:chgData name="Aurele Toussaint" userId="590ce64e3c606c44" providerId="LiveId" clId="{B8E7DC98-491D-5382-89A4-9766D224A60D}" dt="2026-05-07T19:39:55.596" v="309" actId="14100"/>
          <ac:spMkLst>
            <pc:docMk/>
            <pc:sldMk cId="211568351" sldId="591"/>
            <ac:spMk id="41" creationId="{7A970C05-1D45-DB05-F844-5FA2BF18FE9F}"/>
          </ac:spMkLst>
        </pc:spChg>
        <pc:picChg chg="add mod">
          <ac:chgData name="Aurele Toussaint" userId="590ce64e3c606c44" providerId="LiveId" clId="{B8E7DC98-491D-5382-89A4-9766D224A60D}" dt="2026-05-07T19:40:59.113" v="318" actId="14100"/>
          <ac:picMkLst>
            <pc:docMk/>
            <pc:sldMk cId="211568351" sldId="591"/>
            <ac:picMk id="42" creationId="{CBB6B2F2-1BE7-5EDB-C833-204392076D7C}"/>
          </ac:picMkLst>
        </pc:picChg>
        <pc:picChg chg="add mod">
          <ac:chgData name="Aurele Toussaint" userId="590ce64e3c606c44" providerId="LiveId" clId="{B8E7DC98-491D-5382-89A4-9766D224A60D}" dt="2026-05-07T19:38:05.051" v="214" actId="1582"/>
          <ac:picMkLst>
            <pc:docMk/>
            <pc:sldMk cId="211568351" sldId="591"/>
            <ac:picMk id="2050" creationId="{C779E048-2B56-DE59-67F9-AC8B2F206B5A}"/>
          </ac:picMkLst>
        </pc:picChg>
      </pc:sldChg>
      <pc:sldChg chg="addSp delSp modSp add mod">
        <pc:chgData name="Aurele Toussaint" userId="590ce64e3c606c44" providerId="LiveId" clId="{B8E7DC98-491D-5382-89A4-9766D224A60D}" dt="2026-05-08T20:20:50.226" v="877" actId="114"/>
        <pc:sldMkLst>
          <pc:docMk/>
          <pc:sldMk cId="340010427" sldId="592"/>
        </pc:sldMkLst>
        <pc:spChg chg="mod">
          <ac:chgData name="Aurele Toussaint" userId="590ce64e3c606c44" providerId="LiveId" clId="{B8E7DC98-491D-5382-89A4-9766D224A60D}" dt="2026-05-07T19:42:57.523" v="334" actId="1076"/>
          <ac:spMkLst>
            <pc:docMk/>
            <pc:sldMk cId="340010427" sldId="592"/>
            <ac:spMk id="2" creationId="{93A807C0-E893-A800-3417-F8C991FB5430}"/>
          </ac:spMkLst>
        </pc:spChg>
        <pc:spChg chg="mod">
          <ac:chgData name="Aurele Toussaint" userId="590ce64e3c606c44" providerId="LiveId" clId="{B8E7DC98-491D-5382-89A4-9766D224A60D}" dt="2026-05-07T19:42:57.523" v="334" actId="1076"/>
          <ac:spMkLst>
            <pc:docMk/>
            <pc:sldMk cId="340010427" sldId="592"/>
            <ac:spMk id="4" creationId="{ECB5E88B-00F3-B47F-0F82-44C3B815454A}"/>
          </ac:spMkLst>
        </pc:spChg>
        <pc:spChg chg="mod">
          <ac:chgData name="Aurele Toussaint" userId="590ce64e3c606c44" providerId="LiveId" clId="{B8E7DC98-491D-5382-89A4-9766D224A60D}" dt="2026-05-07T19:42:57.523" v="334" actId="1076"/>
          <ac:spMkLst>
            <pc:docMk/>
            <pc:sldMk cId="340010427" sldId="592"/>
            <ac:spMk id="5" creationId="{727650C3-9167-1D37-BB4F-AEB1DCEADB39}"/>
          </ac:spMkLst>
        </pc:spChg>
        <pc:spChg chg="mod">
          <ac:chgData name="Aurele Toussaint" userId="590ce64e3c606c44" providerId="LiveId" clId="{B8E7DC98-491D-5382-89A4-9766D224A60D}" dt="2026-05-08T20:20:50.226" v="877" actId="114"/>
          <ac:spMkLst>
            <pc:docMk/>
            <pc:sldMk cId="340010427" sldId="592"/>
            <ac:spMk id="8" creationId="{E17F5A80-F62A-4503-669A-7B21FD5B6785}"/>
          </ac:spMkLst>
        </pc:spChg>
        <pc:spChg chg="mod">
          <ac:chgData name="Aurele Toussaint" userId="590ce64e3c606c44" providerId="LiveId" clId="{B8E7DC98-491D-5382-89A4-9766D224A60D}" dt="2026-05-07T19:43:55.699" v="341" actId="20577"/>
          <ac:spMkLst>
            <pc:docMk/>
            <pc:sldMk cId="340010427" sldId="592"/>
            <ac:spMk id="30" creationId="{4DBD13F0-EBD5-3373-21E1-A8DCDAD5BC5C}"/>
          </ac:spMkLst>
        </pc:spChg>
        <pc:spChg chg="add mod">
          <ac:chgData name="Aurele Toussaint" userId="590ce64e3c606c44" providerId="LiveId" clId="{B8E7DC98-491D-5382-89A4-9766D224A60D}" dt="2026-05-07T19:42:14.265" v="329" actId="14100"/>
          <ac:spMkLst>
            <pc:docMk/>
            <pc:sldMk cId="340010427" sldId="592"/>
            <ac:spMk id="40" creationId="{AE8B5C89-CFB8-E8CD-5097-C8C8DB4CC4D4}"/>
          </ac:spMkLst>
        </pc:spChg>
        <pc:spChg chg="add mod">
          <ac:chgData name="Aurele Toussaint" userId="590ce64e3c606c44" providerId="LiveId" clId="{B8E7DC98-491D-5382-89A4-9766D224A60D}" dt="2026-05-07T19:42:14.265" v="329" actId="14100"/>
          <ac:spMkLst>
            <pc:docMk/>
            <pc:sldMk cId="340010427" sldId="592"/>
            <ac:spMk id="41" creationId="{1927BD9C-7D7F-6DC5-6716-A28381B27677}"/>
          </ac:spMkLst>
        </pc:spChg>
      </pc:sldChg>
      <pc:sldChg chg="addSp modSp add mod">
        <pc:chgData name="Aurele Toussaint" userId="590ce64e3c606c44" providerId="LiveId" clId="{B8E7DC98-491D-5382-89A4-9766D224A60D}" dt="2026-05-08T20:21:03.184" v="880" actId="114"/>
        <pc:sldMkLst>
          <pc:docMk/>
          <pc:sldMk cId="3696020204" sldId="593"/>
        </pc:sldMkLst>
        <pc:spChg chg="mod">
          <ac:chgData name="Aurele Toussaint" userId="590ce64e3c606c44" providerId="LiveId" clId="{B8E7DC98-491D-5382-89A4-9766D224A60D}" dt="2026-05-08T20:21:03.184" v="880" actId="114"/>
          <ac:spMkLst>
            <pc:docMk/>
            <pc:sldMk cId="3696020204" sldId="593"/>
            <ac:spMk id="8" creationId="{3EA4D830-FF39-1900-3E43-80DCAF196DC4}"/>
          </ac:spMkLst>
        </pc:spChg>
        <pc:spChg chg="add mod">
          <ac:chgData name="Aurele Toussaint" userId="590ce64e3c606c44" providerId="LiveId" clId="{B8E7DC98-491D-5382-89A4-9766D224A60D}" dt="2026-05-07T19:40:18.900" v="311" actId="14100"/>
          <ac:spMkLst>
            <pc:docMk/>
            <pc:sldMk cId="3696020204" sldId="593"/>
            <ac:spMk id="40" creationId="{1A1D869C-A9C9-06AC-E163-D25CC51A8528}"/>
          </ac:spMkLst>
        </pc:spChg>
        <pc:spChg chg="add mod">
          <ac:chgData name="Aurele Toussaint" userId="590ce64e3c606c44" providerId="LiveId" clId="{B8E7DC98-491D-5382-89A4-9766D224A60D}" dt="2026-05-07T19:40:18.900" v="311" actId="14100"/>
          <ac:spMkLst>
            <pc:docMk/>
            <pc:sldMk cId="3696020204" sldId="593"/>
            <ac:spMk id="41" creationId="{C8AC24B5-4AB4-BD32-E4EF-4A718064E204}"/>
          </ac:spMkLst>
        </pc:spChg>
      </pc:sldChg>
      <pc:sldChg chg="delSp modSp add mod">
        <pc:chgData name="Aurele Toussaint" userId="590ce64e3c606c44" providerId="LiveId" clId="{B8E7DC98-491D-5382-89A4-9766D224A60D}" dt="2026-05-08T20:21:24.913" v="883" actId="114"/>
        <pc:sldMkLst>
          <pc:docMk/>
          <pc:sldMk cId="1572099596" sldId="594"/>
        </pc:sldMkLst>
        <pc:spChg chg="mod">
          <ac:chgData name="Aurele Toussaint" userId="590ce64e3c606c44" providerId="LiveId" clId="{B8E7DC98-491D-5382-89A4-9766D224A60D}" dt="2026-05-08T20:21:24.913" v="883" actId="114"/>
          <ac:spMkLst>
            <pc:docMk/>
            <pc:sldMk cId="1572099596" sldId="594"/>
            <ac:spMk id="8" creationId="{F6D10C5E-C809-CCA8-81E1-9D0340F07E9D}"/>
          </ac:spMkLst>
        </pc:spChg>
        <pc:spChg chg="mod">
          <ac:chgData name="Aurele Toussaint" userId="590ce64e3c606c44" providerId="LiveId" clId="{B8E7DC98-491D-5382-89A4-9766D224A60D}" dt="2026-05-07T19:47:08.139" v="367" actId="20577"/>
          <ac:spMkLst>
            <pc:docMk/>
            <pc:sldMk cId="1572099596" sldId="594"/>
            <ac:spMk id="13" creationId="{99199B2D-4496-AF2F-649B-24B7F601C0A3}"/>
          </ac:spMkLst>
        </pc:spChg>
      </pc:sldChg>
      <pc:sldChg chg="delSp modSp add mod">
        <pc:chgData name="Aurele Toussaint" userId="590ce64e3c606c44" providerId="LiveId" clId="{B8E7DC98-491D-5382-89A4-9766D224A60D}" dt="2026-05-08T20:21:28.735" v="884" actId="114"/>
        <pc:sldMkLst>
          <pc:docMk/>
          <pc:sldMk cId="1831574877" sldId="595"/>
        </pc:sldMkLst>
        <pc:spChg chg="mod">
          <ac:chgData name="Aurele Toussaint" userId="590ce64e3c606c44" providerId="LiveId" clId="{B8E7DC98-491D-5382-89A4-9766D224A60D}" dt="2026-05-08T20:21:28.735" v="884" actId="114"/>
          <ac:spMkLst>
            <pc:docMk/>
            <pc:sldMk cId="1831574877" sldId="595"/>
            <ac:spMk id="8" creationId="{90181EDC-97BB-63A8-AE60-A5CCE6C33957}"/>
          </ac:spMkLst>
        </pc:spChg>
        <pc:spChg chg="mod">
          <ac:chgData name="Aurele Toussaint" userId="590ce64e3c606c44" providerId="LiveId" clId="{B8E7DC98-491D-5382-89A4-9766D224A60D}" dt="2026-05-07T19:47:11.966" v="368" actId="20577"/>
          <ac:spMkLst>
            <pc:docMk/>
            <pc:sldMk cId="1831574877" sldId="595"/>
            <ac:spMk id="13" creationId="{70D5B931-890E-74C1-AFF9-F1CD548BD29A}"/>
          </ac:spMkLst>
        </pc:spChg>
      </pc:sldChg>
      <pc:sldChg chg="modSp add mod">
        <pc:chgData name="Aurele Toussaint" userId="590ce64e3c606c44" providerId="LiveId" clId="{B8E7DC98-491D-5382-89A4-9766D224A60D}" dt="2026-05-08T20:21:33.162" v="885" actId="114"/>
        <pc:sldMkLst>
          <pc:docMk/>
          <pc:sldMk cId="748044116" sldId="596"/>
        </pc:sldMkLst>
        <pc:spChg chg="mod">
          <ac:chgData name="Aurele Toussaint" userId="590ce64e3c606c44" providerId="LiveId" clId="{B8E7DC98-491D-5382-89A4-9766D224A60D}" dt="2026-05-08T20:21:33.162" v="885" actId="114"/>
          <ac:spMkLst>
            <pc:docMk/>
            <pc:sldMk cId="748044116" sldId="596"/>
            <ac:spMk id="8" creationId="{89E6C5FF-1170-591E-35F2-4A3D1AC96F9C}"/>
          </ac:spMkLst>
        </pc:spChg>
        <pc:spChg chg="mod">
          <ac:chgData name="Aurele Toussaint" userId="590ce64e3c606c44" providerId="LiveId" clId="{B8E7DC98-491D-5382-89A4-9766D224A60D}" dt="2026-05-07T19:47:16.174" v="369" actId="20577"/>
          <ac:spMkLst>
            <pc:docMk/>
            <pc:sldMk cId="748044116" sldId="596"/>
            <ac:spMk id="13" creationId="{C69D6927-5536-B2A1-974A-AAECA9EA3F71}"/>
          </ac:spMkLst>
        </pc:spChg>
      </pc:sldChg>
      <pc:sldChg chg="delSp modSp add mod ord">
        <pc:chgData name="Aurele Toussaint" userId="590ce64e3c606c44" providerId="LiveId" clId="{B8E7DC98-491D-5382-89A4-9766D224A60D}" dt="2026-05-08T20:21:13.556" v="881" actId="114"/>
        <pc:sldMkLst>
          <pc:docMk/>
          <pc:sldMk cId="3376083580" sldId="598"/>
        </pc:sldMkLst>
        <pc:spChg chg="mod">
          <ac:chgData name="Aurele Toussaint" userId="590ce64e3c606c44" providerId="LiveId" clId="{B8E7DC98-491D-5382-89A4-9766D224A60D}" dt="2026-05-08T20:21:13.556" v="881" actId="114"/>
          <ac:spMkLst>
            <pc:docMk/>
            <pc:sldMk cId="3376083580" sldId="598"/>
            <ac:spMk id="8" creationId="{E884FCEC-A296-038D-EA70-300DFA398990}"/>
          </ac:spMkLst>
        </pc:spChg>
        <pc:spChg chg="mod">
          <ac:chgData name="Aurele Toussaint" userId="590ce64e3c606c44" providerId="LiveId" clId="{B8E7DC98-491D-5382-89A4-9766D224A60D}" dt="2026-05-07T19:46:09.686" v="360" actId="20577"/>
          <ac:spMkLst>
            <pc:docMk/>
            <pc:sldMk cId="3376083580" sldId="598"/>
            <ac:spMk id="13" creationId="{6D68F061-8505-4152-B66E-FF719EA9315E}"/>
          </ac:spMkLst>
        </pc:spChg>
      </pc:sldChg>
      <pc:sldChg chg="addSp delSp modSp add mod">
        <pc:chgData name="Aurele Toussaint" userId="590ce64e3c606c44" providerId="LiveId" clId="{B8E7DC98-491D-5382-89A4-9766D224A60D}" dt="2026-05-08T20:22:09.820" v="892" actId="115"/>
        <pc:sldMkLst>
          <pc:docMk/>
          <pc:sldMk cId="1245850547" sldId="599"/>
        </pc:sldMkLst>
        <pc:spChg chg="mod">
          <ac:chgData name="Aurele Toussaint" userId="590ce64e3c606c44" providerId="LiveId" clId="{B8E7DC98-491D-5382-89A4-9766D224A60D}" dt="2026-05-08T20:22:09.820" v="892" actId="115"/>
          <ac:spMkLst>
            <pc:docMk/>
            <pc:sldMk cId="1245850547" sldId="599"/>
            <ac:spMk id="8" creationId="{D2E8B464-90AC-15D2-962D-2D2C44121312}"/>
          </ac:spMkLst>
        </pc:spChg>
        <pc:spChg chg="add mod">
          <ac:chgData name="Aurele Toussaint" userId="590ce64e3c606c44" providerId="LiveId" clId="{B8E7DC98-491D-5382-89A4-9766D224A60D}" dt="2026-05-07T20:06:53.522" v="550" actId="14100"/>
          <ac:spMkLst>
            <pc:docMk/>
            <pc:sldMk cId="1245850547" sldId="599"/>
            <ac:spMk id="48" creationId="{FFFE86D7-8499-9613-97BD-57F57217B51B}"/>
          </ac:spMkLst>
        </pc:spChg>
        <pc:picChg chg="add mod">
          <ac:chgData name="Aurele Toussaint" userId="590ce64e3c606c44" providerId="LiveId" clId="{B8E7DC98-491D-5382-89A4-9766D224A60D}" dt="2026-05-07T20:03:57.519" v="527"/>
          <ac:picMkLst>
            <pc:docMk/>
            <pc:sldMk cId="1245850547" sldId="599"/>
            <ac:picMk id="47" creationId="{32B46A6B-538D-5898-6523-E683A93AFCF3}"/>
          </ac:picMkLst>
        </pc:picChg>
      </pc:sldChg>
      <pc:sldChg chg="addSp delSp modSp add mod ord">
        <pc:chgData name="Aurele Toussaint" userId="590ce64e3c606c44" providerId="LiveId" clId="{B8E7DC98-491D-5382-89A4-9766D224A60D}" dt="2026-05-07T20:21:21.266" v="746" actId="478"/>
        <pc:sldMkLst>
          <pc:docMk/>
          <pc:sldMk cId="388082335" sldId="600"/>
        </pc:sldMkLst>
        <pc:spChg chg="add mod">
          <ac:chgData name="Aurele Toussaint" userId="590ce64e3c606c44" providerId="LiveId" clId="{B8E7DC98-491D-5382-89A4-9766D224A60D}" dt="2026-05-07T20:21:13.210" v="744"/>
          <ac:spMkLst>
            <pc:docMk/>
            <pc:sldMk cId="388082335" sldId="600"/>
            <ac:spMk id="43" creationId="{65276D53-9300-7B11-AB38-670D4EBCA1E9}"/>
          </ac:spMkLst>
        </pc:spChg>
        <pc:spChg chg="add mod">
          <ac:chgData name="Aurele Toussaint" userId="590ce64e3c606c44" providerId="LiveId" clId="{B8E7DC98-491D-5382-89A4-9766D224A60D}" dt="2026-05-07T20:21:13.210" v="744"/>
          <ac:spMkLst>
            <pc:docMk/>
            <pc:sldMk cId="388082335" sldId="600"/>
            <ac:spMk id="44" creationId="{2C9014A4-1474-CE1E-8F63-DEBF52A83B4F}"/>
          </ac:spMkLst>
        </pc:spChg>
        <pc:spChg chg="add mod">
          <ac:chgData name="Aurele Toussaint" userId="590ce64e3c606c44" providerId="LiveId" clId="{B8E7DC98-491D-5382-89A4-9766D224A60D}" dt="2026-05-07T20:21:13.210" v="744"/>
          <ac:spMkLst>
            <pc:docMk/>
            <pc:sldMk cId="388082335" sldId="600"/>
            <ac:spMk id="45" creationId="{246A1832-414F-C1D8-1D28-792B59FFCB83}"/>
          </ac:spMkLst>
        </pc:spChg>
      </pc:sldChg>
      <pc:sldChg chg="addSp modSp add mod">
        <pc:chgData name="Aurele Toussaint" userId="590ce64e3c606c44" providerId="LiveId" clId="{B8E7DC98-491D-5382-89A4-9766D224A60D}" dt="2026-05-08T20:22:19.639" v="894" actId="114"/>
        <pc:sldMkLst>
          <pc:docMk/>
          <pc:sldMk cId="3386059903" sldId="601"/>
        </pc:sldMkLst>
        <pc:spChg chg="mod">
          <ac:chgData name="Aurele Toussaint" userId="590ce64e3c606c44" providerId="LiveId" clId="{B8E7DC98-491D-5382-89A4-9766D224A60D}" dt="2026-05-08T20:22:19.639" v="894" actId="114"/>
          <ac:spMkLst>
            <pc:docMk/>
            <pc:sldMk cId="3386059903" sldId="601"/>
            <ac:spMk id="8" creationId="{A5DB32EB-2E2A-F883-4BDB-095699D4D305}"/>
          </ac:spMkLst>
        </pc:spChg>
      </pc:sldChg>
      <pc:sldChg chg="addSp delSp modSp add mod ord">
        <pc:chgData name="Aurele Toussaint" userId="590ce64e3c606c44" providerId="LiveId" clId="{B8E7DC98-491D-5382-89A4-9766D224A60D}" dt="2026-05-08T20:22:14.607" v="893" actId="114"/>
        <pc:sldMkLst>
          <pc:docMk/>
          <pc:sldMk cId="1041927082" sldId="602"/>
        </pc:sldMkLst>
        <pc:spChg chg="mod">
          <ac:chgData name="Aurele Toussaint" userId="590ce64e3c606c44" providerId="LiveId" clId="{B8E7DC98-491D-5382-89A4-9766D224A60D}" dt="2026-05-08T20:22:14.607" v="893" actId="114"/>
          <ac:spMkLst>
            <pc:docMk/>
            <pc:sldMk cId="1041927082" sldId="602"/>
            <ac:spMk id="8" creationId="{BC6B11AF-FEE5-D78D-003B-5C46D2264923}"/>
          </ac:spMkLst>
        </pc:spChg>
        <pc:spChg chg="add del mod">
          <ac:chgData name="Aurele Toussaint" userId="590ce64e3c606c44" providerId="LiveId" clId="{B8E7DC98-491D-5382-89A4-9766D224A60D}" dt="2026-05-07T20:04:20.840" v="534" actId="14100"/>
          <ac:spMkLst>
            <pc:docMk/>
            <pc:sldMk cId="1041927082" sldId="602"/>
            <ac:spMk id="11" creationId="{1091A765-5618-EC75-2AC0-60A8487C1024}"/>
          </ac:spMkLst>
        </pc:spChg>
      </pc:sldChg>
      <pc:sldChg chg="addSp delSp modSp add mod ord setBg">
        <pc:chgData name="Aurele Toussaint" userId="590ce64e3c606c44" providerId="LiveId" clId="{B8E7DC98-491D-5382-89A4-9766D224A60D}" dt="2026-05-07T20:17:18.098" v="696" actId="14100"/>
        <pc:sldMkLst>
          <pc:docMk/>
          <pc:sldMk cId="4186619250" sldId="603"/>
        </pc:sldMkLst>
        <pc:spChg chg="mod">
          <ac:chgData name="Aurele Toussaint" userId="590ce64e3c606c44" providerId="LiveId" clId="{B8E7DC98-491D-5382-89A4-9766D224A60D}" dt="2026-05-07T20:10:47.260" v="580" actId="21"/>
          <ac:spMkLst>
            <pc:docMk/>
            <pc:sldMk cId="4186619250" sldId="603"/>
            <ac:spMk id="2" creationId="{B004BF17-526C-555D-0330-0055D8BDC86B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43" creationId="{F82A26CB-84F4-AC38-9D4C-CCAFF570D94B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44" creationId="{AB0D8939-7761-257F-E032-B3C6F2A1978D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45" creationId="{2B963203-F61E-D559-760B-610930AF1A66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46" creationId="{5CD9C8C7-2C7B-1BA2-E3E9-6AC6F2715987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47" creationId="{90BFAA80-A68B-3862-4C86-06389AED8EB7}"/>
          </ac:spMkLst>
        </pc:spChg>
        <pc:spChg chg="mod">
          <ac:chgData name="Aurele Toussaint" userId="590ce64e3c606c44" providerId="LiveId" clId="{B8E7DC98-491D-5382-89A4-9766D224A60D}" dt="2026-05-07T20:10:51.783" v="583"/>
          <ac:spMkLst>
            <pc:docMk/>
            <pc:sldMk cId="4186619250" sldId="603"/>
            <ac:spMk id="48" creationId="{58AAEBA7-64B0-B7ED-8D17-C484C1D9A121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50" creationId="{053CD986-0944-F6B6-D262-63C63749B10C}"/>
          </ac:spMkLst>
        </pc:spChg>
        <pc:spChg chg="mod">
          <ac:chgData name="Aurele Toussaint" userId="590ce64e3c606c44" providerId="LiveId" clId="{B8E7DC98-491D-5382-89A4-9766D224A60D}" dt="2026-05-07T20:10:29.954" v="577"/>
          <ac:spMkLst>
            <pc:docMk/>
            <pc:sldMk cId="4186619250" sldId="603"/>
            <ac:spMk id="51" creationId="{8288F0C4-9F6D-2B26-7AD2-3FCE7544DADA}"/>
          </ac:spMkLst>
        </pc:spChg>
        <pc:spChg chg="add mod">
          <ac:chgData name="Aurele Toussaint" userId="590ce64e3c606c44" providerId="LiveId" clId="{B8E7DC98-491D-5382-89A4-9766D224A60D}" dt="2026-05-07T20:16:33.095" v="687" actId="1076"/>
          <ac:spMkLst>
            <pc:docMk/>
            <pc:sldMk cId="4186619250" sldId="603"/>
            <ac:spMk id="52" creationId="{676FA061-0BF8-C6BD-8F30-CD44FE3CB38A}"/>
          </ac:spMkLst>
        </pc:spChg>
        <pc:spChg chg="add mod">
          <ac:chgData name="Aurele Toussaint" userId="590ce64e3c606c44" providerId="LiveId" clId="{B8E7DC98-491D-5382-89A4-9766D224A60D}" dt="2026-05-07T20:16:33.095" v="687" actId="1076"/>
          <ac:spMkLst>
            <pc:docMk/>
            <pc:sldMk cId="4186619250" sldId="603"/>
            <ac:spMk id="53" creationId="{4C6F115B-F7A0-3383-D880-D1D21B08DB8E}"/>
          </ac:spMkLst>
        </pc:spChg>
        <pc:spChg chg="add mod">
          <ac:chgData name="Aurele Toussaint" userId="590ce64e3c606c44" providerId="LiveId" clId="{B8E7DC98-491D-5382-89A4-9766D224A60D}" dt="2026-05-07T20:16:33.095" v="687" actId="1076"/>
          <ac:spMkLst>
            <pc:docMk/>
            <pc:sldMk cId="4186619250" sldId="603"/>
            <ac:spMk id="54" creationId="{EFC759E3-8145-228B-605E-6AE2CAEACA84}"/>
          </ac:spMkLst>
        </pc:spChg>
        <pc:spChg chg="add mod">
          <ac:chgData name="Aurele Toussaint" userId="590ce64e3c606c44" providerId="LiveId" clId="{B8E7DC98-491D-5382-89A4-9766D224A60D}" dt="2026-05-07T20:17:18.098" v="696" actId="14100"/>
          <ac:spMkLst>
            <pc:docMk/>
            <pc:sldMk cId="4186619250" sldId="603"/>
            <ac:spMk id="62" creationId="{A7932989-B7D5-37D1-D4AD-7F33E7E2AAD7}"/>
          </ac:spMkLst>
        </pc:spChg>
        <pc:spChg chg="add mod">
          <ac:chgData name="Aurele Toussaint" userId="590ce64e3c606c44" providerId="LiveId" clId="{B8E7DC98-491D-5382-89A4-9766D224A60D}" dt="2026-05-07T20:17:12.812" v="695" actId="1076"/>
          <ac:spMkLst>
            <pc:docMk/>
            <pc:sldMk cId="4186619250" sldId="603"/>
            <ac:spMk id="63" creationId="{95233A48-605A-3B20-C95F-0594560566AB}"/>
          </ac:spMkLst>
        </pc:spChg>
        <pc:spChg chg="add mod">
          <ac:chgData name="Aurele Toussaint" userId="590ce64e3c606c44" providerId="LiveId" clId="{B8E7DC98-491D-5382-89A4-9766D224A60D}" dt="2026-05-07T20:17:12.812" v="695" actId="1076"/>
          <ac:spMkLst>
            <pc:docMk/>
            <pc:sldMk cId="4186619250" sldId="603"/>
            <ac:spMk id="64" creationId="{D97BB15D-C782-444A-B4BF-784402686489}"/>
          </ac:spMkLst>
        </pc:spChg>
        <pc:spChg chg="add mod">
          <ac:chgData name="Aurele Toussaint" userId="590ce64e3c606c44" providerId="LiveId" clId="{B8E7DC98-491D-5382-89A4-9766D224A60D}" dt="2026-05-07T20:17:12.812" v="695" actId="1076"/>
          <ac:spMkLst>
            <pc:docMk/>
            <pc:sldMk cId="4186619250" sldId="603"/>
            <ac:spMk id="65" creationId="{EF7E5D34-F994-4724-19F2-C5EDB67B0427}"/>
          </ac:spMkLst>
        </pc:spChg>
        <pc:spChg chg="add mod">
          <ac:chgData name="Aurele Toussaint" userId="590ce64e3c606c44" providerId="LiveId" clId="{B8E7DC98-491D-5382-89A4-9766D224A60D}" dt="2026-05-07T20:17:12.812" v="695" actId="1076"/>
          <ac:spMkLst>
            <pc:docMk/>
            <pc:sldMk cId="4186619250" sldId="603"/>
            <ac:spMk id="66" creationId="{D50B9C6E-B175-56D7-BACC-0123E272BB35}"/>
          </ac:spMkLst>
        </pc:spChg>
        <pc:spChg chg="add mod">
          <ac:chgData name="Aurele Toussaint" userId="590ce64e3c606c44" providerId="LiveId" clId="{B8E7DC98-491D-5382-89A4-9766D224A60D}" dt="2026-05-07T20:17:12.812" v="695" actId="1076"/>
          <ac:spMkLst>
            <pc:docMk/>
            <pc:sldMk cId="4186619250" sldId="603"/>
            <ac:spMk id="67" creationId="{56EF8FFA-EBE3-6447-F22C-E98E13E1C35E}"/>
          </ac:spMkLst>
        </pc:spChg>
        <pc:grpChg chg="add mod">
          <ac:chgData name="Aurele Toussaint" userId="590ce64e3c606c44" providerId="LiveId" clId="{B8E7DC98-491D-5382-89A4-9766D224A60D}" dt="2026-05-07T20:10:49.570" v="582" actId="1076"/>
          <ac:grpSpMkLst>
            <pc:docMk/>
            <pc:sldMk cId="4186619250" sldId="603"/>
            <ac:grpSpMk id="42" creationId="{DEA705D6-A4DA-46DD-04EA-885EF78FDB5E}"/>
          </ac:grpSpMkLst>
        </pc:grpChg>
        <pc:picChg chg="add mod">
          <ac:chgData name="Aurele Toussaint" userId="590ce64e3c606c44" providerId="LiveId" clId="{B8E7DC98-491D-5382-89A4-9766D224A60D}" dt="2026-05-07T20:16:46.624" v="692" actId="1076"/>
          <ac:picMkLst>
            <pc:docMk/>
            <pc:sldMk cId="4186619250" sldId="603"/>
            <ac:picMk id="55" creationId="{20728580-D8C4-869F-19E8-DF5B689B686E}"/>
          </ac:picMkLst>
        </pc:picChg>
      </pc:sldChg>
      <pc:sldChg chg="addSp delSp modSp add mod">
        <pc:chgData name="Aurele Toussaint" userId="590ce64e3c606c44" providerId="LiveId" clId="{B8E7DC98-491D-5382-89A4-9766D224A60D}" dt="2026-05-07T20:20:46.893" v="741" actId="1076"/>
        <pc:sldMkLst>
          <pc:docMk/>
          <pc:sldMk cId="962724657" sldId="604"/>
        </pc:sldMkLst>
        <pc:picChg chg="add mod">
          <ac:chgData name="Aurele Toussaint" userId="590ce64e3c606c44" providerId="LiveId" clId="{B8E7DC98-491D-5382-89A4-9766D224A60D}" dt="2026-05-07T20:20:46.893" v="741" actId="1076"/>
          <ac:picMkLst>
            <pc:docMk/>
            <pc:sldMk cId="962724657" sldId="604"/>
            <ac:picMk id="148" creationId="{9BB62A4E-59D5-4FC6-6C50-ACC926B2484B}"/>
          </ac:picMkLst>
        </pc:picChg>
      </pc:sldChg>
      <pc:sldChg chg="del">
        <pc:chgData name="Aurele Toussaint" userId="590ce64e3c606c44" providerId="LiveId" clId="{B8E7DC98-491D-5382-89A4-9766D224A60D}" dt="2026-05-13T12:14:01.603" v="912" actId="2696"/>
        <pc:sldMkLst>
          <pc:docMk/>
          <pc:sldMk cId="3496036438" sldId="605"/>
        </pc:sldMkLst>
      </pc:sldChg>
    </pc:docChg>
  </pc:docChgLst>
  <pc:docChgLst>
    <pc:chgData name="Guest User" providerId="Windows Live" clId="Web-{BAFE24F3-46B0-803E-648D-C3E4A91A9F80}"/>
    <pc:docChg chg="modSld">
      <pc:chgData name="Guest User" userId="" providerId="Windows Live" clId="Web-{BAFE24F3-46B0-803E-648D-C3E4A91A9F80}" dt="2026-05-11T13:22:00.882" v="0" actId="20577"/>
      <pc:docMkLst>
        <pc:docMk/>
      </pc:docMkLst>
      <pc:sldChg chg="modSp">
        <pc:chgData name="Guest User" userId="" providerId="Windows Live" clId="Web-{BAFE24F3-46B0-803E-648D-C3E4A91A9F80}" dt="2026-05-11T13:22:00.882" v="0" actId="20577"/>
        <pc:sldMkLst>
          <pc:docMk/>
          <pc:sldMk cId="0" sldId="277"/>
        </pc:sldMkLst>
        <pc:spChg chg="mod">
          <ac:chgData name="Guest User" userId="" providerId="Windows Live" clId="Web-{BAFE24F3-46B0-803E-648D-C3E4A91A9F80}" dt="2026-05-11T13:22:00.882" v="0" actId="20577"/>
          <ac:spMkLst>
            <pc:docMk/>
            <pc:sldMk cId="0" sldId="277"/>
            <ac:spMk id="17" creationId="{00000000-0000-0000-0000-000000000000}"/>
          </ac:spMkLst>
        </pc:spChg>
      </pc:sldChg>
    </pc:docChg>
  </pc:docChgLst>
  <pc:docChgLst>
    <pc:chgData name="Guest User" providerId="Windows Live" clId="Web-{A1F89BFB-2C22-27F9-29A5-521FF34E9770}"/>
    <pc:docChg chg="modSld">
      <pc:chgData name="Guest User" userId="" providerId="Windows Live" clId="Web-{A1F89BFB-2C22-27F9-29A5-521FF34E9770}" dt="2026-05-12T01:32:24.755" v="1" actId="1076"/>
      <pc:docMkLst>
        <pc:docMk/>
      </pc:docMkLst>
      <pc:sldChg chg="modSp">
        <pc:chgData name="Guest User" userId="" providerId="Windows Live" clId="Web-{A1F89BFB-2C22-27F9-29A5-521FF34E9770}" dt="2026-05-12T01:32:24.755" v="1" actId="1076"/>
        <pc:sldMkLst>
          <pc:docMk/>
          <pc:sldMk cId="0" sldId="256"/>
        </pc:sldMkLst>
        <pc:picChg chg="mod">
          <ac:chgData name="Guest User" userId="" providerId="Windows Live" clId="Web-{A1F89BFB-2C22-27F9-29A5-521FF34E9770}" dt="2026-05-12T01:32:24.755" v="1" actId="1076"/>
          <ac:picMkLst>
            <pc:docMk/>
            <pc:sldMk cId="0" sldId="256"/>
            <ac:picMk id="12" creationId="{FE426429-9DD3-909C-A410-4FD494119564}"/>
          </ac:picMkLst>
        </pc:picChg>
      </pc:sldChg>
    </pc:docChg>
  </pc:docChgLst>
  <pc:docChgLst>
    <pc:chgData name="Guest User" providerId="Windows Live" clId="Web-{97AF5934-ED98-DB37-6E76-11B880440B5E}"/>
    <pc:docChg chg="addSld">
      <pc:chgData name="Guest User" userId="" providerId="Windows Live" clId="Web-{97AF5934-ED98-DB37-6E76-11B880440B5E}" dt="2026-05-11T12:31:33.945" v="0"/>
      <pc:docMkLst>
        <pc:docMk/>
      </pc:docMkLst>
    </pc:docChg>
  </pc:docChgLst>
  <pc:docChgLst>
    <pc:chgData name="Guest User" providerId="Windows Live" clId="Web-{3F7ED434-CEF1-865A-CB48-AF509AA1C7D9}"/>
    <pc:docChg chg="modSld">
      <pc:chgData name="Guest User" userId="" providerId="Windows Live" clId="Web-{3F7ED434-CEF1-865A-CB48-AF509AA1C7D9}" dt="2026-05-11T13:14:10.436" v="0" actId="1076"/>
      <pc:docMkLst>
        <pc:docMk/>
      </pc:docMkLst>
      <pc:sldChg chg="modSp">
        <pc:chgData name="Guest User" userId="" providerId="Windows Live" clId="Web-{3F7ED434-CEF1-865A-CB48-AF509AA1C7D9}" dt="2026-05-11T13:14:10.436" v="0" actId="1076"/>
        <pc:sldMkLst>
          <pc:docMk/>
          <pc:sldMk cId="962724657" sldId="604"/>
        </pc:sldMkLst>
        <pc:picChg chg="mod">
          <ac:chgData name="Guest User" userId="" providerId="Windows Live" clId="Web-{3F7ED434-CEF1-865A-CB48-AF509AA1C7D9}" dt="2026-05-11T13:14:10.436" v="0" actId="1076"/>
          <ac:picMkLst>
            <pc:docMk/>
            <pc:sldMk cId="962724657" sldId="604"/>
            <ac:picMk id="148" creationId="{9BB62A4E-59D5-4FC6-6C50-ACC926B2484B}"/>
          </ac:picMkLst>
        </pc:picChg>
      </pc:sldChg>
    </pc:docChg>
  </pc:docChgLst>
  <pc:docChgLst>
    <pc:chgData name="Guest User" providerId="Windows Live" clId="Web-{9D293DC0-1972-3EF9-84FB-71ED06EEC1EC}"/>
    <pc:docChg chg="modSld">
      <pc:chgData name="Guest User" userId="" providerId="Windows Live" clId="Web-{9D293DC0-1972-3EF9-84FB-71ED06EEC1EC}" dt="2026-05-11T13:06:00.340" v="1" actId="1076"/>
      <pc:docMkLst>
        <pc:docMk/>
      </pc:docMkLst>
      <pc:sldChg chg="modSp">
        <pc:chgData name="Guest User" userId="" providerId="Windows Live" clId="Web-{9D293DC0-1972-3EF9-84FB-71ED06EEC1EC}" dt="2026-05-11T12:19:36.618" v="0" actId="1076"/>
        <pc:sldMkLst>
          <pc:docMk/>
          <pc:sldMk cId="0" sldId="261"/>
        </pc:sldMkLst>
        <pc:spChg chg="mod">
          <ac:chgData name="Guest User" userId="" providerId="Windows Live" clId="Web-{9D293DC0-1972-3EF9-84FB-71ED06EEC1EC}" dt="2026-05-11T12:19:36.618" v="0" actId="1076"/>
          <ac:spMkLst>
            <pc:docMk/>
            <pc:sldMk cId="0" sldId="261"/>
            <ac:spMk id="24" creationId="{00000000-0000-0000-0000-000000000000}"/>
          </ac:spMkLst>
        </pc:spChg>
      </pc:sldChg>
      <pc:sldChg chg="modSp">
        <pc:chgData name="Guest User" userId="" providerId="Windows Live" clId="Web-{9D293DC0-1972-3EF9-84FB-71ED06EEC1EC}" dt="2026-05-11T13:06:00.340" v="1" actId="1076"/>
        <pc:sldMkLst>
          <pc:docMk/>
          <pc:sldMk cId="962724657" sldId="604"/>
        </pc:sldMkLst>
        <pc:picChg chg="mod">
          <ac:chgData name="Guest User" userId="" providerId="Windows Live" clId="Web-{9D293DC0-1972-3EF9-84FB-71ED06EEC1EC}" dt="2026-05-11T13:06:00.340" v="1" actId="1076"/>
          <ac:picMkLst>
            <pc:docMk/>
            <pc:sldMk cId="962724657" sldId="604"/>
            <ac:picMk id="148" creationId="{9BB62A4E-59D5-4FC6-6C50-ACC926B2484B}"/>
          </ac:picMkLst>
        </pc:picChg>
      </pc:sldChg>
    </pc:docChg>
  </pc:docChgLst>
  <pc:docChgLst>
    <pc:chgData name="Guest User" providerId="Windows Live" clId="Web-{D8B2F572-69C4-4BFA-3EFD-138F7275D408}"/>
    <pc:docChg chg="modSld">
      <pc:chgData name="Guest User" userId="" providerId="Windows Live" clId="Web-{D8B2F572-69C4-4BFA-3EFD-138F7275D408}" dt="2026-05-11T17:03:59.615" v="1" actId="1076"/>
      <pc:docMkLst>
        <pc:docMk/>
      </pc:docMkLst>
      <pc:sldChg chg="modSp">
        <pc:chgData name="Guest User" userId="" providerId="Windows Live" clId="Web-{D8B2F572-69C4-4BFA-3EFD-138F7275D408}" dt="2026-05-11T17:03:59.615" v="1" actId="1076"/>
        <pc:sldMkLst>
          <pc:docMk/>
          <pc:sldMk cId="3879214759" sldId="586"/>
        </pc:sldMkLst>
        <pc:spChg chg="mod">
          <ac:chgData name="Guest User" userId="" providerId="Windows Live" clId="Web-{D8B2F572-69C4-4BFA-3EFD-138F7275D408}" dt="2026-05-11T17:03:59.615" v="1" actId="1076"/>
          <ac:spMkLst>
            <pc:docMk/>
            <pc:sldMk cId="3879214759" sldId="586"/>
            <ac:spMk id="14" creationId="{160EA2B3-9F3B-0313-B2A7-126C473A2026}"/>
          </ac:spMkLst>
        </pc:spChg>
      </pc:sldChg>
    </pc:docChg>
  </pc:docChgLst>
  <pc:docChgLst>
    <pc:chgData name="Guest User" providerId="Windows Live" clId="Web-{1E9A6BB2-DE3D-30FC-5986-45C70E9F5F4F}"/>
    <pc:docChg chg="modSld">
      <pc:chgData name="Guest User" userId="" providerId="Windows Live" clId="Web-{1E9A6BB2-DE3D-30FC-5986-45C70E9F5F4F}" dt="2026-05-11T18:32:20.119" v="1" actId="1076"/>
      <pc:docMkLst>
        <pc:docMk/>
      </pc:docMkLst>
      <pc:sldChg chg="modSp">
        <pc:chgData name="Guest User" userId="" providerId="Windows Live" clId="Web-{1E9A6BB2-DE3D-30FC-5986-45C70E9F5F4F}" dt="2026-05-11T18:32:20.119" v="1" actId="1076"/>
        <pc:sldMkLst>
          <pc:docMk/>
          <pc:sldMk cId="0" sldId="277"/>
        </pc:sldMkLst>
        <pc:spChg chg="mod">
          <ac:chgData name="Guest User" userId="" providerId="Windows Live" clId="Web-{1E9A6BB2-DE3D-30FC-5986-45C70E9F5F4F}" dt="2026-05-11T18:32:20.119" v="1" actId="1076"/>
          <ac:spMkLst>
            <pc:docMk/>
            <pc:sldMk cId="0" sldId="27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13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EE2E-3084-8E33-38EE-CC6EFA4F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D15F8-6F84-0234-6F3F-C4878EFCE5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E6C84-FF67-2A84-B1CC-479762F10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D95F9-2EDC-6AD7-B108-A380DA03D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0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CD3EB-2935-9E1C-7349-A9E4E63D6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B22E6-D090-7A51-35F5-AA120A9E4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B44F1-3392-5A13-ACFF-7E0ADDAEB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9CC7-C7A7-A4C5-B162-0F73090DF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2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7455C-F5DC-6B99-E26B-69EE62E23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CB023-1D1E-0F10-6FB2-81C2E7EDF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56E5B-A306-29CE-EDB7-614F9D0E0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0FC7A-50CA-9AA9-54BA-99AFEA470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36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FABB3-B8CD-0C45-C54E-82A922A5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7DD1AE-6E18-BC28-B419-0A198A6E8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90502D-8E22-9A8D-9257-90A9D0788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AD07C1-10DC-5759-13BF-B260ABFB7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37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3AEAB-BA19-8AB3-C26B-44E977CB2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EDFF08-7640-61C0-3A71-7E0C2EB3F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1EE92-79D0-24BE-F5FC-3DE29937C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27A04-F4A0-9CB9-7C89-EAB1E87B4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1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09AA9-DB63-E1F9-1231-85AE4DF4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FB61A-A9BC-F77E-C230-BC0CC9D41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8A663-A92B-801B-9D6A-C45E129C1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533B5-E613-79F4-8838-DA0F97CC4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4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AD448-B7B6-7E21-C298-F6EBEC74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324E15-A88B-B9A0-DD21-873D9620D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F8AE70-0FB4-EEB3-4101-9A3DC14CB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13AC06-D1D2-5EE2-CD7C-F2804A24D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59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AB2BA-F6E9-1AD3-9DE5-9AF20531E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86E77-4BAF-7C7C-7F62-418966D68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0C6C6-BC20-F6FF-1801-C6B6C541A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CCFB1-8D21-CCAE-6E25-12246C3976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2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3741F-FEE5-9ECA-B413-3211A5D4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B8AEB0-C753-EE91-8FF2-93193B58D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06A700-940C-B120-F3ED-3575EA71E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9D69-033C-E5FE-A5F7-B6A751C1B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105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80B7F-F6C4-55FF-B54E-D0119091E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0D748-E8E3-FC90-4613-B19D7A44E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C9CD9-7CF2-3D51-472E-E4CFBFD4F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33658-32B0-6853-A0B1-8DB811190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78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FEAF-5A7F-4CE7-15A2-D74443C73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EF44D-4E40-7187-B1B7-2952386A8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2D26B-208B-5A2A-4A93-2E5811A9C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E9AF1-1684-7EE5-08DF-235683D5E9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38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8B32-9AC8-3424-06DB-CB983A2BA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85404-B8E6-23B5-1CD4-E60C2CBF4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0393A-9C18-6855-EBC7-5FE2AF081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B8850-7E6C-58AD-3EBA-5E52130B5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1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5CFE-A80A-1DF2-E770-5BC96CCFA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774BC-9CFE-961B-3969-1511122BD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7BB1F-4095-7E1F-A3D6-01C81A12C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9269A-9F7B-5750-9E1D-E587CBD14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54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8611E-4432-668E-C3D2-88A2FC22D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3FD4EC9-F2F9-EFEA-C6BE-4775C03C1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40DAF2-A22D-19F2-9206-5CE87EA99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C348F2-E995-B854-2DAE-803D50BA8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161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6E3F-A599-932B-2DA5-8939066A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F3AE05-49BA-5CF1-0943-8B70AC9C3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E3BECF-6D06-896B-CEFB-758F70EEF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B663A5-8ADB-12D6-F290-F953F516D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746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A3F64-759E-C1DC-E3BA-6AE83C66D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717DB4-BBA4-291C-9BD1-2CE67E040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DA364C-B8C4-2D0C-5CFA-F5A14B456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162D4A-A297-A93E-0766-C237D376FB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0523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0427B-5311-80EB-5AD1-C42E5FF30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E42648-BA7A-2813-815C-C6DE0646D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BCC7EA-323E-7C8B-D82E-183638A8D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726768-BF62-DE9F-E02A-0CEDEFC0A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156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B1E5D-DE1E-D909-132C-2A3AC08CE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60374-63F3-3486-5234-1441BD8E5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973B6-39E5-ECDA-DACD-8769D3468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4B2AE-9721-EEA7-21C3-CBBE4EE9A0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46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4CAA2-F8AC-8FB2-D983-E26FF6161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6A2E7-EC08-799E-AE52-706AB7BE3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71207-437D-02CF-FF93-66BB62127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376A8-C3FC-317E-E050-6C3D272923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3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B3AD-94DF-17C1-FD6C-D90387207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29117-C2D7-BE39-3BA6-D704FE0E6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E53AD-62C3-1976-DAF7-8A042966F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2F406-702E-8381-9190-6F31461B5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6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0F2C-15F7-5583-11B4-3F8890DE2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76EB5-AB2A-2B0A-A334-5F1E7AD82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E508D-A6D8-0D35-D304-A0D8A932E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EC571-FBCC-064F-9EFB-3E1A769A4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86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46C87-8DC4-E9E6-709D-FD8D7276E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D3D5DB-3D33-935A-EFF5-BAE5264F4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F5B59-4B37-C5AE-9412-344F6149D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D19D0-B28B-7A8A-380A-D16FCED07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5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362B-DC44-1E88-554A-472C45F4E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086CC1-BF21-BD01-F08D-EE6112CB1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E569F-C463-1C09-8A85-5A607A3E8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95B03-239E-5593-8A2A-C0AB8A967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7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0662-F2B5-C53E-25B9-CF87A7F7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C8568-00A6-E8E1-C01D-3AAB02D03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54CDC-9B8C-4220-7424-192BA3FCE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5BA70-A6AC-6E5F-853B-B38BD205B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79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C4EBF-BE1F-33F7-F479-63552D1A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05BC2-1388-4BD2-7E8A-3B003D92A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CA970-D1EC-E69E-C8B7-9B5BDA215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D284-DB70-1DCE-BBEC-69E09160B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BF71CF-C4AE-767D-EDAF-F6632E56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E06E0-DE70-4561-823D-685E61420C15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A97DDE-4733-BB5F-71F1-5D43604B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8ADBFB-A50C-123E-BE04-E3779D3F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1F27-C238-47C0-AF91-7501B18ACA1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16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837530" cy="685800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91440" y="-457200"/>
            <a:ext cx="3840480" cy="3840480"/>
          </a:xfrm>
          <a:prstGeom prst="ellipse">
            <a:avLst/>
          </a:prstGeom>
          <a:solidFill>
            <a:srgbClr val="2D5A3A">
              <a:alpha val="40000"/>
            </a:srgbClr>
          </a:solidFill>
          <a:ln w="12700">
            <a:solidFill>
              <a:srgbClr val="2D5A3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828800" y="3840480"/>
            <a:ext cx="4572000" cy="4572000"/>
          </a:xfrm>
          <a:prstGeom prst="ellipse">
            <a:avLst/>
          </a:prstGeom>
          <a:solidFill>
            <a:srgbClr val="2D5A3A">
              <a:alpha val="45000"/>
            </a:srgbClr>
          </a:solidFill>
          <a:ln w="12700">
            <a:solidFill>
              <a:srgbClr val="2D5A3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Text 3"/>
          <p:cNvSpPr/>
          <p:nvPr/>
        </p:nvSpPr>
        <p:spPr>
          <a:xfrm>
            <a:off x="182880" y="3200400"/>
            <a:ext cx="5594299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/>
          </a:p>
        </p:txBody>
      </p:sp>
      <p:sp>
        <p:nvSpPr>
          <p:cNvPr id="6" name="Shape 4"/>
          <p:cNvSpPr/>
          <p:nvPr/>
        </p:nvSpPr>
        <p:spPr>
          <a:xfrm>
            <a:off x="6323990" y="502920"/>
            <a:ext cx="502920" cy="128016"/>
          </a:xfrm>
          <a:prstGeom prst="rect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Text 5"/>
          <p:cNvSpPr/>
          <p:nvPr/>
        </p:nvSpPr>
        <p:spPr>
          <a:xfrm>
            <a:off x="6202375" y="777240"/>
            <a:ext cx="5715914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approach</a:t>
            </a:r>
            <a:endParaRPr lang="en-US" sz="3600"/>
          </a:p>
          <a:p>
            <a:pPr marL="0" indent="0">
              <a:buNone/>
            </a:pPr>
            <a:r>
              <a:rPr lang="en-US" sz="3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community ecology</a:t>
            </a:r>
            <a:endParaRPr lang="en-US" sz="3600"/>
          </a:p>
        </p:txBody>
      </p:sp>
      <p:sp>
        <p:nvSpPr>
          <p:cNvPr id="8" name="Shape 6"/>
          <p:cNvSpPr/>
          <p:nvPr/>
        </p:nvSpPr>
        <p:spPr>
          <a:xfrm>
            <a:off x="6323990" y="3611880"/>
            <a:ext cx="5351069" cy="0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Text 7"/>
          <p:cNvSpPr/>
          <p:nvPr/>
        </p:nvSpPr>
        <p:spPr>
          <a:xfrm>
            <a:off x="6323990" y="3794760"/>
            <a:ext cx="5594299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1 — Foundations
</a:t>
            </a:r>
            <a:r>
              <a:rPr lang="en-US" sz="13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Belém, Pará · Amazon, Brazil
</a:t>
            </a:r>
            <a:r>
              <a:rPr lang="en-US" sz="12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UFPA / Trait-Based Ecology Course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01 / 26</a:t>
            </a:r>
          </a:p>
        </p:txBody>
      </p:sp>
      <p:pic>
        <p:nvPicPr>
          <p:cNvPr id="12" name="Picture 4" descr="Small plant growing on soil">
            <a:extLst>
              <a:ext uri="{FF2B5EF4-FFF2-40B4-BE49-F238E27FC236}">
                <a16:creationId xmlns:a16="http://schemas.microsoft.com/office/drawing/2014/main" id="{FE426429-9DD3-909C-A410-4FD49411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28" r="-1" b="-1"/>
          <a:stretch/>
        </p:blipFill>
        <p:spPr>
          <a:xfrm>
            <a:off x="273711" y="1656852"/>
            <a:ext cx="5262502" cy="4163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709E6-FCAB-930D-1A79-13265A52D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D00598B-D0F9-5F24-8512-15EE2418AF31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CAB7752-C117-3E5E-6B99-302FFF21FA5D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5E7B661-268D-AAA8-DB18-7E7933A63D71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DD68A765-A667-E290-A8A5-09D4C822A41B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5ED02B94-48C0-4477-8E36-C5A5916C8046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2EC5A2D-24FD-622E-66EF-9EE532F472BC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functional ecology?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F2D0BFC2-9AAA-65E1-11A5-1427781CD6B0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5F418860-88D3-F3E9-4427-95943955CC50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43B3C099-A7A1-3D99-2E49-A530439C0079}"/>
              </a:ext>
            </a:extLst>
          </p:cNvPr>
          <p:cNvSpPr/>
          <p:nvPr/>
        </p:nvSpPr>
        <p:spPr>
          <a:xfrm>
            <a:off x="502920" y="1097280"/>
            <a:ext cx="11155680" cy="658368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9069456-443C-639D-4874-5132739589CA}"/>
              </a:ext>
            </a:extLst>
          </p:cNvPr>
          <p:cNvSpPr/>
          <p:nvPr/>
        </p:nvSpPr>
        <p:spPr>
          <a:xfrm>
            <a:off x="502920" y="1097280"/>
            <a:ext cx="91440" cy="65836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43DFEE7-13C1-BF8C-58C8-AA8833663748}"/>
              </a:ext>
            </a:extLst>
          </p:cNvPr>
          <p:cNvSpPr/>
          <p:nvPr/>
        </p:nvSpPr>
        <p:spPr>
          <a:xfrm>
            <a:off x="667512" y="1097280"/>
            <a:ext cx="1092708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overcome the well-known limitations of species-based approaches — and to build predictive, mechanistic understanding of ecosystems.</a:t>
            </a:r>
            <a:endParaRPr lang="en-US" sz="2000" b="1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D5A379A7-020C-6135-5F35-6B18C2EC3D66}"/>
              </a:ext>
            </a:extLst>
          </p:cNvPr>
          <p:cNvSpPr/>
          <p:nvPr/>
        </p:nvSpPr>
        <p:spPr>
          <a:xfrm>
            <a:off x="50292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E5C79BF0-4CF0-E1FD-C967-D7948C5BA832}"/>
              </a:ext>
            </a:extLst>
          </p:cNvPr>
          <p:cNvSpPr/>
          <p:nvPr/>
        </p:nvSpPr>
        <p:spPr>
          <a:xfrm>
            <a:off x="502920" y="1965960"/>
            <a:ext cx="539496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F9DB93E4-56FA-470C-9117-C4B6425522F8}"/>
              </a:ext>
            </a:extLst>
          </p:cNvPr>
          <p:cNvSpPr/>
          <p:nvPr/>
        </p:nvSpPr>
        <p:spPr>
          <a:xfrm>
            <a:off x="594360" y="2002536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0105B4D3-D088-C27F-77D4-B969C66939B8}"/>
              </a:ext>
            </a:extLst>
          </p:cNvPr>
          <p:cNvSpPr/>
          <p:nvPr/>
        </p:nvSpPr>
        <p:spPr>
          <a:xfrm>
            <a:off x="59436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E6C1625F-331E-156A-1BED-9C9AF5EA939F}"/>
              </a:ext>
            </a:extLst>
          </p:cNvPr>
          <p:cNvSpPr/>
          <p:nvPr/>
        </p:nvSpPr>
        <p:spPr>
          <a:xfrm>
            <a:off x="106984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 community function to environmental change</a:t>
            </a:r>
            <a:endParaRPr lang="en-US" sz="14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BDD30DA7-768A-6987-E31A-1A835BE22962}"/>
              </a:ext>
            </a:extLst>
          </p:cNvPr>
          <p:cNvSpPr/>
          <p:nvPr/>
        </p:nvSpPr>
        <p:spPr>
          <a:xfrm>
            <a:off x="61264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link species composition directly to ecosystem processes (carbon uptake, decomposition, water cycling) without requiring taxonomy</a:t>
            </a:r>
            <a:endParaRPr lang="en-US" sz="16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C1234578-E5CA-683D-ED51-6697B44215C5}"/>
              </a:ext>
            </a:extLst>
          </p:cNvPr>
          <p:cNvSpPr/>
          <p:nvPr/>
        </p:nvSpPr>
        <p:spPr>
          <a:xfrm>
            <a:off x="612648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E3CF3392-A0FC-C97D-DE1D-094E41FBF03A}"/>
              </a:ext>
            </a:extLst>
          </p:cNvPr>
          <p:cNvSpPr/>
          <p:nvPr/>
        </p:nvSpPr>
        <p:spPr>
          <a:xfrm>
            <a:off x="6126480" y="1965960"/>
            <a:ext cx="539496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4DE84BCC-EB8E-8126-0BC6-6459377B5301}"/>
              </a:ext>
            </a:extLst>
          </p:cNvPr>
          <p:cNvSpPr/>
          <p:nvPr/>
        </p:nvSpPr>
        <p:spPr>
          <a:xfrm>
            <a:off x="6217920" y="2002536"/>
            <a:ext cx="384048" cy="384048"/>
          </a:xfrm>
          <a:prstGeom prst="ellipse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857292FC-01E8-9AD6-4301-0B3F1E331F21}"/>
              </a:ext>
            </a:extLst>
          </p:cNvPr>
          <p:cNvSpPr/>
          <p:nvPr/>
        </p:nvSpPr>
        <p:spPr>
          <a:xfrm>
            <a:off x="621792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C2E6DD31-2F3B-6EB0-AFA5-5FACAAAFC303}"/>
              </a:ext>
            </a:extLst>
          </p:cNvPr>
          <p:cNvSpPr/>
          <p:nvPr/>
        </p:nvSpPr>
        <p:spPr>
          <a:xfrm>
            <a:off x="669340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Address evolutionary processes</a:t>
            </a:r>
            <a:endParaRPr lang="en-US" sz="140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04CC789D-2A66-8FCF-DA5E-EFB0818CE7AA}"/>
              </a:ext>
            </a:extLst>
          </p:cNvPr>
          <p:cNvSpPr/>
          <p:nvPr/>
        </p:nvSpPr>
        <p:spPr>
          <a:xfrm>
            <a:off x="623620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Evolution selects on functions, not names. </a:t>
            </a:r>
          </a:p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Unrelated families independently evolved sclerified leaves, deep roots and thick bark under the same fire pressure. </a:t>
            </a:r>
          </a:p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captures convergence; taxonomy cannot.</a:t>
            </a:r>
            <a:endParaRPr lang="en-US" sz="160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E5B711D3-22A0-47DF-481E-2BF1B44009AD}"/>
              </a:ext>
            </a:extLst>
          </p:cNvPr>
          <p:cNvSpPr/>
          <p:nvPr/>
        </p:nvSpPr>
        <p:spPr>
          <a:xfrm>
            <a:off x="594360" y="4288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9EB13D4A-FB8D-3402-4D7F-F4A983A60971}"/>
              </a:ext>
            </a:extLst>
          </p:cNvPr>
          <p:cNvSpPr/>
          <p:nvPr/>
        </p:nvSpPr>
        <p:spPr>
          <a:xfrm>
            <a:off x="6217920" y="4288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01AE8D2F-AA2C-DA79-7BF9-3A58EF2E304D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0F77FD-61BA-68C4-C802-56D4EF268955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06 / 26</a:t>
            </a:r>
          </a:p>
        </p:txBody>
      </p:sp>
    </p:spTree>
    <p:extLst>
      <p:ext uri="{BB962C8B-B14F-4D97-AF65-F5344CB8AC3E}">
        <p14:creationId xmlns:p14="http://schemas.microsoft.com/office/powerpoint/2010/main" val="237756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D6FA7-9E5A-20BB-9489-5544FC766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8096CED-5EF0-FF32-4F9A-3FE70DC156F5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570F893-1700-8A6F-95C2-DC5C4962CA65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EC196930-9F02-DE77-A392-8CBAD0962543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D6F82196-5E91-F2D2-DB15-E3A2B692E4A4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52BB3C43-A2F7-FFE8-FEB8-E2129C33151D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62D90FF-EE07-512D-6051-A039268D50F9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functional ecology?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DD83EF1B-3675-F600-F403-4458E5A0E0D8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A28B636-C3D9-7B36-1F72-B92A1F94E199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C2223157-3320-2E25-0BEA-D78A91D65C13}"/>
              </a:ext>
            </a:extLst>
          </p:cNvPr>
          <p:cNvSpPr/>
          <p:nvPr/>
        </p:nvSpPr>
        <p:spPr>
          <a:xfrm>
            <a:off x="502920" y="1097280"/>
            <a:ext cx="11155680" cy="658368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AB267C2B-96C3-CD31-1547-351D0A89DEC8}"/>
              </a:ext>
            </a:extLst>
          </p:cNvPr>
          <p:cNvSpPr/>
          <p:nvPr/>
        </p:nvSpPr>
        <p:spPr>
          <a:xfrm>
            <a:off x="502920" y="1097280"/>
            <a:ext cx="91440" cy="65836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6F0A15F4-FAD5-8193-1509-1B249EE91CC2}"/>
              </a:ext>
            </a:extLst>
          </p:cNvPr>
          <p:cNvSpPr/>
          <p:nvPr/>
        </p:nvSpPr>
        <p:spPr>
          <a:xfrm>
            <a:off x="667512" y="1097280"/>
            <a:ext cx="1092708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overcome the well-known limitations of species-based approaches — and to build predictive, mechanistic understanding of ecosystems.</a:t>
            </a:r>
            <a:endParaRPr lang="en-US" sz="2000" b="1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9CAA91A7-C9E5-2846-C8F3-0BB1286346E8}"/>
              </a:ext>
            </a:extLst>
          </p:cNvPr>
          <p:cNvSpPr/>
          <p:nvPr/>
        </p:nvSpPr>
        <p:spPr>
          <a:xfrm>
            <a:off x="50292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2BBA6B52-F89B-F361-4658-9C7E0649BE39}"/>
              </a:ext>
            </a:extLst>
          </p:cNvPr>
          <p:cNvSpPr/>
          <p:nvPr/>
        </p:nvSpPr>
        <p:spPr>
          <a:xfrm>
            <a:off x="502920" y="1965960"/>
            <a:ext cx="539496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C03FDA33-6080-7F24-6F0E-472F36CD41EB}"/>
              </a:ext>
            </a:extLst>
          </p:cNvPr>
          <p:cNvSpPr/>
          <p:nvPr/>
        </p:nvSpPr>
        <p:spPr>
          <a:xfrm>
            <a:off x="594360" y="2002536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602A76D-1EC5-857A-4094-5F6F494EF53D}"/>
              </a:ext>
            </a:extLst>
          </p:cNvPr>
          <p:cNvSpPr/>
          <p:nvPr/>
        </p:nvSpPr>
        <p:spPr>
          <a:xfrm>
            <a:off x="59436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040E9131-FD02-C269-6E90-ACF479A18F90}"/>
              </a:ext>
            </a:extLst>
          </p:cNvPr>
          <p:cNvSpPr/>
          <p:nvPr/>
        </p:nvSpPr>
        <p:spPr>
          <a:xfrm>
            <a:off x="106984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 community function to environmental change</a:t>
            </a:r>
            <a:endParaRPr lang="en-US" sz="14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2C20576C-6F28-6D1D-E43C-0D0BF25C4A6B}"/>
              </a:ext>
            </a:extLst>
          </p:cNvPr>
          <p:cNvSpPr/>
          <p:nvPr/>
        </p:nvSpPr>
        <p:spPr>
          <a:xfrm>
            <a:off x="61264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link species composition directly to ecosystem processes (carbon uptake, decomposition, water cycling) without requiring taxonomy</a:t>
            </a:r>
            <a:endParaRPr lang="en-US" sz="16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ECE582C7-99BF-DD05-5E0C-980DEE6567C6}"/>
              </a:ext>
            </a:extLst>
          </p:cNvPr>
          <p:cNvSpPr/>
          <p:nvPr/>
        </p:nvSpPr>
        <p:spPr>
          <a:xfrm>
            <a:off x="612648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EE1453D0-67AC-91E0-325E-4A07FA64E566}"/>
              </a:ext>
            </a:extLst>
          </p:cNvPr>
          <p:cNvSpPr/>
          <p:nvPr/>
        </p:nvSpPr>
        <p:spPr>
          <a:xfrm>
            <a:off x="6126480" y="1965960"/>
            <a:ext cx="539496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5DFB3A2B-0158-8C6C-8A93-2F4CB3106341}"/>
              </a:ext>
            </a:extLst>
          </p:cNvPr>
          <p:cNvSpPr/>
          <p:nvPr/>
        </p:nvSpPr>
        <p:spPr>
          <a:xfrm>
            <a:off x="6217920" y="2002536"/>
            <a:ext cx="384048" cy="384048"/>
          </a:xfrm>
          <a:prstGeom prst="ellipse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C8D9902C-FF3F-1EE2-F9E2-A926BA287A15}"/>
              </a:ext>
            </a:extLst>
          </p:cNvPr>
          <p:cNvSpPr/>
          <p:nvPr/>
        </p:nvSpPr>
        <p:spPr>
          <a:xfrm>
            <a:off x="621792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00AA9847-B354-5766-C294-6DAEE169D759}"/>
              </a:ext>
            </a:extLst>
          </p:cNvPr>
          <p:cNvSpPr/>
          <p:nvPr/>
        </p:nvSpPr>
        <p:spPr>
          <a:xfrm>
            <a:off x="669340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Address evolutionary processes</a:t>
            </a:r>
            <a:endParaRPr lang="en-US" sz="140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436173D4-A762-8269-0A59-E825B2B4A1E3}"/>
              </a:ext>
            </a:extLst>
          </p:cNvPr>
          <p:cNvSpPr/>
          <p:nvPr/>
        </p:nvSpPr>
        <p:spPr>
          <a:xfrm>
            <a:off x="623620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Evolution selects on functions, not names. </a:t>
            </a:r>
          </a:p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Unrelated families independently evolved sclerified leaves, deep roots and thick bark under the same fire pressure. </a:t>
            </a:r>
          </a:p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captures convergence; taxonomy cannot.</a:t>
            </a:r>
            <a:endParaRPr lang="en-US" sz="1600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181C49B8-A9A5-01B6-A7C0-EEB332F8E6AF}"/>
              </a:ext>
            </a:extLst>
          </p:cNvPr>
          <p:cNvSpPr/>
          <p:nvPr/>
        </p:nvSpPr>
        <p:spPr>
          <a:xfrm>
            <a:off x="502920" y="4251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104175CC-F4AA-28C3-5040-8DE4AD4499E6}"/>
              </a:ext>
            </a:extLst>
          </p:cNvPr>
          <p:cNvSpPr/>
          <p:nvPr/>
        </p:nvSpPr>
        <p:spPr>
          <a:xfrm>
            <a:off x="502920" y="4251960"/>
            <a:ext cx="5394960" cy="38404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994F8769-18A5-C5C4-72D0-B318D7F508CC}"/>
              </a:ext>
            </a:extLst>
          </p:cNvPr>
          <p:cNvSpPr/>
          <p:nvPr/>
        </p:nvSpPr>
        <p:spPr>
          <a:xfrm>
            <a:off x="594360" y="4288536"/>
            <a:ext cx="384048" cy="384048"/>
          </a:xfrm>
          <a:prstGeom prst="ellipse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248AB820-738A-DC7A-645F-EC80BD325671}"/>
              </a:ext>
            </a:extLst>
          </p:cNvPr>
          <p:cNvSpPr/>
          <p:nvPr/>
        </p:nvSpPr>
        <p:spPr>
          <a:xfrm>
            <a:off x="594360" y="4288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7AA0C644-8E09-229A-DC98-8F1BF32FFD8D}"/>
              </a:ext>
            </a:extLst>
          </p:cNvPr>
          <p:cNvSpPr/>
          <p:nvPr/>
        </p:nvSpPr>
        <p:spPr>
          <a:xfrm>
            <a:off x="1069848" y="4288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Generalise across taxonomic systems</a:t>
            </a:r>
            <a:endParaRPr lang="en-US" sz="140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66C502BC-8E03-BBDE-7B1A-DB990F05F5ED}"/>
              </a:ext>
            </a:extLst>
          </p:cNvPr>
          <p:cNvSpPr/>
          <p:nvPr/>
        </p:nvSpPr>
        <p:spPr>
          <a:xfrm>
            <a:off x="612648" y="4709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SLA-based model calibrated in the Cerrado applies in African savannas and Australian dry forests — because the Leaf Economics Spectrum is universal. A species-list model must be rebuilt for every new system.</a:t>
            </a:r>
            <a:endParaRPr lang="en-US" sz="160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1EF6BFB4-040F-37F5-9D54-A4090719FFB5}"/>
              </a:ext>
            </a:extLst>
          </p:cNvPr>
          <p:cNvSpPr/>
          <p:nvPr/>
        </p:nvSpPr>
        <p:spPr>
          <a:xfrm>
            <a:off x="6217920" y="4288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4D58E39D-AE7C-4473-FD76-38C0D444CB98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74CF8F-4278-152A-7315-BB400F25E61B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06 / 26</a:t>
            </a:r>
          </a:p>
        </p:txBody>
      </p:sp>
    </p:spTree>
    <p:extLst>
      <p:ext uri="{BB962C8B-B14F-4D97-AF65-F5344CB8AC3E}">
        <p14:creationId xmlns:p14="http://schemas.microsoft.com/office/powerpoint/2010/main" val="328624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AA8B3-1178-A9A0-AB70-5FF6B6E5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E25DE8A-2FC7-7489-9F78-F13EC9008A66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0E1D2E8-48E3-8D8D-CD26-4074C7A59E7A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CED5403-AE89-85E7-F1D7-37C99709B598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EE6A4E6A-FEEB-5F63-80A7-65BBE56CBD98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B769344D-C5F0-FC1D-E890-4D68A4F94CF2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ECAD2A4-B8CA-BBE5-2606-BC16B8C6BCF3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functional ecology?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6767DF5E-F22E-CFD5-2B20-DF51F3F68B10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6E2B3ED2-03CF-88E9-264C-F2C0E201D779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C3260610-762A-B485-E904-194A6B889CB5}"/>
              </a:ext>
            </a:extLst>
          </p:cNvPr>
          <p:cNvSpPr/>
          <p:nvPr/>
        </p:nvSpPr>
        <p:spPr>
          <a:xfrm>
            <a:off x="502920" y="1097280"/>
            <a:ext cx="11155680" cy="658368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DCCEA507-005C-0082-37BE-D545153F83D4}"/>
              </a:ext>
            </a:extLst>
          </p:cNvPr>
          <p:cNvSpPr/>
          <p:nvPr/>
        </p:nvSpPr>
        <p:spPr>
          <a:xfrm>
            <a:off x="502920" y="1097280"/>
            <a:ext cx="91440" cy="65836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9836B27-76D8-D881-7FFA-C0E8A25B3EF2}"/>
              </a:ext>
            </a:extLst>
          </p:cNvPr>
          <p:cNvSpPr/>
          <p:nvPr/>
        </p:nvSpPr>
        <p:spPr>
          <a:xfrm>
            <a:off x="667512" y="1097280"/>
            <a:ext cx="1092708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overcome the well-known limitations of species-based approaches — and to build predictive, mechanistic understanding of ecosystems.</a:t>
            </a:r>
            <a:endParaRPr lang="en-US" sz="2000" b="1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D10B1BC1-FA64-16CA-F5A8-17B5109092B1}"/>
              </a:ext>
            </a:extLst>
          </p:cNvPr>
          <p:cNvSpPr/>
          <p:nvPr/>
        </p:nvSpPr>
        <p:spPr>
          <a:xfrm>
            <a:off x="50292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E9C02D86-116B-837C-6A72-D95CB6ED8004}"/>
              </a:ext>
            </a:extLst>
          </p:cNvPr>
          <p:cNvSpPr/>
          <p:nvPr/>
        </p:nvSpPr>
        <p:spPr>
          <a:xfrm>
            <a:off x="502920" y="1965960"/>
            <a:ext cx="539496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059B190E-91E9-7E62-2992-D51B25ECDE18}"/>
              </a:ext>
            </a:extLst>
          </p:cNvPr>
          <p:cNvSpPr/>
          <p:nvPr/>
        </p:nvSpPr>
        <p:spPr>
          <a:xfrm>
            <a:off x="594360" y="2002536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71416B06-DFE4-B370-9B66-043783C602DA}"/>
              </a:ext>
            </a:extLst>
          </p:cNvPr>
          <p:cNvSpPr/>
          <p:nvPr/>
        </p:nvSpPr>
        <p:spPr>
          <a:xfrm>
            <a:off x="59436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E08DEEE0-DBE1-8ADA-8FE7-580E4360E536}"/>
              </a:ext>
            </a:extLst>
          </p:cNvPr>
          <p:cNvSpPr/>
          <p:nvPr/>
        </p:nvSpPr>
        <p:spPr>
          <a:xfrm>
            <a:off x="106984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 community function to environmental change</a:t>
            </a:r>
            <a:endParaRPr lang="en-US" sz="14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79205A1-8871-DD7A-CE5E-5296A0DD7664}"/>
              </a:ext>
            </a:extLst>
          </p:cNvPr>
          <p:cNvSpPr/>
          <p:nvPr/>
        </p:nvSpPr>
        <p:spPr>
          <a:xfrm>
            <a:off x="61264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link species composition directly to ecosystem processes (carbon uptake, decomposition, water cycling) without requiring taxonomy</a:t>
            </a:r>
            <a:endParaRPr lang="en-US" sz="16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12AACC3A-A839-8734-1176-783C09B12B50}"/>
              </a:ext>
            </a:extLst>
          </p:cNvPr>
          <p:cNvSpPr/>
          <p:nvPr/>
        </p:nvSpPr>
        <p:spPr>
          <a:xfrm>
            <a:off x="612648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DF059798-47B8-978C-46CC-5B9FDB5A39C1}"/>
              </a:ext>
            </a:extLst>
          </p:cNvPr>
          <p:cNvSpPr/>
          <p:nvPr/>
        </p:nvSpPr>
        <p:spPr>
          <a:xfrm>
            <a:off x="6126480" y="1965960"/>
            <a:ext cx="539496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D2B0903A-00BF-2A49-8368-490473B7FCBE}"/>
              </a:ext>
            </a:extLst>
          </p:cNvPr>
          <p:cNvSpPr/>
          <p:nvPr/>
        </p:nvSpPr>
        <p:spPr>
          <a:xfrm>
            <a:off x="6217920" y="2002536"/>
            <a:ext cx="384048" cy="384048"/>
          </a:xfrm>
          <a:prstGeom prst="ellipse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0227AC7B-99D3-1A82-7610-2B45C0A92499}"/>
              </a:ext>
            </a:extLst>
          </p:cNvPr>
          <p:cNvSpPr/>
          <p:nvPr/>
        </p:nvSpPr>
        <p:spPr>
          <a:xfrm>
            <a:off x="621792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DC1BB3F8-79C4-4725-9FF6-2201FD686E65}"/>
              </a:ext>
            </a:extLst>
          </p:cNvPr>
          <p:cNvSpPr/>
          <p:nvPr/>
        </p:nvSpPr>
        <p:spPr>
          <a:xfrm>
            <a:off x="669340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Address evolutionary processes</a:t>
            </a:r>
            <a:endParaRPr lang="en-US" sz="140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5FEDB91D-1FE4-E5EA-2B98-57836ED5A691}"/>
              </a:ext>
            </a:extLst>
          </p:cNvPr>
          <p:cNvSpPr/>
          <p:nvPr/>
        </p:nvSpPr>
        <p:spPr>
          <a:xfrm>
            <a:off x="623620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Evolution selects on functions, not names. </a:t>
            </a:r>
          </a:p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Unrelated families independently evolved sclerified leaves, deep roots and thick bark under the same fire pressure. </a:t>
            </a:r>
          </a:p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captures convergence; taxonomy cannot.</a:t>
            </a:r>
            <a:endParaRPr lang="en-US" sz="1600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E8369670-62EE-FE69-D857-B11698ABAFAE}"/>
              </a:ext>
            </a:extLst>
          </p:cNvPr>
          <p:cNvSpPr/>
          <p:nvPr/>
        </p:nvSpPr>
        <p:spPr>
          <a:xfrm>
            <a:off x="502920" y="4251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4863FA7C-FCF1-6C01-922B-BEC84E9A673F}"/>
              </a:ext>
            </a:extLst>
          </p:cNvPr>
          <p:cNvSpPr/>
          <p:nvPr/>
        </p:nvSpPr>
        <p:spPr>
          <a:xfrm>
            <a:off x="502920" y="4251960"/>
            <a:ext cx="5394960" cy="38404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4E89C507-D36F-FC38-BA91-B37EBE9EAC0F}"/>
              </a:ext>
            </a:extLst>
          </p:cNvPr>
          <p:cNvSpPr/>
          <p:nvPr/>
        </p:nvSpPr>
        <p:spPr>
          <a:xfrm>
            <a:off x="594360" y="4288536"/>
            <a:ext cx="384048" cy="384048"/>
          </a:xfrm>
          <a:prstGeom prst="ellipse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E4909A96-25B7-C898-4416-3B5CA2BA4618}"/>
              </a:ext>
            </a:extLst>
          </p:cNvPr>
          <p:cNvSpPr/>
          <p:nvPr/>
        </p:nvSpPr>
        <p:spPr>
          <a:xfrm>
            <a:off x="594360" y="4288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D46F6B13-AAA9-DF4A-D1E5-AC8E533D3162}"/>
              </a:ext>
            </a:extLst>
          </p:cNvPr>
          <p:cNvSpPr/>
          <p:nvPr/>
        </p:nvSpPr>
        <p:spPr>
          <a:xfrm>
            <a:off x="1069848" y="4288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Generalise across taxonomic systems</a:t>
            </a:r>
            <a:endParaRPr lang="en-US" sz="140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B11B9D06-A658-0DA5-51B0-925F07DA86CE}"/>
              </a:ext>
            </a:extLst>
          </p:cNvPr>
          <p:cNvSpPr/>
          <p:nvPr/>
        </p:nvSpPr>
        <p:spPr>
          <a:xfrm>
            <a:off x="612648" y="4709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SLA-based model calibrated in the Cerrado applies in African savannas and Australian dry forests — because the Leaf Economics Spectrum is universal. A species-list model must be rebuilt for every new system.</a:t>
            </a:r>
            <a:endParaRPr lang="en-US" sz="1600"/>
          </a:p>
        </p:txBody>
      </p:sp>
      <p:sp>
        <p:nvSpPr>
          <p:cNvPr id="32" name="Shape 30">
            <a:extLst>
              <a:ext uri="{FF2B5EF4-FFF2-40B4-BE49-F238E27FC236}">
                <a16:creationId xmlns:a16="http://schemas.microsoft.com/office/drawing/2014/main" id="{ABE91BB0-8BBF-7D5A-9C13-E668DF2856F4}"/>
              </a:ext>
            </a:extLst>
          </p:cNvPr>
          <p:cNvSpPr/>
          <p:nvPr/>
        </p:nvSpPr>
        <p:spPr>
          <a:xfrm>
            <a:off x="6126480" y="4251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6DAF5380-390D-6DAF-308A-CE7809C14183}"/>
              </a:ext>
            </a:extLst>
          </p:cNvPr>
          <p:cNvSpPr/>
          <p:nvPr/>
        </p:nvSpPr>
        <p:spPr>
          <a:xfrm>
            <a:off x="6126480" y="4251960"/>
            <a:ext cx="5394960" cy="384048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062F2911-786F-ADDD-361B-714FA89C5642}"/>
              </a:ext>
            </a:extLst>
          </p:cNvPr>
          <p:cNvSpPr/>
          <p:nvPr/>
        </p:nvSpPr>
        <p:spPr>
          <a:xfrm>
            <a:off x="6217920" y="4288536"/>
            <a:ext cx="384048" cy="384048"/>
          </a:xfrm>
          <a:prstGeom prst="ellipse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7236145B-092A-1FD5-D1D2-BA35593FF492}"/>
              </a:ext>
            </a:extLst>
          </p:cNvPr>
          <p:cNvSpPr/>
          <p:nvPr/>
        </p:nvSpPr>
        <p:spPr>
          <a:xfrm>
            <a:off x="6217920" y="4288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0B05CD33-6FB2-A215-5893-AE65C5AD1A00}"/>
              </a:ext>
            </a:extLst>
          </p:cNvPr>
          <p:cNvSpPr/>
          <p:nvPr/>
        </p:nvSpPr>
        <p:spPr>
          <a:xfrm>
            <a:off x="6693408" y="4288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Leverage the expansion of trait databases</a:t>
            </a:r>
            <a:endParaRPr lang="en-US" sz="1400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5B30C56C-F67F-68D1-7D94-B951E844FCF1}"/>
              </a:ext>
            </a:extLst>
          </p:cNvPr>
          <p:cNvSpPr/>
          <p:nvPr/>
        </p:nvSpPr>
        <p:spPr>
          <a:xfrm>
            <a:off x="6236208" y="4709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 holds &gt;15 million trait records for &gt;300,000 species. This resource has no value without the framework to integrate it into community analyses. Trait-based approaches are the key to unlocking this treasure.</a:t>
            </a:r>
            <a:endParaRPr lang="en-US" sz="16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B87C1F58-7B70-C77E-94B8-48747923DC4F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A57269-BE0E-529A-B801-5D8E5649F32D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06 / 26</a:t>
            </a:r>
          </a:p>
        </p:txBody>
      </p:sp>
    </p:spTree>
    <p:extLst>
      <p:ext uri="{BB962C8B-B14F-4D97-AF65-F5344CB8AC3E}">
        <p14:creationId xmlns:p14="http://schemas.microsoft.com/office/powerpoint/2010/main" val="381111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DBA5-B88F-6E5E-5E3C-A84A8A83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9">
            <a:extLst>
              <a:ext uri="{FF2B5EF4-FFF2-40B4-BE49-F238E27FC236}">
                <a16:creationId xmlns:a16="http://schemas.microsoft.com/office/drawing/2014/main" id="{F0893309-3808-EE2C-D274-3646E9427D38}"/>
              </a:ext>
            </a:extLst>
          </p:cNvPr>
          <p:cNvSpPr/>
          <p:nvPr/>
        </p:nvSpPr>
        <p:spPr>
          <a:xfrm>
            <a:off x="548640" y="1243584"/>
            <a:ext cx="11155680" cy="658368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0">
            <a:extLst>
              <a:ext uri="{FF2B5EF4-FFF2-40B4-BE49-F238E27FC236}">
                <a16:creationId xmlns:a16="http://schemas.microsoft.com/office/drawing/2014/main" id="{1E86829A-8D85-EED2-8765-1BC5F7C4AFA3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E90D6F96-4007-6758-1ADA-41F8FCFE8BB9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7350568A-D7A2-691C-1E35-E86149BBFE31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F593B51E-7876-D924-ADF7-030AB7858276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A4308E09-C95D-4CAE-92E5-BC5FCF257A5B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functional ecology?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5F7D988E-7E65-D32C-2F13-E2AB107017A3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36">
            <a:extLst>
              <a:ext uri="{FF2B5EF4-FFF2-40B4-BE49-F238E27FC236}">
                <a16:creationId xmlns:a16="http://schemas.microsoft.com/office/drawing/2014/main" id="{0D724DB2-1498-2AD1-442F-AA1AA378ACDA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C3D3B931-E5BD-10D9-6CC8-0E4D535FCDFC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06 / 26</a:t>
            </a:r>
          </a:p>
        </p:txBody>
      </p:sp>
      <p:pic>
        <p:nvPicPr>
          <p:cNvPr id="2" name="Image 1" descr="Une image contenant texte, capture d’écran, diagramme, carte&#10;&#10;Description générée automatiquement">
            <a:extLst>
              <a:ext uri="{FF2B5EF4-FFF2-40B4-BE49-F238E27FC236}">
                <a16:creationId xmlns:a16="http://schemas.microsoft.com/office/drawing/2014/main" id="{18928D01-BA8C-F869-EBDC-7CF48487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43" y="2219727"/>
            <a:ext cx="7827536" cy="44736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E46B1F-B2E9-E7ED-8F83-8721925BF3AD}"/>
              </a:ext>
            </a:extLst>
          </p:cNvPr>
          <p:cNvSpPr txBox="1"/>
          <p:nvPr/>
        </p:nvSpPr>
        <p:spPr>
          <a:xfrm>
            <a:off x="640080" y="1261872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Spatial and temporal scale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3DA4D95B-2EF9-F850-C318-AC689076ABA3}"/>
              </a:ext>
            </a:extLst>
          </p:cNvPr>
          <p:cNvSpPr/>
          <p:nvPr/>
        </p:nvSpPr>
        <p:spPr>
          <a:xfrm>
            <a:off x="548640" y="1243584"/>
            <a:ext cx="91440" cy="65836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7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5A8A75"/>
          </a:solidFill>
          <a:ln w="12700">
            <a:solidFill>
              <a:srgbClr val="5A8A75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5107838" y="0"/>
            <a:ext cx="7053682" cy="6858000"/>
          </a:xfrm>
          <a:prstGeom prst="rect">
            <a:avLst/>
          </a:prstGeom>
          <a:solidFill>
            <a:srgbClr val="6BA890">
              <a:alpha val="75000"/>
            </a:srgbClr>
          </a:solidFill>
          <a:ln w="12700">
            <a:solidFill>
              <a:srgbClr val="6BA89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-1371600" y="-1097280"/>
            <a:ext cx="5029200" cy="5029200"/>
          </a:xfrm>
          <a:prstGeom prst="ellipse">
            <a:avLst/>
          </a:prstGeom>
          <a:solidFill>
            <a:srgbClr val="FFFFFF">
              <a:alpha val="12000"/>
            </a:srgbClr>
          </a:solidFill>
          <a:ln w="38100">
            <a:solidFill>
              <a:srgbClr val="FFFFFF">
                <a:alpha val="4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9418320" y="3931920"/>
            <a:ext cx="4389120" cy="4389120"/>
          </a:xfrm>
          <a:prstGeom prst="ellipse">
            <a:avLst/>
          </a:prstGeom>
          <a:solidFill>
            <a:srgbClr val="FFFFFF">
              <a:alpha val="10000"/>
            </a:srgbClr>
          </a:solidFill>
          <a:ln w="381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2286000" y="201168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>
                    <a:alpha val="80000"/>
                  </a:srgb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2</a:t>
            </a:r>
            <a:endParaRPr lang="en-US" sz="1600"/>
          </a:p>
        </p:txBody>
      </p:sp>
      <p:sp>
        <p:nvSpPr>
          <p:cNvPr id="7" name="Text 5"/>
          <p:cNvSpPr/>
          <p:nvPr/>
        </p:nvSpPr>
        <p:spPr>
          <a:xfrm>
            <a:off x="1828800" y="2468880"/>
            <a:ext cx="822960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>
                <a:solidFill>
                  <a:srgbClr val="1A2E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Historical &amp;</a:t>
            </a:r>
            <a:endParaRPr lang="en-US" sz="4400"/>
          </a:p>
          <a:p>
            <a:pPr marL="0" indent="0" algn="ctr">
              <a:buNone/>
            </a:pPr>
            <a:r>
              <a:rPr lang="en-US" sz="4400" b="1">
                <a:solidFill>
                  <a:srgbClr val="1A2E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Conceptual Foundations</a:t>
            </a:r>
            <a:endParaRPr lang="en-US" sz="4400"/>
          </a:p>
        </p:txBody>
      </p:sp>
      <p:sp>
        <p:nvSpPr>
          <p:cNvPr id="8" name="Text 6"/>
          <p:cNvSpPr/>
          <p:nvPr/>
        </p:nvSpPr>
        <p:spPr>
          <a:xfrm>
            <a:off x="2286000" y="4251960"/>
            <a:ext cx="7315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>
                <a:solidFill>
                  <a:srgbClr val="1A2E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Humboldt to Violle — 200 years of functional ecology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07 / 26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419431" y="1132663"/>
            <a:ext cx="11338560" cy="4681728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in ecology — a 200-year intellectual project</a:t>
            </a:r>
            <a:endParaRPr lang="en-US" sz="2100" i="1"/>
          </a:p>
        </p:txBody>
      </p:sp>
      <p:sp>
        <p:nvSpPr>
          <p:cNvPr id="9" name="Shape 7"/>
          <p:cNvSpPr/>
          <p:nvPr/>
        </p:nvSpPr>
        <p:spPr>
          <a:xfrm>
            <a:off x="640080" y="2606040"/>
            <a:ext cx="10881360" cy="0"/>
          </a:xfrm>
          <a:prstGeom prst="line">
            <a:avLst/>
          </a:prstGeom>
          <a:noFill/>
          <a:ln w="317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/>
          <p:cNvSpPr/>
          <p:nvPr/>
        </p:nvSpPr>
        <p:spPr>
          <a:xfrm>
            <a:off x="1389888" y="2487168"/>
            <a:ext cx="256032" cy="256032"/>
          </a:xfrm>
          <a:prstGeom prst="ellipse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/>
          <p:cNvSpPr/>
          <p:nvPr/>
        </p:nvSpPr>
        <p:spPr>
          <a:xfrm>
            <a:off x="6400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4A7A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1806</a:t>
            </a:r>
            <a:endParaRPr lang="en-US" sz="2200"/>
          </a:p>
        </p:txBody>
      </p:sp>
      <p:sp>
        <p:nvSpPr>
          <p:cNvPr id="12" name="Text 10"/>
          <p:cNvSpPr/>
          <p:nvPr/>
        </p:nvSpPr>
        <p:spPr>
          <a:xfrm>
            <a:off x="6400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Humboldt</a:t>
            </a:r>
            <a:endParaRPr lang="en-US" sz="2400"/>
          </a:p>
        </p:txBody>
      </p:sp>
      <p:sp>
        <p:nvSpPr>
          <p:cNvPr id="13" name="Shape 11"/>
          <p:cNvSpPr/>
          <p:nvPr/>
        </p:nvSpPr>
        <p:spPr>
          <a:xfrm>
            <a:off x="1508760" y="2011680"/>
            <a:ext cx="0" cy="475488"/>
          </a:xfrm>
          <a:prstGeom prst="line">
            <a:avLst/>
          </a:prstGeom>
          <a:noFill/>
          <a:ln w="12700">
            <a:solidFill>
              <a:srgbClr val="4A7A5A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14" name="Shape 12"/>
          <p:cNvSpPr/>
          <p:nvPr/>
        </p:nvSpPr>
        <p:spPr>
          <a:xfrm>
            <a:off x="640080" y="2761488"/>
            <a:ext cx="2468880" cy="2743200"/>
          </a:xfrm>
          <a:prstGeom prst="rect">
            <a:avLst/>
          </a:prstGeom>
          <a:solidFill>
            <a:srgbClr val="4A7A5A">
              <a:alpha val="12000"/>
            </a:srgbClr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/>
          <p:cNvSpPr/>
          <p:nvPr/>
        </p:nvSpPr>
        <p:spPr>
          <a:xfrm>
            <a:off x="640080" y="2761488"/>
            <a:ext cx="2468880" cy="73152"/>
          </a:xfrm>
          <a:prstGeom prst="rect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/>
          <p:cNvSpPr/>
          <p:nvPr/>
        </p:nvSpPr>
        <p:spPr>
          <a:xfrm>
            <a:off x="7498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altitudinal zonation of vegetation in tropical South America. Recognised that environment shapes which species occur where — but qualitatively.</a:t>
            </a:r>
            <a:endParaRPr lang="en-US" sz="1600"/>
          </a:p>
        </p:txBody>
      </p:sp>
      <p:sp>
        <p:nvSpPr>
          <p:cNvPr id="24" name="Shape 22"/>
          <p:cNvSpPr/>
          <p:nvPr/>
        </p:nvSpPr>
        <p:spPr>
          <a:xfrm>
            <a:off x="6419088" y="2487168"/>
            <a:ext cx="256032" cy="256032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1" name="Shape 29"/>
          <p:cNvSpPr/>
          <p:nvPr/>
        </p:nvSpPr>
        <p:spPr>
          <a:xfrm>
            <a:off x="8933688" y="2487168"/>
            <a:ext cx="256032" cy="256032"/>
          </a:xfrm>
          <a:prstGeom prst="ellipse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8" name="Text 36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08 / 26</a:t>
            </a:r>
          </a:p>
        </p:txBody>
      </p:sp>
      <p:pic>
        <p:nvPicPr>
          <p:cNvPr id="1026" name="Picture 2" descr="Altitudinal Zonation : Mountains and Verticality — On Verticality">
            <a:extLst>
              <a:ext uri="{FF2B5EF4-FFF2-40B4-BE49-F238E27FC236}">
                <a16:creationId xmlns:a16="http://schemas.microsoft.com/office/drawing/2014/main" id="{3571AB6B-F694-0920-BAC9-A6FEEB0D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95" y="1417320"/>
            <a:ext cx="5217753" cy="42553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Looking at Nature through the Eyes of Alexander von Humboldt Looking at ...">
            <a:extLst>
              <a:ext uri="{FF2B5EF4-FFF2-40B4-BE49-F238E27FC236}">
                <a16:creationId xmlns:a16="http://schemas.microsoft.com/office/drawing/2014/main" id="{3DE0866C-C856-9358-0A3E-47B951F53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64" y="1221235"/>
            <a:ext cx="1032492" cy="12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450F8-D5C9-588D-77C6-05AFDA8E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9B9AB25-6D3D-A382-D153-E61A652DA110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06698AB-29CB-1FEB-3800-B35FA78B5310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0F1B0A75-CB07-9090-5C79-7397D8EB1F8B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5A225C60-0CEF-9087-94A0-42A127BC3FA0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530D55FB-180E-0E7E-BC16-9CD0FED01112}"/>
              </a:ext>
            </a:extLst>
          </p:cNvPr>
          <p:cNvSpPr/>
          <p:nvPr/>
        </p:nvSpPr>
        <p:spPr>
          <a:xfrm>
            <a:off x="411480" y="1115920"/>
            <a:ext cx="11338560" cy="4681728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06BB1A2-2661-2520-ACFA-AEBB5E8B7F31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437D8541-B65A-C297-30E4-6339B7493CBE}"/>
              </a:ext>
            </a:extLst>
          </p:cNvPr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in ecology — a 200-year intellectual project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3C885F48-C388-1D66-2761-F8A1414167A6}"/>
              </a:ext>
            </a:extLst>
          </p:cNvPr>
          <p:cNvSpPr/>
          <p:nvPr/>
        </p:nvSpPr>
        <p:spPr>
          <a:xfrm>
            <a:off x="640080" y="2606040"/>
            <a:ext cx="10881360" cy="0"/>
          </a:xfrm>
          <a:prstGeom prst="line">
            <a:avLst/>
          </a:prstGeom>
          <a:noFill/>
          <a:ln w="317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CD527E3D-47CA-20D9-898E-63B1D698E233}"/>
              </a:ext>
            </a:extLst>
          </p:cNvPr>
          <p:cNvSpPr/>
          <p:nvPr/>
        </p:nvSpPr>
        <p:spPr>
          <a:xfrm>
            <a:off x="1389888" y="2487168"/>
            <a:ext cx="256032" cy="256032"/>
          </a:xfrm>
          <a:prstGeom prst="ellipse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FC3BC0C-18CB-3889-8934-D483C0A7F040}"/>
              </a:ext>
            </a:extLst>
          </p:cNvPr>
          <p:cNvSpPr/>
          <p:nvPr/>
        </p:nvSpPr>
        <p:spPr>
          <a:xfrm>
            <a:off x="6400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4A7A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1806</a:t>
            </a:r>
            <a:endParaRPr lang="en-US" sz="220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E8E221D9-D923-1E7D-BFF1-337353DE413E}"/>
              </a:ext>
            </a:extLst>
          </p:cNvPr>
          <p:cNvSpPr/>
          <p:nvPr/>
        </p:nvSpPr>
        <p:spPr>
          <a:xfrm>
            <a:off x="6400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Humboldt</a:t>
            </a:r>
            <a:endParaRPr lang="en-US" sz="240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50AD8318-A594-1C6F-1EA5-FFBA80747E3E}"/>
              </a:ext>
            </a:extLst>
          </p:cNvPr>
          <p:cNvSpPr/>
          <p:nvPr/>
        </p:nvSpPr>
        <p:spPr>
          <a:xfrm>
            <a:off x="1508760" y="2011680"/>
            <a:ext cx="0" cy="475488"/>
          </a:xfrm>
          <a:prstGeom prst="line">
            <a:avLst/>
          </a:prstGeom>
          <a:noFill/>
          <a:ln w="12700">
            <a:solidFill>
              <a:srgbClr val="4A7A5A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A135D158-F512-F87B-CC91-9051C77F07B8}"/>
              </a:ext>
            </a:extLst>
          </p:cNvPr>
          <p:cNvSpPr/>
          <p:nvPr/>
        </p:nvSpPr>
        <p:spPr>
          <a:xfrm>
            <a:off x="640080" y="2761488"/>
            <a:ext cx="2468880" cy="2743200"/>
          </a:xfrm>
          <a:prstGeom prst="rect">
            <a:avLst/>
          </a:prstGeom>
          <a:solidFill>
            <a:srgbClr val="4A7A5A">
              <a:alpha val="12000"/>
            </a:srgbClr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92F3DBD1-744D-B2B9-71D4-7DE3812CE62C}"/>
              </a:ext>
            </a:extLst>
          </p:cNvPr>
          <p:cNvSpPr/>
          <p:nvPr/>
        </p:nvSpPr>
        <p:spPr>
          <a:xfrm>
            <a:off x="640080" y="2761488"/>
            <a:ext cx="2468880" cy="73152"/>
          </a:xfrm>
          <a:prstGeom prst="rect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CF39865-941B-7AA4-12E0-77AD1746A3BA}"/>
              </a:ext>
            </a:extLst>
          </p:cNvPr>
          <p:cNvSpPr/>
          <p:nvPr/>
        </p:nvSpPr>
        <p:spPr>
          <a:xfrm>
            <a:off x="7498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altitudinal zonation of vegetation in tropical South America. Recognised that environment shapes which species occur where — but qualitatively.</a:t>
            </a:r>
            <a:endParaRPr lang="en-US" sz="160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2B36DFAE-6629-15D6-9AF5-3D58094CEB53}"/>
              </a:ext>
            </a:extLst>
          </p:cNvPr>
          <p:cNvSpPr/>
          <p:nvPr/>
        </p:nvSpPr>
        <p:spPr>
          <a:xfrm>
            <a:off x="3904488" y="2487168"/>
            <a:ext cx="256032" cy="256032"/>
          </a:xfrm>
          <a:prstGeom prst="ellipse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1D506EBD-1240-7DE9-7080-098D37B7D048}"/>
              </a:ext>
            </a:extLst>
          </p:cNvPr>
          <p:cNvSpPr/>
          <p:nvPr/>
        </p:nvSpPr>
        <p:spPr>
          <a:xfrm>
            <a:off x="31546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1934</a:t>
            </a:r>
            <a:endParaRPr lang="en-US" sz="22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6FECAE9A-D347-7FAD-A849-429B2DBA3E65}"/>
              </a:ext>
            </a:extLst>
          </p:cNvPr>
          <p:cNvSpPr/>
          <p:nvPr/>
        </p:nvSpPr>
        <p:spPr>
          <a:xfrm>
            <a:off x="31546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Raunkiær</a:t>
            </a:r>
            <a:endParaRPr lang="en-US" sz="24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A17B5C8C-4A82-34BE-4CFF-747C404E75AB}"/>
              </a:ext>
            </a:extLst>
          </p:cNvPr>
          <p:cNvSpPr/>
          <p:nvPr/>
        </p:nvSpPr>
        <p:spPr>
          <a:xfrm>
            <a:off x="4023360" y="2011680"/>
            <a:ext cx="0" cy="475488"/>
          </a:xfrm>
          <a:prstGeom prst="line">
            <a:avLst/>
          </a:prstGeom>
          <a:noFill/>
          <a:ln w="12700">
            <a:solidFill>
              <a:srgbClr val="1A5278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521B7946-B850-35FB-88E2-16888CF4C8CB}"/>
              </a:ext>
            </a:extLst>
          </p:cNvPr>
          <p:cNvSpPr/>
          <p:nvPr/>
        </p:nvSpPr>
        <p:spPr>
          <a:xfrm>
            <a:off x="3154680" y="2761488"/>
            <a:ext cx="2468880" cy="2743200"/>
          </a:xfrm>
          <a:prstGeom prst="rect">
            <a:avLst/>
          </a:prstGeom>
          <a:solidFill>
            <a:srgbClr val="1A5278">
              <a:alpha val="12000"/>
            </a:srgbClr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 sz="280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94CC7DFC-5751-F4F7-ED00-321B23BF71D9}"/>
              </a:ext>
            </a:extLst>
          </p:cNvPr>
          <p:cNvSpPr/>
          <p:nvPr/>
        </p:nvSpPr>
        <p:spPr>
          <a:xfrm>
            <a:off x="3154680" y="2761488"/>
            <a:ext cx="2468880" cy="7315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A1312771-5A3C-06C0-8F41-6EBF319B2268}"/>
              </a:ext>
            </a:extLst>
          </p:cNvPr>
          <p:cNvSpPr/>
          <p:nvPr/>
        </p:nvSpPr>
        <p:spPr>
          <a:xfrm>
            <a:off x="32644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Plant life-form classification (phanerophytes, geophytes…) — first quantitative, globally applicable functional classification. Still predicts macroclimate today.</a:t>
            </a:r>
            <a:endParaRPr lang="en-US" sz="16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B1B2E4E1-3030-771D-9325-EFB1FEE96028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09A568-3AB9-9CB6-A8B5-7D37D4182764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08 / 26</a:t>
            </a:r>
          </a:p>
        </p:txBody>
      </p:sp>
      <p:pic>
        <p:nvPicPr>
          <p:cNvPr id="2050" name="Picture 2" descr="Représentation schématique des différents types biologiques décrits par ...">
            <a:extLst>
              <a:ext uri="{FF2B5EF4-FFF2-40B4-BE49-F238E27FC236}">
                <a16:creationId xmlns:a16="http://schemas.microsoft.com/office/drawing/2014/main" id="{C779E048-2B56-DE59-67F9-AC8B2F20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22" y="1819557"/>
            <a:ext cx="5470355" cy="315477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65BDA4-B8DA-F603-1E5E-4BC7F8D0C33D}"/>
              </a:ext>
            </a:extLst>
          </p:cNvPr>
          <p:cNvSpPr/>
          <p:nvPr/>
        </p:nvSpPr>
        <p:spPr>
          <a:xfrm>
            <a:off x="640080" y="2761487"/>
            <a:ext cx="2468880" cy="2770631"/>
          </a:xfrm>
          <a:prstGeom prst="rect">
            <a:avLst/>
          </a:prstGeom>
          <a:solidFill>
            <a:schemeClr val="bg1">
              <a:alpha val="70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970C05-1D45-DB05-F844-5FA2BF18FE9F}"/>
              </a:ext>
            </a:extLst>
          </p:cNvPr>
          <p:cNvSpPr/>
          <p:nvPr/>
        </p:nvSpPr>
        <p:spPr>
          <a:xfrm>
            <a:off x="633045" y="1229869"/>
            <a:ext cx="2468880" cy="726948"/>
          </a:xfrm>
          <a:prstGeom prst="rect">
            <a:avLst/>
          </a:prstGeom>
          <a:solidFill>
            <a:schemeClr val="bg1">
              <a:alpha val="70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Picture 2" descr="Christen C. Raunkiær - Wikipedia">
            <a:extLst>
              <a:ext uri="{FF2B5EF4-FFF2-40B4-BE49-F238E27FC236}">
                <a16:creationId xmlns:a16="http://schemas.microsoft.com/office/drawing/2014/main" id="{CBB6B2F2-1BE7-5EDB-C833-20439207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63" y="1293736"/>
            <a:ext cx="1104237" cy="14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8D8F2-48B9-7E8B-C581-78E73A679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3A807C0-E893-A800-3417-F8C991FB5430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5528577-8BFB-09B2-DF57-EF7367F83B21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ECB5E88B-00F3-B47F-0F82-44C3B815454A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727650C3-9167-1D37-BB4F-AEB1DCEADB39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03678C28-E46F-8B2B-6490-CA2EA0C47C5B}"/>
              </a:ext>
            </a:extLst>
          </p:cNvPr>
          <p:cNvSpPr/>
          <p:nvPr/>
        </p:nvSpPr>
        <p:spPr>
          <a:xfrm>
            <a:off x="411480" y="1124712"/>
            <a:ext cx="11338560" cy="4681728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6E9E6679-0684-84B2-88E6-E34367319C2F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17F5A80-F62A-4503-669A-7B21FD5B6785}"/>
              </a:ext>
            </a:extLst>
          </p:cNvPr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in ecology — a 200-year intellectual project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7CA5728C-3708-BA4A-5145-0D42DF7F918C}"/>
              </a:ext>
            </a:extLst>
          </p:cNvPr>
          <p:cNvSpPr/>
          <p:nvPr/>
        </p:nvSpPr>
        <p:spPr>
          <a:xfrm>
            <a:off x="640080" y="2606040"/>
            <a:ext cx="10881360" cy="0"/>
          </a:xfrm>
          <a:prstGeom prst="line">
            <a:avLst/>
          </a:prstGeom>
          <a:noFill/>
          <a:ln w="317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4CD67D9-0FB6-1078-E71A-DB174E8F8921}"/>
              </a:ext>
            </a:extLst>
          </p:cNvPr>
          <p:cNvSpPr/>
          <p:nvPr/>
        </p:nvSpPr>
        <p:spPr>
          <a:xfrm>
            <a:off x="1389888" y="2487168"/>
            <a:ext cx="256032" cy="256032"/>
          </a:xfrm>
          <a:prstGeom prst="ellipse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4918D19-2A44-B9E6-DABC-0EB6938FC52F}"/>
              </a:ext>
            </a:extLst>
          </p:cNvPr>
          <p:cNvSpPr/>
          <p:nvPr/>
        </p:nvSpPr>
        <p:spPr>
          <a:xfrm>
            <a:off x="6400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4A7A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1806</a:t>
            </a:r>
            <a:endParaRPr lang="en-US" sz="220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657023E-2159-F75A-DEB1-9A11B08B8BDE}"/>
              </a:ext>
            </a:extLst>
          </p:cNvPr>
          <p:cNvSpPr/>
          <p:nvPr/>
        </p:nvSpPr>
        <p:spPr>
          <a:xfrm>
            <a:off x="6400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Humboldt</a:t>
            </a:r>
            <a:endParaRPr lang="en-US" sz="240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084A51A0-9A00-0C9F-42F7-741BAF1ACC8A}"/>
              </a:ext>
            </a:extLst>
          </p:cNvPr>
          <p:cNvSpPr/>
          <p:nvPr/>
        </p:nvSpPr>
        <p:spPr>
          <a:xfrm>
            <a:off x="1508760" y="2011680"/>
            <a:ext cx="0" cy="475488"/>
          </a:xfrm>
          <a:prstGeom prst="line">
            <a:avLst/>
          </a:prstGeom>
          <a:noFill/>
          <a:ln w="12700">
            <a:solidFill>
              <a:srgbClr val="4A7A5A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13B7BFB1-06CF-6181-28C5-9E0F18890003}"/>
              </a:ext>
            </a:extLst>
          </p:cNvPr>
          <p:cNvSpPr/>
          <p:nvPr/>
        </p:nvSpPr>
        <p:spPr>
          <a:xfrm>
            <a:off x="640080" y="2761488"/>
            <a:ext cx="2468880" cy="2743200"/>
          </a:xfrm>
          <a:prstGeom prst="rect">
            <a:avLst/>
          </a:prstGeom>
          <a:solidFill>
            <a:srgbClr val="4A7A5A">
              <a:alpha val="12000"/>
            </a:srgbClr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5C7CE1E7-17E7-F5A9-B24D-059A9B365B0A}"/>
              </a:ext>
            </a:extLst>
          </p:cNvPr>
          <p:cNvSpPr/>
          <p:nvPr/>
        </p:nvSpPr>
        <p:spPr>
          <a:xfrm>
            <a:off x="640080" y="2761488"/>
            <a:ext cx="2468880" cy="73152"/>
          </a:xfrm>
          <a:prstGeom prst="rect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AFFD0975-5114-992E-492B-C4B954275120}"/>
              </a:ext>
            </a:extLst>
          </p:cNvPr>
          <p:cNvSpPr/>
          <p:nvPr/>
        </p:nvSpPr>
        <p:spPr>
          <a:xfrm>
            <a:off x="7498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altitudinal zonation of vegetation in tropical South America. Recognised that environment shapes which species occur where — but qualitatively.</a:t>
            </a:r>
            <a:endParaRPr lang="en-US" sz="160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7E80AC2C-C52B-53F4-17FC-C9581DAB313E}"/>
              </a:ext>
            </a:extLst>
          </p:cNvPr>
          <p:cNvSpPr/>
          <p:nvPr/>
        </p:nvSpPr>
        <p:spPr>
          <a:xfrm>
            <a:off x="3904488" y="2487168"/>
            <a:ext cx="256032" cy="256032"/>
          </a:xfrm>
          <a:prstGeom prst="ellipse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D405AE38-9531-B68B-CA0A-8A0E233DD0AB}"/>
              </a:ext>
            </a:extLst>
          </p:cNvPr>
          <p:cNvSpPr/>
          <p:nvPr/>
        </p:nvSpPr>
        <p:spPr>
          <a:xfrm>
            <a:off x="31546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1934</a:t>
            </a:r>
            <a:endParaRPr lang="en-US" sz="22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B90F7509-386A-A0E0-76B9-755E54378F71}"/>
              </a:ext>
            </a:extLst>
          </p:cNvPr>
          <p:cNvSpPr/>
          <p:nvPr/>
        </p:nvSpPr>
        <p:spPr>
          <a:xfrm>
            <a:off x="31546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Raunkiær</a:t>
            </a:r>
            <a:endParaRPr lang="en-US" sz="24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F25DBAB2-F5D7-34B5-3A07-39FE300D191A}"/>
              </a:ext>
            </a:extLst>
          </p:cNvPr>
          <p:cNvSpPr/>
          <p:nvPr/>
        </p:nvSpPr>
        <p:spPr>
          <a:xfrm>
            <a:off x="4023360" y="2011680"/>
            <a:ext cx="0" cy="475488"/>
          </a:xfrm>
          <a:prstGeom prst="line">
            <a:avLst/>
          </a:prstGeom>
          <a:noFill/>
          <a:ln w="12700">
            <a:solidFill>
              <a:srgbClr val="1A5278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DD07D3C9-F72F-E64A-982A-BC8DC5FF19FD}"/>
              </a:ext>
            </a:extLst>
          </p:cNvPr>
          <p:cNvSpPr/>
          <p:nvPr/>
        </p:nvSpPr>
        <p:spPr>
          <a:xfrm>
            <a:off x="3154680" y="2761488"/>
            <a:ext cx="2468880" cy="2743200"/>
          </a:xfrm>
          <a:prstGeom prst="rect">
            <a:avLst/>
          </a:prstGeom>
          <a:solidFill>
            <a:srgbClr val="1A5278">
              <a:alpha val="12000"/>
            </a:srgbClr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 sz="280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749709B8-6306-0C85-8945-F9270F8E5F15}"/>
              </a:ext>
            </a:extLst>
          </p:cNvPr>
          <p:cNvSpPr/>
          <p:nvPr/>
        </p:nvSpPr>
        <p:spPr>
          <a:xfrm>
            <a:off x="3154680" y="2761488"/>
            <a:ext cx="2468880" cy="7315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99C7C124-7DA8-DB84-7784-4496ED5DB6D6}"/>
              </a:ext>
            </a:extLst>
          </p:cNvPr>
          <p:cNvSpPr/>
          <p:nvPr/>
        </p:nvSpPr>
        <p:spPr>
          <a:xfrm>
            <a:off x="32644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Plant life-form classification (phanerophytes, geophytes…) — first quantitative, globally applicable functional classification. Still predicts macroclimate today.</a:t>
            </a:r>
            <a:endParaRPr lang="en-US" sz="1600"/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D831A91B-4507-F302-A37F-AEE00D13CDC4}"/>
              </a:ext>
            </a:extLst>
          </p:cNvPr>
          <p:cNvSpPr/>
          <p:nvPr/>
        </p:nvSpPr>
        <p:spPr>
          <a:xfrm>
            <a:off x="6419088" y="2487168"/>
            <a:ext cx="256032" cy="256032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D0F7DFBE-8A6D-C73F-A079-6B7B3B65EDA5}"/>
              </a:ext>
            </a:extLst>
          </p:cNvPr>
          <p:cNvSpPr/>
          <p:nvPr/>
        </p:nvSpPr>
        <p:spPr>
          <a:xfrm>
            <a:off x="56692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E05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1977</a:t>
            </a:r>
            <a:endParaRPr lang="en-US" sz="220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FA7265C2-E210-5E3F-3DF1-142555B60B68}"/>
              </a:ext>
            </a:extLst>
          </p:cNvPr>
          <p:cNvSpPr/>
          <p:nvPr/>
        </p:nvSpPr>
        <p:spPr>
          <a:xfrm>
            <a:off x="56692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Grime</a:t>
            </a:r>
            <a:endParaRPr lang="en-US" sz="240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F8F570A4-6909-3163-5F0B-42DEA8079C98}"/>
              </a:ext>
            </a:extLst>
          </p:cNvPr>
          <p:cNvSpPr/>
          <p:nvPr/>
        </p:nvSpPr>
        <p:spPr>
          <a:xfrm>
            <a:off x="6537960" y="2011680"/>
            <a:ext cx="0" cy="475488"/>
          </a:xfrm>
          <a:prstGeom prst="line">
            <a:avLst/>
          </a:prstGeom>
          <a:noFill/>
          <a:ln w="12700">
            <a:solidFill>
              <a:srgbClr val="E05A1E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565A02E5-D4C5-4D7E-99F0-869961A22BC6}"/>
              </a:ext>
            </a:extLst>
          </p:cNvPr>
          <p:cNvSpPr/>
          <p:nvPr/>
        </p:nvSpPr>
        <p:spPr>
          <a:xfrm>
            <a:off x="5669280" y="2761488"/>
            <a:ext cx="2468880" cy="2743200"/>
          </a:xfrm>
          <a:prstGeom prst="rect">
            <a:avLst/>
          </a:prstGeom>
          <a:solidFill>
            <a:srgbClr val="E05A1E">
              <a:alpha val="12000"/>
            </a:srgbClr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CCC97104-1F40-0B83-2AB7-466F9B36CE53}"/>
              </a:ext>
            </a:extLst>
          </p:cNvPr>
          <p:cNvSpPr/>
          <p:nvPr/>
        </p:nvSpPr>
        <p:spPr>
          <a:xfrm>
            <a:off x="5669280" y="2761488"/>
            <a:ext cx="2468880" cy="73152"/>
          </a:xfrm>
          <a:prstGeom prst="rect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4DBD13F0-EBD5-3373-21E1-A8DCDAD5BC5C}"/>
              </a:ext>
            </a:extLst>
          </p:cNvPr>
          <p:cNvSpPr/>
          <p:nvPr/>
        </p:nvSpPr>
        <p:spPr>
          <a:xfrm>
            <a:off x="57790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CSR triangle — Competitors, Stress-tolerators, Ruderals. First globally accepted functional strategy system. </a:t>
            </a:r>
            <a:endParaRPr lang="en-US" sz="16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DCA4657A-AA6E-A2FB-10CA-080DC301E776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AB0EB1-AC7B-9E44-3CC5-1327E31F7829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08 / 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B5C89-CFB8-E8CD-5097-C8C8DB4CC4D4}"/>
              </a:ext>
            </a:extLst>
          </p:cNvPr>
          <p:cNvSpPr/>
          <p:nvPr/>
        </p:nvSpPr>
        <p:spPr>
          <a:xfrm>
            <a:off x="640079" y="2761487"/>
            <a:ext cx="4990515" cy="2770631"/>
          </a:xfrm>
          <a:prstGeom prst="rect">
            <a:avLst/>
          </a:prstGeom>
          <a:solidFill>
            <a:schemeClr val="bg1">
              <a:alpha val="70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27BD9C-7D7F-6DC5-6716-A28381B27677}"/>
              </a:ext>
            </a:extLst>
          </p:cNvPr>
          <p:cNvSpPr/>
          <p:nvPr/>
        </p:nvSpPr>
        <p:spPr>
          <a:xfrm>
            <a:off x="633044" y="1229869"/>
            <a:ext cx="4990515" cy="726948"/>
          </a:xfrm>
          <a:prstGeom prst="rect">
            <a:avLst/>
          </a:prstGeom>
          <a:solidFill>
            <a:schemeClr val="bg1">
              <a:alpha val="70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10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0">
            <a:extLst>
              <a:ext uri="{FF2B5EF4-FFF2-40B4-BE49-F238E27FC236}">
                <a16:creationId xmlns:a16="http://schemas.microsoft.com/office/drawing/2014/main" id="{C26C47AD-64FB-0EFD-A4D7-5E2508896244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6D381579-6F35-7E8F-BE57-6181DB036646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0996E916-ADDA-DC4B-8FFE-944F57E81F55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89B546BF-C3A2-9825-E701-46F50D05C121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Text 36">
            <a:extLst>
              <a:ext uri="{FF2B5EF4-FFF2-40B4-BE49-F238E27FC236}">
                <a16:creationId xmlns:a16="http://schemas.microsoft.com/office/drawing/2014/main" id="{BFED95CC-BF5A-F10C-FEE4-F03A73464756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5E71BE46-91D5-26F9-C4C7-503389395CEB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08 / 26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100584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48640" y="137160"/>
            <a:ext cx="3435236" cy="430887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200" b="1" i="1">
                <a:solidFill>
                  <a:srgbClr val="FFFFFF"/>
                </a:solidFill>
                <a:latin typeface="Calibri"/>
              </a:rPr>
              <a:t>Grime's CSR triangle — visual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74320"/>
            <a:ext cx="1554480" cy="50292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92608"/>
            <a:ext cx="15544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" y="6263640"/>
            <a:ext cx="1106424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i="1">
                <a:solidFill>
                  <a:srgbClr val="1A3D2B"/>
                </a:solidFill>
                <a:latin typeface="Calibri"/>
              </a:rPr>
              <a:t>The three primary plant strategies and their Brazilian biome representatives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EC92D9-2905-FD81-1C69-5221DD7D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14" y="1025214"/>
            <a:ext cx="6572491" cy="52384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63E53-361C-4FBB-FFE1-22E1680CF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>
            <a:extLst>
              <a:ext uri="{FF2B5EF4-FFF2-40B4-BE49-F238E27FC236}">
                <a16:creationId xmlns:a16="http://schemas.microsoft.com/office/drawing/2014/main" id="{9690A2AB-F4E2-EC10-0BE0-9560FB7972A0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B5CAA39B-4671-35DE-5D46-994B733E350B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D9FC574A-8BC1-C761-BE7E-CADCC0849BF6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Shape 3">
            <a:extLst>
              <a:ext uri="{FF2B5EF4-FFF2-40B4-BE49-F238E27FC236}">
                <a16:creationId xmlns:a16="http://schemas.microsoft.com/office/drawing/2014/main" id="{7CBA87BE-8155-488D-6460-F5E1C86A2AD7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Text 36">
            <a:extLst>
              <a:ext uri="{FF2B5EF4-FFF2-40B4-BE49-F238E27FC236}">
                <a16:creationId xmlns:a16="http://schemas.microsoft.com/office/drawing/2014/main" id="{3A77CC32-9BB0-DBC4-C7CC-C8C9FA4D1A3F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C3B89D53-0A33-B63B-FA63-BFB452BC62A2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08 / 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0ABAFF-3051-88AF-AE24-4C337C0D22F3}"/>
              </a:ext>
            </a:extLst>
          </p:cNvPr>
          <p:cNvSpPr txBox="1"/>
          <p:nvPr/>
        </p:nvSpPr>
        <p:spPr>
          <a:xfrm>
            <a:off x="1577459" y="1213167"/>
            <a:ext cx="100475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Functional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ecology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shifted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only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much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later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from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functional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groups to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functional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traits and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thus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from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species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grouped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because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they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use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similar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strategies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to the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similar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characteristics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underlying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those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FR" err="1">
                <a:solidFill>
                  <a:srgbClr val="000000"/>
                </a:solidFill>
                <a:latin typeface="Open Sans" panose="020B0606030504020204" pitchFamily="34" charset="0"/>
              </a:rPr>
              <a:t>strategies</a:t>
            </a:r>
            <a:r>
              <a:rPr lang="fr-FR">
                <a:solidFill>
                  <a:srgbClr val="000000"/>
                </a:solidFill>
                <a:latin typeface="Open Sans" panose="020B0606030504020204" pitchFamily="34" charset="0"/>
              </a:rPr>
              <a:t> (Yang et al., 2015b).</a:t>
            </a:r>
          </a:p>
          <a:p>
            <a:endParaRPr lang="en-GB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GB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GB">
                <a:solidFill>
                  <a:srgbClr val="000000"/>
                </a:solidFill>
                <a:latin typeface="Open Sans" panose="020B0606030504020204" pitchFamily="34" charset="0"/>
              </a:rPr>
              <a:t>Example: Intersex relations:</a:t>
            </a:r>
          </a:p>
        </p:txBody>
      </p:sp>
      <p:pic>
        <p:nvPicPr>
          <p:cNvPr id="5" name="Image 4" descr="Une image contenant ligne, diagramme, texte&#10;&#10;Description générée automatiquement">
            <a:extLst>
              <a:ext uri="{FF2B5EF4-FFF2-40B4-BE49-F238E27FC236}">
                <a16:creationId xmlns:a16="http://schemas.microsoft.com/office/drawing/2014/main" id="{E047F8FA-6A30-36EB-08AB-993FC778C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3158987"/>
            <a:ext cx="11167775" cy="3130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D72B2F-6129-86F2-8E9C-C95DE7287EAE}"/>
              </a:ext>
            </a:extLst>
          </p:cNvPr>
          <p:cNvSpPr/>
          <p:nvPr/>
        </p:nvSpPr>
        <p:spPr>
          <a:xfrm>
            <a:off x="0" y="0"/>
            <a:ext cx="12188952" cy="100584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CEDA604-BA11-5A89-90C9-A199F2110E22}"/>
              </a:ext>
            </a:extLst>
          </p:cNvPr>
          <p:cNvSpPr txBox="1"/>
          <p:nvPr/>
        </p:nvSpPr>
        <p:spPr>
          <a:xfrm>
            <a:off x="548640" y="137160"/>
            <a:ext cx="3435236" cy="430887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200" b="1" i="1">
                <a:solidFill>
                  <a:srgbClr val="FFFFFF"/>
                </a:solidFill>
                <a:latin typeface="Calibri"/>
              </a:rPr>
              <a:t>Grime's CSR triangle — visual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DD32383-B70E-D197-F8B4-0F30A172727E}"/>
              </a:ext>
            </a:extLst>
          </p:cNvPr>
          <p:cNvSpPr txBox="1"/>
          <p:nvPr/>
        </p:nvSpPr>
        <p:spPr>
          <a:xfrm>
            <a:off x="10332720" y="292608"/>
            <a:ext cx="15544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</p:spTree>
    <p:extLst>
      <p:ext uri="{BB962C8B-B14F-4D97-AF65-F5344CB8AC3E}">
        <p14:creationId xmlns:p14="http://schemas.microsoft.com/office/powerpoint/2010/main" val="258885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5529D-F6D5-EE76-4D20-A6810C78D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C7F5857D-28AB-E5CE-42FF-42CBB0E7ACF2}"/>
              </a:ext>
            </a:extLst>
          </p:cNvPr>
          <p:cNvSpPr/>
          <p:nvPr/>
        </p:nvSpPr>
        <p:spPr>
          <a:xfrm>
            <a:off x="10341710" y="-457199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EA60A3A6-35DB-2905-8920-1FF428391653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5">
            <a:extLst>
              <a:ext uri="{FF2B5EF4-FFF2-40B4-BE49-F238E27FC236}">
                <a16:creationId xmlns:a16="http://schemas.microsoft.com/office/drawing/2014/main" id="{A598F788-0D71-3DD6-25FA-30E8A2411A15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6DE097F-4C27-052A-27AD-942619631546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9A72C761-BF10-295C-5B9B-815083F3787D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C84688-72BF-2266-F22D-096AA1E23B9F}"/>
              </a:ext>
            </a:extLst>
          </p:cNvPr>
          <p:cNvSpPr txBox="1"/>
          <p:nvPr/>
        </p:nvSpPr>
        <p:spPr>
          <a:xfrm>
            <a:off x="312055" y="184559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C.V.</a:t>
            </a:r>
          </a:p>
        </p:txBody>
      </p:sp>
      <p:pic>
        <p:nvPicPr>
          <p:cNvPr id="6" name="Image 5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1F1B488B-A6C7-3FB6-696C-3258F2858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4" r="1"/>
          <a:stretch/>
        </p:blipFill>
        <p:spPr>
          <a:xfrm>
            <a:off x="650159" y="1149114"/>
            <a:ext cx="3206522" cy="3118085"/>
          </a:xfrm>
          <a:prstGeom prst="rect">
            <a:avLst/>
          </a:prstGeom>
        </p:spPr>
      </p:pic>
      <p:pic>
        <p:nvPicPr>
          <p:cNvPr id="7" name="Picture 2" descr="Downloading, Installing and Running R">
            <a:extLst>
              <a:ext uri="{FF2B5EF4-FFF2-40B4-BE49-F238E27FC236}">
                <a16:creationId xmlns:a16="http://schemas.microsoft.com/office/drawing/2014/main" id="{DE9DC649-24FE-9D61-818B-B88B1BCA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331" y="2509650"/>
            <a:ext cx="1217734" cy="121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itHub Logo, symbol, meaning, history, PNG, brand">
            <a:extLst>
              <a:ext uri="{FF2B5EF4-FFF2-40B4-BE49-F238E27FC236}">
                <a16:creationId xmlns:a16="http://schemas.microsoft.com/office/drawing/2014/main" id="{C979A9F5-132B-271C-62C8-606071EE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99" y="870359"/>
            <a:ext cx="2287411" cy="12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95344E7-6BC5-B1AD-41E2-9D65817345A0}"/>
              </a:ext>
            </a:extLst>
          </p:cNvPr>
          <p:cNvSpPr txBox="1"/>
          <p:nvPr/>
        </p:nvSpPr>
        <p:spPr>
          <a:xfrm>
            <a:off x="4185368" y="1413117"/>
            <a:ext cx="524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Functional ecology, macroecology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Vertebrates, plants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Threatened/invasive species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/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Large databases, R programming</a:t>
            </a:r>
          </a:p>
        </p:txBody>
      </p:sp>
      <p:pic>
        <p:nvPicPr>
          <p:cNvPr id="1026" name="Picture 2" descr="Web Application Framework for R • shiny">
            <a:extLst>
              <a:ext uri="{FF2B5EF4-FFF2-40B4-BE49-F238E27FC236}">
                <a16:creationId xmlns:a16="http://schemas.microsoft.com/office/drawing/2014/main" id="{05A4D575-C68F-C6F4-4AE0-F255E7CC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557" y="3859239"/>
            <a:ext cx="1445282" cy="16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5D8EF1-E857-AFD8-4365-8C0A01C49FD4}"/>
              </a:ext>
            </a:extLst>
          </p:cNvPr>
          <p:cNvSpPr txBox="1"/>
          <p:nvPr/>
        </p:nvSpPr>
        <p:spPr>
          <a:xfrm>
            <a:off x="650159" y="4735364"/>
            <a:ext cx="524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4R1 (Univ. Paul-Sabatier), room 29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/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err="1"/>
              <a:t>aurele.toussaint@cnrs.fr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81270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CA06-5FAC-E479-DE54-F396722FC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78BB2B0-1112-05C3-85D4-5D91BDB9E6F2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1A9F6B7-9E50-09A2-029E-FDA9D40351D2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31A629A-A33A-F0AA-1E71-1D6706FED875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30BC140B-326A-3D96-3B13-A301ED1E685F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F8181712-88EB-CF92-3598-B846658880E0}"/>
              </a:ext>
            </a:extLst>
          </p:cNvPr>
          <p:cNvSpPr/>
          <p:nvPr/>
        </p:nvSpPr>
        <p:spPr>
          <a:xfrm>
            <a:off x="411480" y="1124712"/>
            <a:ext cx="11338560" cy="4681728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F9F96C25-0A01-2E56-2F85-031FDA6458D2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EA4D830-FF39-1900-3E43-80DCAF196DC4}"/>
              </a:ext>
            </a:extLst>
          </p:cNvPr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in ecology — a 200-year intellectual project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0304C246-8A59-87E2-EB89-F2B32E937F36}"/>
              </a:ext>
            </a:extLst>
          </p:cNvPr>
          <p:cNvSpPr/>
          <p:nvPr/>
        </p:nvSpPr>
        <p:spPr>
          <a:xfrm>
            <a:off x="640080" y="2606040"/>
            <a:ext cx="10881360" cy="0"/>
          </a:xfrm>
          <a:prstGeom prst="line">
            <a:avLst/>
          </a:prstGeom>
          <a:noFill/>
          <a:ln w="317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DDEAE7B6-0A0E-C127-6D9D-404C06879279}"/>
              </a:ext>
            </a:extLst>
          </p:cNvPr>
          <p:cNvSpPr/>
          <p:nvPr/>
        </p:nvSpPr>
        <p:spPr>
          <a:xfrm>
            <a:off x="1389888" y="2487168"/>
            <a:ext cx="256032" cy="256032"/>
          </a:xfrm>
          <a:prstGeom prst="ellipse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7E825601-375F-FB80-7194-2B298454A003}"/>
              </a:ext>
            </a:extLst>
          </p:cNvPr>
          <p:cNvSpPr/>
          <p:nvPr/>
        </p:nvSpPr>
        <p:spPr>
          <a:xfrm>
            <a:off x="6400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4A7A5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1806</a:t>
            </a:r>
            <a:endParaRPr lang="en-US" sz="220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37B829AE-C3A2-2B49-31DB-1962C3842A1C}"/>
              </a:ext>
            </a:extLst>
          </p:cNvPr>
          <p:cNvSpPr/>
          <p:nvPr/>
        </p:nvSpPr>
        <p:spPr>
          <a:xfrm>
            <a:off x="6400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Humboldt</a:t>
            </a:r>
            <a:endParaRPr lang="en-US" sz="240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B35F802D-BB7B-6683-C1D8-1B34185BAE92}"/>
              </a:ext>
            </a:extLst>
          </p:cNvPr>
          <p:cNvSpPr/>
          <p:nvPr/>
        </p:nvSpPr>
        <p:spPr>
          <a:xfrm>
            <a:off x="1508760" y="2011680"/>
            <a:ext cx="0" cy="475488"/>
          </a:xfrm>
          <a:prstGeom prst="line">
            <a:avLst/>
          </a:prstGeom>
          <a:noFill/>
          <a:ln w="12700">
            <a:solidFill>
              <a:srgbClr val="4A7A5A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553107A6-FE90-3137-B015-A9DEDF227418}"/>
              </a:ext>
            </a:extLst>
          </p:cNvPr>
          <p:cNvSpPr/>
          <p:nvPr/>
        </p:nvSpPr>
        <p:spPr>
          <a:xfrm>
            <a:off x="640080" y="2761488"/>
            <a:ext cx="2468880" cy="2743200"/>
          </a:xfrm>
          <a:prstGeom prst="rect">
            <a:avLst/>
          </a:prstGeom>
          <a:solidFill>
            <a:srgbClr val="4A7A5A">
              <a:alpha val="12000"/>
            </a:srgbClr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B2E682B4-6EB2-15A6-0B21-96EF19583E13}"/>
              </a:ext>
            </a:extLst>
          </p:cNvPr>
          <p:cNvSpPr/>
          <p:nvPr/>
        </p:nvSpPr>
        <p:spPr>
          <a:xfrm>
            <a:off x="640080" y="2761488"/>
            <a:ext cx="2468880" cy="73152"/>
          </a:xfrm>
          <a:prstGeom prst="rect">
            <a:avLst/>
          </a:prstGeom>
          <a:solidFill>
            <a:srgbClr val="4A7A5A"/>
          </a:solidFill>
          <a:ln w="12700">
            <a:solidFill>
              <a:srgbClr val="4A7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D310E386-6108-F9D7-0DE4-BD8AB8E7F96C}"/>
              </a:ext>
            </a:extLst>
          </p:cNvPr>
          <p:cNvSpPr/>
          <p:nvPr/>
        </p:nvSpPr>
        <p:spPr>
          <a:xfrm>
            <a:off x="7498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altitudinal zonation of vegetation in tropical South America. Recognised that environment shapes which species occur where — but qualitatively.</a:t>
            </a:r>
            <a:endParaRPr lang="en-US" sz="160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9D315814-764D-0DB7-D356-4FABBB85A1D0}"/>
              </a:ext>
            </a:extLst>
          </p:cNvPr>
          <p:cNvSpPr/>
          <p:nvPr/>
        </p:nvSpPr>
        <p:spPr>
          <a:xfrm>
            <a:off x="3904488" y="2487168"/>
            <a:ext cx="256032" cy="256032"/>
          </a:xfrm>
          <a:prstGeom prst="ellipse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E76081F-BE29-063D-123C-742814FDA387}"/>
              </a:ext>
            </a:extLst>
          </p:cNvPr>
          <p:cNvSpPr/>
          <p:nvPr/>
        </p:nvSpPr>
        <p:spPr>
          <a:xfrm>
            <a:off x="31546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1934</a:t>
            </a:r>
            <a:endParaRPr lang="en-US" sz="22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ADB3179F-0EB6-FA12-1467-F023B5A91B04}"/>
              </a:ext>
            </a:extLst>
          </p:cNvPr>
          <p:cNvSpPr/>
          <p:nvPr/>
        </p:nvSpPr>
        <p:spPr>
          <a:xfrm>
            <a:off x="31546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Raunkiær</a:t>
            </a:r>
            <a:endParaRPr lang="en-US" sz="24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5BA728BB-5E24-D834-B9A0-90E623E3FC0D}"/>
              </a:ext>
            </a:extLst>
          </p:cNvPr>
          <p:cNvSpPr/>
          <p:nvPr/>
        </p:nvSpPr>
        <p:spPr>
          <a:xfrm>
            <a:off x="4023360" y="2011680"/>
            <a:ext cx="0" cy="475488"/>
          </a:xfrm>
          <a:prstGeom prst="line">
            <a:avLst/>
          </a:prstGeom>
          <a:noFill/>
          <a:ln w="12700">
            <a:solidFill>
              <a:srgbClr val="1A5278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33000852-F0BD-1E2C-7CE7-13B450F2EFB9}"/>
              </a:ext>
            </a:extLst>
          </p:cNvPr>
          <p:cNvSpPr/>
          <p:nvPr/>
        </p:nvSpPr>
        <p:spPr>
          <a:xfrm>
            <a:off x="3154680" y="2761488"/>
            <a:ext cx="2468880" cy="2743200"/>
          </a:xfrm>
          <a:prstGeom prst="rect">
            <a:avLst/>
          </a:prstGeom>
          <a:solidFill>
            <a:srgbClr val="1A5278">
              <a:alpha val="12000"/>
            </a:srgbClr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 sz="280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B4D52A6E-5E09-DA22-F0E3-0A9CC3A82022}"/>
              </a:ext>
            </a:extLst>
          </p:cNvPr>
          <p:cNvSpPr/>
          <p:nvPr/>
        </p:nvSpPr>
        <p:spPr>
          <a:xfrm>
            <a:off x="3154680" y="2761488"/>
            <a:ext cx="2468880" cy="7315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DEC2F0EF-9DE7-4F97-22E3-537ACAE4507D}"/>
              </a:ext>
            </a:extLst>
          </p:cNvPr>
          <p:cNvSpPr/>
          <p:nvPr/>
        </p:nvSpPr>
        <p:spPr>
          <a:xfrm>
            <a:off x="32644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Plant life-form classification (phanerophytes, geophytes…) — first quantitative, globally applicable functional classification. Still predicts macroclimate today.</a:t>
            </a:r>
            <a:endParaRPr lang="en-US" sz="1600"/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C6276603-28D7-56C2-3A22-AEA52BC97A37}"/>
              </a:ext>
            </a:extLst>
          </p:cNvPr>
          <p:cNvSpPr/>
          <p:nvPr/>
        </p:nvSpPr>
        <p:spPr>
          <a:xfrm>
            <a:off x="6419088" y="2487168"/>
            <a:ext cx="256032" cy="256032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59AA6ACD-BB51-E811-F8E7-A713336DB407}"/>
              </a:ext>
            </a:extLst>
          </p:cNvPr>
          <p:cNvSpPr/>
          <p:nvPr/>
        </p:nvSpPr>
        <p:spPr>
          <a:xfrm>
            <a:off x="56692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E05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1977</a:t>
            </a:r>
            <a:endParaRPr lang="en-US" sz="220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FECC535F-F50E-A98B-1F99-27FF0E68159D}"/>
              </a:ext>
            </a:extLst>
          </p:cNvPr>
          <p:cNvSpPr/>
          <p:nvPr/>
        </p:nvSpPr>
        <p:spPr>
          <a:xfrm>
            <a:off x="56692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Grime</a:t>
            </a:r>
            <a:endParaRPr lang="en-US" sz="240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E0224A69-3ED1-FF0E-2C24-2DA57DD5BFDB}"/>
              </a:ext>
            </a:extLst>
          </p:cNvPr>
          <p:cNvSpPr/>
          <p:nvPr/>
        </p:nvSpPr>
        <p:spPr>
          <a:xfrm>
            <a:off x="6537960" y="2011680"/>
            <a:ext cx="0" cy="475488"/>
          </a:xfrm>
          <a:prstGeom prst="line">
            <a:avLst/>
          </a:prstGeom>
          <a:noFill/>
          <a:ln w="12700">
            <a:solidFill>
              <a:srgbClr val="E05A1E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665154E9-114D-E0EE-7706-81CDC36C9CC1}"/>
              </a:ext>
            </a:extLst>
          </p:cNvPr>
          <p:cNvSpPr/>
          <p:nvPr/>
        </p:nvSpPr>
        <p:spPr>
          <a:xfrm>
            <a:off x="5669280" y="2761488"/>
            <a:ext cx="2468880" cy="2743200"/>
          </a:xfrm>
          <a:prstGeom prst="rect">
            <a:avLst/>
          </a:prstGeom>
          <a:solidFill>
            <a:srgbClr val="E05A1E">
              <a:alpha val="12000"/>
            </a:srgbClr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F38EAF6F-C94E-1262-32A3-0B3822958BC3}"/>
              </a:ext>
            </a:extLst>
          </p:cNvPr>
          <p:cNvSpPr/>
          <p:nvPr/>
        </p:nvSpPr>
        <p:spPr>
          <a:xfrm>
            <a:off x="5669280" y="2761488"/>
            <a:ext cx="2468880" cy="73152"/>
          </a:xfrm>
          <a:prstGeom prst="rect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DDC48D2E-ED08-CADE-0F7F-7F63F5D8BB7E}"/>
              </a:ext>
            </a:extLst>
          </p:cNvPr>
          <p:cNvSpPr/>
          <p:nvPr/>
        </p:nvSpPr>
        <p:spPr>
          <a:xfrm>
            <a:off x="57790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CSR triangle — Competitors, Stress-tolerators, Ruderals. First globally accepted functional strategy system. Applied directly to Amazon and Cerrado plants.</a:t>
            </a:r>
            <a:endParaRPr lang="en-US" sz="1600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D368AB9E-8158-1C66-9444-E5A8BE79B252}"/>
              </a:ext>
            </a:extLst>
          </p:cNvPr>
          <p:cNvSpPr/>
          <p:nvPr/>
        </p:nvSpPr>
        <p:spPr>
          <a:xfrm>
            <a:off x="8933688" y="2487168"/>
            <a:ext cx="256032" cy="256032"/>
          </a:xfrm>
          <a:prstGeom prst="ellipse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B5D40BA3-16FF-75DC-77CE-25E0EFDBDC25}"/>
              </a:ext>
            </a:extLst>
          </p:cNvPr>
          <p:cNvSpPr/>
          <p:nvPr/>
        </p:nvSpPr>
        <p:spPr>
          <a:xfrm>
            <a:off x="8183880" y="1188720"/>
            <a:ext cx="24688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5B4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2007</a:t>
            </a:r>
            <a:endParaRPr lang="en-US" sz="2200"/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79CEAC98-6241-0694-E9AC-9463251AC47D}"/>
              </a:ext>
            </a:extLst>
          </p:cNvPr>
          <p:cNvSpPr/>
          <p:nvPr/>
        </p:nvSpPr>
        <p:spPr>
          <a:xfrm>
            <a:off x="8183880" y="1627632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Violle et al.</a:t>
            </a:r>
            <a:endParaRPr lang="en-US" sz="2400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13977F5B-27C4-DE84-D3C9-9CA45A5035EB}"/>
              </a:ext>
            </a:extLst>
          </p:cNvPr>
          <p:cNvSpPr/>
          <p:nvPr/>
        </p:nvSpPr>
        <p:spPr>
          <a:xfrm>
            <a:off x="9052560" y="2011680"/>
            <a:ext cx="0" cy="475488"/>
          </a:xfrm>
          <a:prstGeom prst="line">
            <a:avLst/>
          </a:prstGeom>
          <a:noFill/>
          <a:ln w="12700">
            <a:solidFill>
              <a:srgbClr val="5B4A8A"/>
            </a:solidFill>
            <a:prstDash val="dash"/>
          </a:ln>
        </p:spPr>
        <p:txBody>
          <a:bodyPr/>
          <a:lstStyle/>
          <a:p>
            <a:endParaRPr/>
          </a:p>
        </p:txBody>
      </p:sp>
      <p:sp>
        <p:nvSpPr>
          <p:cNvPr id="35" name="Shape 33">
            <a:extLst>
              <a:ext uri="{FF2B5EF4-FFF2-40B4-BE49-F238E27FC236}">
                <a16:creationId xmlns:a16="http://schemas.microsoft.com/office/drawing/2014/main" id="{17014DF0-0189-5281-AAEA-E1351F03552B}"/>
              </a:ext>
            </a:extLst>
          </p:cNvPr>
          <p:cNvSpPr/>
          <p:nvPr/>
        </p:nvSpPr>
        <p:spPr>
          <a:xfrm>
            <a:off x="8183880" y="2761488"/>
            <a:ext cx="2468880" cy="2743200"/>
          </a:xfrm>
          <a:prstGeom prst="rect">
            <a:avLst/>
          </a:prstGeom>
          <a:solidFill>
            <a:srgbClr val="5B4A8A">
              <a:alpha val="12000"/>
            </a:srgbClr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8A54F22C-5C1B-7108-864C-7A68F21FC84B}"/>
              </a:ext>
            </a:extLst>
          </p:cNvPr>
          <p:cNvSpPr/>
          <p:nvPr/>
        </p:nvSpPr>
        <p:spPr>
          <a:xfrm>
            <a:off x="8183880" y="2761488"/>
            <a:ext cx="2468880" cy="73152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364B2859-8FCF-2593-FF84-0AC84A871A2B}"/>
              </a:ext>
            </a:extLst>
          </p:cNvPr>
          <p:cNvSpPr/>
          <p:nvPr/>
        </p:nvSpPr>
        <p:spPr>
          <a:xfrm>
            <a:off x="8293608" y="2889504"/>
            <a:ext cx="2249424" cy="2542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Formal definition of functional trait. Paradigm shift from qualitative types to continuous, measurable, individual-level traits. Opens the database era.</a:t>
            </a:r>
            <a:endParaRPr lang="en-US" sz="16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5A88D255-1808-3CA2-6E90-0C5AE68EAAF9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872BD8-115F-65E7-B114-3CD2DD141505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08 / 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1D869C-A9C9-06AC-E163-D25CC51A8528}"/>
              </a:ext>
            </a:extLst>
          </p:cNvPr>
          <p:cNvSpPr/>
          <p:nvPr/>
        </p:nvSpPr>
        <p:spPr>
          <a:xfrm>
            <a:off x="640080" y="2761487"/>
            <a:ext cx="7498080" cy="2770631"/>
          </a:xfrm>
          <a:prstGeom prst="rect">
            <a:avLst/>
          </a:prstGeom>
          <a:solidFill>
            <a:schemeClr val="bg1">
              <a:alpha val="70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AC24B5-4AB4-BD32-E4EF-4A718064E204}"/>
              </a:ext>
            </a:extLst>
          </p:cNvPr>
          <p:cNvSpPr/>
          <p:nvPr/>
        </p:nvSpPr>
        <p:spPr>
          <a:xfrm>
            <a:off x="633045" y="1229869"/>
            <a:ext cx="7498080" cy="726948"/>
          </a:xfrm>
          <a:prstGeom prst="rect">
            <a:avLst/>
          </a:prstGeom>
          <a:solidFill>
            <a:schemeClr val="bg1">
              <a:alpha val="70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020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5A7A94"/>
          </a:solidFill>
          <a:ln w="12700">
            <a:solidFill>
              <a:srgbClr val="5A7A94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5107838" y="0"/>
            <a:ext cx="7053682" cy="6858000"/>
          </a:xfrm>
          <a:prstGeom prst="rect">
            <a:avLst/>
          </a:prstGeom>
          <a:solidFill>
            <a:srgbClr val="6A9A80">
              <a:alpha val="75000"/>
            </a:srgbClr>
          </a:solidFill>
          <a:ln w="12700">
            <a:solidFill>
              <a:srgbClr val="6A9A8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-1371600" y="-1097280"/>
            <a:ext cx="5029200" cy="5029200"/>
          </a:xfrm>
          <a:prstGeom prst="ellipse">
            <a:avLst/>
          </a:prstGeom>
          <a:solidFill>
            <a:srgbClr val="FFFFFF">
              <a:alpha val="12000"/>
            </a:srgbClr>
          </a:solidFill>
          <a:ln w="38100">
            <a:solidFill>
              <a:srgbClr val="FFFFFF">
                <a:alpha val="4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9418320" y="3931920"/>
            <a:ext cx="4389120" cy="4389120"/>
          </a:xfrm>
          <a:prstGeom prst="ellipse">
            <a:avLst/>
          </a:prstGeom>
          <a:solidFill>
            <a:srgbClr val="FFFFFF">
              <a:alpha val="10000"/>
            </a:srgbClr>
          </a:solidFill>
          <a:ln w="381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2286000" y="182880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>
                    <a:alpha val="80000"/>
                  </a:srgb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3</a:t>
            </a:r>
            <a:endParaRPr lang="en-US" sz="1600"/>
          </a:p>
        </p:txBody>
      </p:sp>
      <p:sp>
        <p:nvSpPr>
          <p:cNvPr id="7" name="Text 5"/>
          <p:cNvSpPr/>
          <p:nvPr/>
        </p:nvSpPr>
        <p:spPr>
          <a:xfrm>
            <a:off x="1828800" y="233172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>
                <a:solidFill>
                  <a:srgbClr val="1A28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Functional Trait?</a:t>
            </a:r>
            <a:endParaRPr lang="en-US" sz="4400"/>
          </a:p>
        </p:txBody>
      </p:sp>
      <p:sp>
        <p:nvSpPr>
          <p:cNvPr id="8" name="Text 6"/>
          <p:cNvSpPr/>
          <p:nvPr/>
        </p:nvSpPr>
        <p:spPr>
          <a:xfrm>
            <a:off x="2286000" y="3547872"/>
            <a:ext cx="7315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>
                <a:solidFill>
                  <a:srgbClr val="1A28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Formal definitions · Typology · Response vs. Effect · Trade-offs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11 / 26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5B69-CE55-50DC-A1B1-9959C516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3067E72-16EB-83B9-5BBB-7C0B2CAA57E1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1802377-7DE3-1DEA-B1A5-AA050C933700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EE406922-D93F-C606-01E3-4FB30A81E1FC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11F12290-BC67-5425-57FB-5B39E1D73406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FD0CAE2-FAD1-FBAE-9324-7669F213C916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884FCEC-A296-038D-EA70-300DFA398990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8FA4B34B-AB71-13EC-6308-9ABE06F7444A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B3773116-FF68-CDE9-B2DF-3EB041A55F25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A4C9FAD3-9BC4-D77B-006C-ADA126AABFB4}"/>
              </a:ext>
            </a:extLst>
          </p:cNvPr>
          <p:cNvSpPr/>
          <p:nvPr/>
        </p:nvSpPr>
        <p:spPr>
          <a:xfrm>
            <a:off x="502920" y="1078992"/>
            <a:ext cx="11155680" cy="1261872"/>
          </a:xfrm>
          <a:prstGeom prst="rect">
            <a:avLst/>
          </a:prstGeom>
          <a:solidFill>
            <a:srgbClr val="D6EAF5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7182EBF6-0A0C-5B20-E6CD-4A74DAEE4492}"/>
              </a:ext>
            </a:extLst>
          </p:cNvPr>
          <p:cNvSpPr/>
          <p:nvPr/>
        </p:nvSpPr>
        <p:spPr>
          <a:xfrm>
            <a:off x="502920" y="1078992"/>
            <a:ext cx="91440" cy="12618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6D68F061-8505-4152-B66E-FF719EA9315E}"/>
              </a:ext>
            </a:extLst>
          </p:cNvPr>
          <p:cNvSpPr/>
          <p:nvPr/>
        </p:nvSpPr>
        <p:spPr>
          <a:xfrm>
            <a:off x="658368" y="1115568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 — general definition  (Violle et al. 2007)</a:t>
            </a:r>
            <a:endParaRPr lang="en-US" sz="110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DE7B168-9E2F-D76D-42E2-9044419B98E3}"/>
              </a:ext>
            </a:extLst>
          </p:cNvPr>
          <p:cNvSpPr/>
          <p:nvPr/>
        </p:nvSpPr>
        <p:spPr>
          <a:xfrm>
            <a:off x="658368" y="1417320"/>
            <a:ext cx="10972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"Any morphological, physiological, phenological or behavioural feature measurable at the individual level (from cell to whole organism)."</a:t>
            </a:r>
            <a:endParaRPr lang="en-US" sz="140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1EC70B56-B951-057E-D9A0-D12D9741BCAB}"/>
              </a:ext>
            </a:extLst>
          </p:cNvPr>
          <p:cNvSpPr/>
          <p:nvPr/>
        </p:nvSpPr>
        <p:spPr>
          <a:xfrm>
            <a:off x="658368" y="2029968"/>
            <a:ext cx="10972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Examples: stem height · leaf area (cm²) · LDMC (mg/g) · wood density (g/cm³) · mycorrhizal status</a:t>
            </a:r>
            <a:endParaRPr lang="en-US" sz="110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80D4ADBA-A70F-9720-5A50-0CE132D141F3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EA6C3F-D87E-3871-5B15-6863570A34B7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</p:spTree>
    <p:extLst>
      <p:ext uri="{BB962C8B-B14F-4D97-AF65-F5344CB8AC3E}">
        <p14:creationId xmlns:p14="http://schemas.microsoft.com/office/powerpoint/2010/main" val="337608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/>
          <p:cNvSpPr/>
          <p:nvPr/>
        </p:nvSpPr>
        <p:spPr>
          <a:xfrm>
            <a:off x="502920" y="1078992"/>
            <a:ext cx="11155680" cy="1261872"/>
          </a:xfrm>
          <a:prstGeom prst="rect">
            <a:avLst/>
          </a:prstGeom>
          <a:solidFill>
            <a:srgbClr val="D6EAF5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/>
          <p:cNvSpPr/>
          <p:nvPr/>
        </p:nvSpPr>
        <p:spPr>
          <a:xfrm>
            <a:off x="502920" y="1078992"/>
            <a:ext cx="91440" cy="12618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58368" y="1115568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 — general definition  (Violle et al. 2007)</a:t>
            </a:r>
            <a:endParaRPr lang="en-US" sz="1100"/>
          </a:p>
        </p:txBody>
      </p:sp>
      <p:sp>
        <p:nvSpPr>
          <p:cNvPr id="14" name="Text 12"/>
          <p:cNvSpPr/>
          <p:nvPr/>
        </p:nvSpPr>
        <p:spPr>
          <a:xfrm>
            <a:off x="658368" y="1417320"/>
            <a:ext cx="10972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"Any morphological, physiological, phenological or behavioural feature measurable at the individual level (from cell to whole organism)."</a:t>
            </a:r>
            <a:endParaRPr lang="en-US" sz="1400"/>
          </a:p>
        </p:txBody>
      </p:sp>
      <p:sp>
        <p:nvSpPr>
          <p:cNvPr id="15" name="Text 13"/>
          <p:cNvSpPr/>
          <p:nvPr/>
        </p:nvSpPr>
        <p:spPr>
          <a:xfrm>
            <a:off x="658368" y="2029968"/>
            <a:ext cx="10972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Examples: stem height · leaf area (cm²) · LDMC (mg/g) · wood density (g/cm³) · mycorrhizal status</a:t>
            </a:r>
            <a:endParaRPr lang="en-US" sz="1100"/>
          </a:p>
        </p:txBody>
      </p:sp>
      <p:sp>
        <p:nvSpPr>
          <p:cNvPr id="16" name="Shape 14"/>
          <p:cNvSpPr/>
          <p:nvPr/>
        </p:nvSpPr>
        <p:spPr>
          <a:xfrm>
            <a:off x="502920" y="2487168"/>
            <a:ext cx="11155680" cy="1444752"/>
          </a:xfrm>
          <a:prstGeom prst="rect">
            <a:avLst/>
          </a:prstGeom>
          <a:solidFill>
            <a:srgbClr val="EAF5EE"/>
          </a:solidFill>
          <a:ln w="1905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Shape 15"/>
          <p:cNvSpPr/>
          <p:nvPr/>
        </p:nvSpPr>
        <p:spPr>
          <a:xfrm>
            <a:off x="502920" y="2487168"/>
            <a:ext cx="91440" cy="144475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/>
          <p:cNvSpPr/>
          <p:nvPr/>
        </p:nvSpPr>
        <p:spPr>
          <a:xfrm>
            <a:off x="658368" y="2523744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FUNCTIONAL TRAIT — definition  (Violle et al. 2007)</a:t>
            </a:r>
            <a:endParaRPr lang="en-US" sz="1100"/>
          </a:p>
        </p:txBody>
      </p:sp>
      <p:sp>
        <p:nvSpPr>
          <p:cNvPr id="19" name="Text 17"/>
          <p:cNvSpPr/>
          <p:nvPr/>
        </p:nvSpPr>
        <p:spPr>
          <a:xfrm>
            <a:off x="658368" y="2834640"/>
            <a:ext cx="109728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"Functional traits are morphological, physiological and phenological features that impact fitness indirectly via their effects on individual performance (growth, reproduction and survival) and interactions with the environment."</a:t>
            </a:r>
            <a:endParaRPr lang="en-US" sz="1400"/>
          </a:p>
        </p:txBody>
      </p:sp>
      <p:sp>
        <p:nvSpPr>
          <p:cNvPr id="32" name="Text 30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3" name="TextBox 32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DEE9B-1488-04CC-9B79-799474D11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A2D9BE3-6B0B-CBD4-5115-F02C79FF57BE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25BF45E-DFD0-94D7-5356-B3F6B01E3C3F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2ACA2A8-7B1B-36C9-5A98-C7648F51EBD5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25AE27F-3128-EE8B-A1F3-E58F5BC629E3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C6D51AA-82B2-C20F-BDB7-1C59B1F6E09A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6D10C5E-C809-CCA8-81E1-9D0340F07E9D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5DD73FDE-2499-94AC-BD00-7409FFA70235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1A53DE1A-27A9-2534-5DD9-2424C082B215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10F38A3F-F4B6-E191-C5F1-565334D75B65}"/>
              </a:ext>
            </a:extLst>
          </p:cNvPr>
          <p:cNvSpPr/>
          <p:nvPr/>
        </p:nvSpPr>
        <p:spPr>
          <a:xfrm>
            <a:off x="502920" y="1078992"/>
            <a:ext cx="11155680" cy="1261872"/>
          </a:xfrm>
          <a:prstGeom prst="rect">
            <a:avLst/>
          </a:prstGeom>
          <a:solidFill>
            <a:srgbClr val="D6EAF5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B583E75-BA2E-27AA-E7FE-7950F96FAB88}"/>
              </a:ext>
            </a:extLst>
          </p:cNvPr>
          <p:cNvSpPr/>
          <p:nvPr/>
        </p:nvSpPr>
        <p:spPr>
          <a:xfrm>
            <a:off x="502920" y="1078992"/>
            <a:ext cx="91440" cy="12618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99199B2D-4496-AF2F-649B-24B7F601C0A3}"/>
              </a:ext>
            </a:extLst>
          </p:cNvPr>
          <p:cNvSpPr/>
          <p:nvPr/>
        </p:nvSpPr>
        <p:spPr>
          <a:xfrm>
            <a:off x="658368" y="1115568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 — general definition  (Violle et al. 2007)</a:t>
            </a:r>
            <a:endParaRPr lang="en-US" sz="110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7109981D-4E81-1A91-FF8F-1C16B516B192}"/>
              </a:ext>
            </a:extLst>
          </p:cNvPr>
          <p:cNvSpPr/>
          <p:nvPr/>
        </p:nvSpPr>
        <p:spPr>
          <a:xfrm>
            <a:off x="658368" y="1417320"/>
            <a:ext cx="10972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"Any morphological, physiological, phenological or behavioural feature measurable at the individual level (from cell to whole organism)."</a:t>
            </a:r>
            <a:endParaRPr lang="en-US" sz="140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058154D9-759C-C593-0FB5-7A7583C85F66}"/>
              </a:ext>
            </a:extLst>
          </p:cNvPr>
          <p:cNvSpPr/>
          <p:nvPr/>
        </p:nvSpPr>
        <p:spPr>
          <a:xfrm>
            <a:off x="658368" y="2029968"/>
            <a:ext cx="10972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Examples: stem height · leaf area (cm²) · LDMC (mg/g) · wood density (g/cm³) · mycorrhizal status</a:t>
            </a:r>
            <a:endParaRPr lang="en-US" sz="110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0E353911-6B96-0025-9C45-D501F80CA350}"/>
              </a:ext>
            </a:extLst>
          </p:cNvPr>
          <p:cNvSpPr/>
          <p:nvPr/>
        </p:nvSpPr>
        <p:spPr>
          <a:xfrm>
            <a:off x="502920" y="2487168"/>
            <a:ext cx="11155680" cy="1444752"/>
          </a:xfrm>
          <a:prstGeom prst="rect">
            <a:avLst/>
          </a:prstGeom>
          <a:solidFill>
            <a:srgbClr val="EAF5EE"/>
          </a:solidFill>
          <a:ln w="1905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1F7FEECD-E75A-B58D-8721-B46749EF382B}"/>
              </a:ext>
            </a:extLst>
          </p:cNvPr>
          <p:cNvSpPr/>
          <p:nvPr/>
        </p:nvSpPr>
        <p:spPr>
          <a:xfrm>
            <a:off x="502920" y="2487168"/>
            <a:ext cx="91440" cy="144475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118E13FB-43FA-7D02-8D6F-27E1CCC1C644}"/>
              </a:ext>
            </a:extLst>
          </p:cNvPr>
          <p:cNvSpPr/>
          <p:nvPr/>
        </p:nvSpPr>
        <p:spPr>
          <a:xfrm>
            <a:off x="658368" y="2523744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FUNCTIONAL TRAIT — definition  (Violle et al. 2007)</a:t>
            </a:r>
            <a:endParaRPr lang="en-US" sz="11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2EA89986-B504-F123-543D-A18AB31EEF0A}"/>
              </a:ext>
            </a:extLst>
          </p:cNvPr>
          <p:cNvSpPr/>
          <p:nvPr/>
        </p:nvSpPr>
        <p:spPr>
          <a:xfrm>
            <a:off x="658368" y="2834640"/>
            <a:ext cx="109728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"Functional traits are morphological, physiological and phenological features that impact fitness indirectly via their effects on individual performance (growth, reproduction and survival) and interactions with the environment."</a:t>
            </a:r>
            <a:endParaRPr lang="en-US" sz="14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0FC75AF9-1505-2C37-692B-8FD6521FB517}"/>
              </a:ext>
            </a:extLst>
          </p:cNvPr>
          <p:cNvSpPr/>
          <p:nvPr/>
        </p:nvSpPr>
        <p:spPr>
          <a:xfrm>
            <a:off x="502920" y="4096512"/>
            <a:ext cx="3584448" cy="2359152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6207A2E5-580A-1547-9946-445F87C5888F}"/>
              </a:ext>
            </a:extLst>
          </p:cNvPr>
          <p:cNvSpPr/>
          <p:nvPr/>
        </p:nvSpPr>
        <p:spPr>
          <a:xfrm>
            <a:off x="502920" y="4096512"/>
            <a:ext cx="3584448" cy="34747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51269330-4E21-90B5-7CAC-3BB4629BA200}"/>
              </a:ext>
            </a:extLst>
          </p:cNvPr>
          <p:cNvSpPr/>
          <p:nvPr/>
        </p:nvSpPr>
        <p:spPr>
          <a:xfrm>
            <a:off x="594360" y="4114800"/>
            <a:ext cx="34015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MEASURABLE</a:t>
            </a:r>
            <a:endParaRPr lang="en-US" sz="120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05DB1ADC-811F-98F7-CAC3-1FD8CC36C5DE}"/>
              </a:ext>
            </a:extLst>
          </p:cNvPr>
          <p:cNvSpPr/>
          <p:nvPr/>
        </p:nvSpPr>
        <p:spPr>
          <a:xfrm>
            <a:off x="594360" y="4498848"/>
            <a:ext cx="3401568" cy="1874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Requires a standardised protocol (Pérez-Harguindeguy et al. 2013). Without standardisation, values from different sources are not comparable — the primary source of noise in TRY.</a:t>
            </a:r>
            <a:endParaRPr lang="en-US" sz="160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EC3DE3CF-C78B-BD02-D828-3B154FD397E6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A33CDD-1907-7116-FC77-88FF4F7B9F84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</p:spTree>
    <p:extLst>
      <p:ext uri="{BB962C8B-B14F-4D97-AF65-F5344CB8AC3E}">
        <p14:creationId xmlns:p14="http://schemas.microsoft.com/office/powerpoint/2010/main" val="1572099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8E4B7-029D-F19D-31A0-88DC8C9F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A57097B-FECE-7BD3-BAEB-90858128DB82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9B5EDD4-45EC-A931-534A-C2FFCA0CF5DB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2ABC488-8546-33B4-70D0-2785F2F93D3F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48F459A5-D7FA-EDDE-5D4C-D287D6B175A0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32AA7110-9635-63DC-8E9B-B1BE958288F3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0181EDC-97BB-63A8-AE60-A5CCE6C33957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075BAB43-9EA4-ADB3-52AE-EAA90323463B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75D0DE15-7474-0BD2-82B3-863D8A2E35BF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3CCECB5E-9011-8752-FAAA-CF3726B96193}"/>
              </a:ext>
            </a:extLst>
          </p:cNvPr>
          <p:cNvSpPr/>
          <p:nvPr/>
        </p:nvSpPr>
        <p:spPr>
          <a:xfrm>
            <a:off x="502920" y="1078992"/>
            <a:ext cx="11155680" cy="1261872"/>
          </a:xfrm>
          <a:prstGeom prst="rect">
            <a:avLst/>
          </a:prstGeom>
          <a:solidFill>
            <a:srgbClr val="D6EAF5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7183E97D-9BF1-2877-AA36-2DD18929D260}"/>
              </a:ext>
            </a:extLst>
          </p:cNvPr>
          <p:cNvSpPr/>
          <p:nvPr/>
        </p:nvSpPr>
        <p:spPr>
          <a:xfrm>
            <a:off x="502920" y="1078992"/>
            <a:ext cx="91440" cy="12618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70D5B931-890E-74C1-AFF9-F1CD548BD29A}"/>
              </a:ext>
            </a:extLst>
          </p:cNvPr>
          <p:cNvSpPr/>
          <p:nvPr/>
        </p:nvSpPr>
        <p:spPr>
          <a:xfrm>
            <a:off x="658368" y="1115568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 — general definition  (Violle et al. 2007)</a:t>
            </a:r>
            <a:endParaRPr lang="en-US" sz="110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4E30B4DE-CF0C-FC48-0467-E4EBAE1A6536}"/>
              </a:ext>
            </a:extLst>
          </p:cNvPr>
          <p:cNvSpPr/>
          <p:nvPr/>
        </p:nvSpPr>
        <p:spPr>
          <a:xfrm>
            <a:off x="658368" y="1417320"/>
            <a:ext cx="10972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"Any morphological, physiological, phenological or behavioural feature measurable at the individual level (from cell to whole organism)."</a:t>
            </a:r>
            <a:endParaRPr lang="en-US" sz="140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B4B59040-C9BE-1748-4B82-60F7D8D3E3C5}"/>
              </a:ext>
            </a:extLst>
          </p:cNvPr>
          <p:cNvSpPr/>
          <p:nvPr/>
        </p:nvSpPr>
        <p:spPr>
          <a:xfrm>
            <a:off x="658368" y="2029968"/>
            <a:ext cx="10972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Examples: stem height · leaf area (cm²) · LDMC (mg/g) · wood density (g/cm³) · mycorrhizal status</a:t>
            </a:r>
            <a:endParaRPr lang="en-US" sz="110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5FBE6F58-03BE-A585-9B62-B6EE6EBCD13D}"/>
              </a:ext>
            </a:extLst>
          </p:cNvPr>
          <p:cNvSpPr/>
          <p:nvPr/>
        </p:nvSpPr>
        <p:spPr>
          <a:xfrm>
            <a:off x="502920" y="2487168"/>
            <a:ext cx="11155680" cy="1444752"/>
          </a:xfrm>
          <a:prstGeom prst="rect">
            <a:avLst/>
          </a:prstGeom>
          <a:solidFill>
            <a:srgbClr val="EAF5EE"/>
          </a:solidFill>
          <a:ln w="1905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5DA8F197-07AA-ED3B-B2D3-E759921D031F}"/>
              </a:ext>
            </a:extLst>
          </p:cNvPr>
          <p:cNvSpPr/>
          <p:nvPr/>
        </p:nvSpPr>
        <p:spPr>
          <a:xfrm>
            <a:off x="502920" y="2487168"/>
            <a:ext cx="91440" cy="144475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A334754A-49A2-7D80-A62D-33500005BCDD}"/>
              </a:ext>
            </a:extLst>
          </p:cNvPr>
          <p:cNvSpPr/>
          <p:nvPr/>
        </p:nvSpPr>
        <p:spPr>
          <a:xfrm>
            <a:off x="658368" y="2523744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FUNCTIONAL TRAIT — definition  (Violle et al. 2007)</a:t>
            </a:r>
            <a:endParaRPr lang="en-US" sz="11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9CA28094-F47D-FDD2-7148-8A7E50F7783F}"/>
              </a:ext>
            </a:extLst>
          </p:cNvPr>
          <p:cNvSpPr/>
          <p:nvPr/>
        </p:nvSpPr>
        <p:spPr>
          <a:xfrm>
            <a:off x="658368" y="2834640"/>
            <a:ext cx="109728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"Functional traits are morphological, physiological and phenological features that impact fitness indirectly via their effects on individual performance (growth, reproduction and survival) and interactions with the environment."</a:t>
            </a:r>
            <a:endParaRPr lang="en-US" sz="14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BB8A45F1-1D18-1922-43A7-D24D025B67EB}"/>
              </a:ext>
            </a:extLst>
          </p:cNvPr>
          <p:cNvSpPr/>
          <p:nvPr/>
        </p:nvSpPr>
        <p:spPr>
          <a:xfrm>
            <a:off x="502920" y="4096512"/>
            <a:ext cx="3584448" cy="2359152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223D50E1-59EE-CBE0-7A65-27881A7E7821}"/>
              </a:ext>
            </a:extLst>
          </p:cNvPr>
          <p:cNvSpPr/>
          <p:nvPr/>
        </p:nvSpPr>
        <p:spPr>
          <a:xfrm>
            <a:off x="502920" y="4096512"/>
            <a:ext cx="3584448" cy="34747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68854259-9C4D-AEDC-B9DA-BA003A185E02}"/>
              </a:ext>
            </a:extLst>
          </p:cNvPr>
          <p:cNvSpPr/>
          <p:nvPr/>
        </p:nvSpPr>
        <p:spPr>
          <a:xfrm>
            <a:off x="594360" y="4114800"/>
            <a:ext cx="34015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MEASURABLE</a:t>
            </a:r>
            <a:endParaRPr lang="en-US" sz="120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3EB94570-6B7B-B0EA-ADD4-948089D52A8C}"/>
              </a:ext>
            </a:extLst>
          </p:cNvPr>
          <p:cNvSpPr/>
          <p:nvPr/>
        </p:nvSpPr>
        <p:spPr>
          <a:xfrm>
            <a:off x="594360" y="4498848"/>
            <a:ext cx="3401568" cy="1874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Requires a standardised protocol (Pérez-Harguindeguy et al. 2013). Without standardisation, values from different sources are not comparable — the primary source of noise in TRY.</a:t>
            </a:r>
            <a:endParaRPr lang="en-US" sz="1600"/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343578E5-74A7-05DA-2BF1-C14A6B600FF1}"/>
              </a:ext>
            </a:extLst>
          </p:cNvPr>
          <p:cNvSpPr/>
          <p:nvPr/>
        </p:nvSpPr>
        <p:spPr>
          <a:xfrm>
            <a:off x="4297680" y="4096512"/>
            <a:ext cx="3584448" cy="2359152"/>
          </a:xfrm>
          <a:prstGeom prst="rect">
            <a:avLst/>
          </a:prstGeom>
          <a:solidFill>
            <a:srgbClr val="F8F9FA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B1A909F3-9FF4-E010-C15A-B4214DBB06B4}"/>
              </a:ext>
            </a:extLst>
          </p:cNvPr>
          <p:cNvSpPr/>
          <p:nvPr/>
        </p:nvSpPr>
        <p:spPr>
          <a:xfrm>
            <a:off x="4297680" y="4096512"/>
            <a:ext cx="3584448" cy="3474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298FF937-6BB5-E472-2451-4333E0212B67}"/>
              </a:ext>
            </a:extLst>
          </p:cNvPr>
          <p:cNvSpPr/>
          <p:nvPr/>
        </p:nvSpPr>
        <p:spPr>
          <a:xfrm>
            <a:off x="4389120" y="4114800"/>
            <a:ext cx="34015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INDIVIDUAL LEVEL</a:t>
            </a:r>
            <a:endParaRPr lang="en-US" sz="120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7DFCF9DA-8DC1-DA5B-6CC3-49C133995C9B}"/>
              </a:ext>
            </a:extLst>
          </p:cNvPr>
          <p:cNvSpPr/>
          <p:nvPr/>
        </p:nvSpPr>
        <p:spPr>
          <a:xfrm>
            <a:off x="4389120" y="4498848"/>
            <a:ext cx="3401568" cy="1874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do not measure a trait 'of the species'. You measure the trait of one specific individual, in one specific environment, at one developmental stage. The species value is a statistic.</a:t>
            </a:r>
            <a:endParaRPr lang="en-US" sz="160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6767DC82-6585-D278-07A0-491B22592391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44D759-F28D-5F8F-E3E3-6EAC7967E7F8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</p:spTree>
    <p:extLst>
      <p:ext uri="{BB962C8B-B14F-4D97-AF65-F5344CB8AC3E}">
        <p14:creationId xmlns:p14="http://schemas.microsoft.com/office/powerpoint/2010/main" val="183157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A8DE-B4F1-F0FF-C749-F0886EAB8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3C815F2-2AD3-DCA3-083B-D889813677FB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57293C7-14EE-A4AC-3879-450683C8FDCE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C41536F-3552-8124-C523-BD1CE7635031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72EE2A03-A880-B85A-E64E-6C4FDCB5B5B5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999211C-560D-2866-5C55-9F3457B0B47B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9E6C5FF-1170-591E-35F2-4A3D1AC96F9C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6855A6CA-BA77-B1C1-AD70-2AC3883152A8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3CB60D3-E03A-CA73-B176-677AF017F6E9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B6BCC25C-FBC9-0416-26EB-5EF68853569E}"/>
              </a:ext>
            </a:extLst>
          </p:cNvPr>
          <p:cNvSpPr/>
          <p:nvPr/>
        </p:nvSpPr>
        <p:spPr>
          <a:xfrm>
            <a:off x="502920" y="1078992"/>
            <a:ext cx="11155680" cy="1261872"/>
          </a:xfrm>
          <a:prstGeom prst="rect">
            <a:avLst/>
          </a:prstGeom>
          <a:solidFill>
            <a:srgbClr val="D6EAF5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2E754956-841E-679F-6F85-62284EF1EFE2}"/>
              </a:ext>
            </a:extLst>
          </p:cNvPr>
          <p:cNvSpPr/>
          <p:nvPr/>
        </p:nvSpPr>
        <p:spPr>
          <a:xfrm>
            <a:off x="502920" y="1078992"/>
            <a:ext cx="91440" cy="12618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69D6927-5536-B2A1-974A-AAECA9EA3F71}"/>
              </a:ext>
            </a:extLst>
          </p:cNvPr>
          <p:cNvSpPr/>
          <p:nvPr/>
        </p:nvSpPr>
        <p:spPr>
          <a:xfrm>
            <a:off x="658368" y="1115568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 — general definition  (Violle et al. 2007)</a:t>
            </a:r>
            <a:endParaRPr lang="en-US" sz="110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FAD566C-52FF-66DA-EDAE-CA83AB7FA0A7}"/>
              </a:ext>
            </a:extLst>
          </p:cNvPr>
          <p:cNvSpPr/>
          <p:nvPr/>
        </p:nvSpPr>
        <p:spPr>
          <a:xfrm>
            <a:off x="658368" y="1417320"/>
            <a:ext cx="10972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"Any morphological, physiological, phenological or behavioural feature measurable at the individual level (from cell to whole organism)."</a:t>
            </a:r>
            <a:endParaRPr lang="en-US" sz="140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11856E14-6B8C-9491-274A-15892A8E8893}"/>
              </a:ext>
            </a:extLst>
          </p:cNvPr>
          <p:cNvSpPr/>
          <p:nvPr/>
        </p:nvSpPr>
        <p:spPr>
          <a:xfrm>
            <a:off x="658368" y="2029968"/>
            <a:ext cx="10972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Examples: stem height · leaf area (cm²) · LDMC (mg/g) · wood density (g/cm³) · mycorrhizal status</a:t>
            </a:r>
            <a:endParaRPr lang="en-US" sz="110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3963B423-C355-EE6E-6470-14D4204CC342}"/>
              </a:ext>
            </a:extLst>
          </p:cNvPr>
          <p:cNvSpPr/>
          <p:nvPr/>
        </p:nvSpPr>
        <p:spPr>
          <a:xfrm>
            <a:off x="502920" y="2487168"/>
            <a:ext cx="11155680" cy="1444752"/>
          </a:xfrm>
          <a:prstGeom prst="rect">
            <a:avLst/>
          </a:prstGeom>
          <a:solidFill>
            <a:srgbClr val="EAF5EE"/>
          </a:solidFill>
          <a:ln w="1905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3EDE677B-898E-39B8-C193-A826AD643F4A}"/>
              </a:ext>
            </a:extLst>
          </p:cNvPr>
          <p:cNvSpPr/>
          <p:nvPr/>
        </p:nvSpPr>
        <p:spPr>
          <a:xfrm>
            <a:off x="502920" y="2487168"/>
            <a:ext cx="91440" cy="144475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7DD9993D-BB77-1BFB-DEC3-DC0E98C9AB75}"/>
              </a:ext>
            </a:extLst>
          </p:cNvPr>
          <p:cNvSpPr/>
          <p:nvPr/>
        </p:nvSpPr>
        <p:spPr>
          <a:xfrm>
            <a:off x="658368" y="2523744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FUNCTIONAL TRAIT — definition  (Violle et al. 2007)</a:t>
            </a:r>
            <a:endParaRPr lang="en-US" sz="110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51DE4D27-5C98-FB53-813B-DBCF565AA57D}"/>
              </a:ext>
            </a:extLst>
          </p:cNvPr>
          <p:cNvSpPr/>
          <p:nvPr/>
        </p:nvSpPr>
        <p:spPr>
          <a:xfrm>
            <a:off x="658368" y="2834640"/>
            <a:ext cx="109728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"Functional traits are morphological, physiological and phenological features that impact fitness indirectly via their effects on individual performance (growth, reproduction and survival) and interactions with the environment."</a:t>
            </a:r>
            <a:endParaRPr lang="en-US" sz="140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81EE46DD-F6E9-917D-B32E-4F0D48E9F7CB}"/>
              </a:ext>
            </a:extLst>
          </p:cNvPr>
          <p:cNvSpPr/>
          <p:nvPr/>
        </p:nvSpPr>
        <p:spPr>
          <a:xfrm>
            <a:off x="502920" y="4096512"/>
            <a:ext cx="3584448" cy="2359152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8D418FE6-16E5-C0D4-F71A-D05759D65662}"/>
              </a:ext>
            </a:extLst>
          </p:cNvPr>
          <p:cNvSpPr/>
          <p:nvPr/>
        </p:nvSpPr>
        <p:spPr>
          <a:xfrm>
            <a:off x="502920" y="4096512"/>
            <a:ext cx="3584448" cy="34747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B17BD10E-20EC-F22D-EBBA-C2194FE15B8B}"/>
              </a:ext>
            </a:extLst>
          </p:cNvPr>
          <p:cNvSpPr/>
          <p:nvPr/>
        </p:nvSpPr>
        <p:spPr>
          <a:xfrm>
            <a:off x="594360" y="4114800"/>
            <a:ext cx="34015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MEASURABLE</a:t>
            </a:r>
            <a:endParaRPr lang="en-US" sz="120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45E8CFB9-043B-5DED-E0FA-B3F4F4231DAA}"/>
              </a:ext>
            </a:extLst>
          </p:cNvPr>
          <p:cNvSpPr/>
          <p:nvPr/>
        </p:nvSpPr>
        <p:spPr>
          <a:xfrm>
            <a:off x="594360" y="4498848"/>
            <a:ext cx="3401568" cy="1874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Requires a standardised protocol (Pérez-Harguindeguy et al. 2013). Without standardisation, values from different sources are not comparable — the primary source of noise in TRY.</a:t>
            </a:r>
            <a:endParaRPr lang="en-US" sz="1600"/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72C74EFA-D7EF-B149-7856-883903C8FC60}"/>
              </a:ext>
            </a:extLst>
          </p:cNvPr>
          <p:cNvSpPr/>
          <p:nvPr/>
        </p:nvSpPr>
        <p:spPr>
          <a:xfrm>
            <a:off x="4297680" y="4096512"/>
            <a:ext cx="3584448" cy="2359152"/>
          </a:xfrm>
          <a:prstGeom prst="rect">
            <a:avLst/>
          </a:prstGeom>
          <a:solidFill>
            <a:srgbClr val="F8F9FA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id="{D3A47980-50FE-36AB-5890-2E05C4FBC3A4}"/>
              </a:ext>
            </a:extLst>
          </p:cNvPr>
          <p:cNvSpPr/>
          <p:nvPr/>
        </p:nvSpPr>
        <p:spPr>
          <a:xfrm>
            <a:off x="4297680" y="4096512"/>
            <a:ext cx="3584448" cy="3474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4C70F423-AE72-7785-AE8F-3E31047DAD18}"/>
              </a:ext>
            </a:extLst>
          </p:cNvPr>
          <p:cNvSpPr/>
          <p:nvPr/>
        </p:nvSpPr>
        <p:spPr>
          <a:xfrm>
            <a:off x="4389120" y="4114800"/>
            <a:ext cx="34015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INDIVIDUAL LEVEL</a:t>
            </a:r>
            <a:endParaRPr lang="en-US" sz="120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C561309A-CE12-D98D-BDC0-4A076BE5430D}"/>
              </a:ext>
            </a:extLst>
          </p:cNvPr>
          <p:cNvSpPr/>
          <p:nvPr/>
        </p:nvSpPr>
        <p:spPr>
          <a:xfrm>
            <a:off x="4389120" y="4498848"/>
            <a:ext cx="3401568" cy="1874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do not measure a trait 'of the species'. You measure the trait of one specific individual, in one specific environment, at one developmental stage. The species value is a statistic.</a:t>
            </a:r>
            <a:endParaRPr lang="en-US" sz="1600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F4A365AE-9C9C-7BC1-0D07-4A45B18612FB}"/>
              </a:ext>
            </a:extLst>
          </p:cNvPr>
          <p:cNvSpPr/>
          <p:nvPr/>
        </p:nvSpPr>
        <p:spPr>
          <a:xfrm>
            <a:off x="8092440" y="4096512"/>
            <a:ext cx="3584448" cy="2359152"/>
          </a:xfrm>
          <a:prstGeom prst="rect">
            <a:avLst/>
          </a:prstGeom>
          <a:solidFill>
            <a:srgbClr val="F8F9FA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0E402D09-0855-6470-DD49-0FC8E3B90A60}"/>
              </a:ext>
            </a:extLst>
          </p:cNvPr>
          <p:cNvSpPr/>
          <p:nvPr/>
        </p:nvSpPr>
        <p:spPr>
          <a:xfrm>
            <a:off x="8092440" y="4096512"/>
            <a:ext cx="3584448" cy="347472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17637AC1-871F-E8C6-0151-C7C2E09FC1B4}"/>
              </a:ext>
            </a:extLst>
          </p:cNvPr>
          <p:cNvSpPr/>
          <p:nvPr/>
        </p:nvSpPr>
        <p:spPr>
          <a:xfrm>
            <a:off x="8183880" y="4114800"/>
            <a:ext cx="34015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INDIRECTLY</a:t>
            </a:r>
            <a:endParaRPr lang="en-US" sz="120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36AE7A63-3AE5-424B-1B5B-29EF5A91CE7E}"/>
              </a:ext>
            </a:extLst>
          </p:cNvPr>
          <p:cNvSpPr/>
          <p:nvPr/>
        </p:nvSpPr>
        <p:spPr>
          <a:xfrm>
            <a:off x="8183880" y="4498848"/>
            <a:ext cx="3401568" cy="1874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functional trait is NOT a direct fitness component like seed number. It is a mediator. Wood density → hydraulic safety → drought survival. The indirection defines the functional trait.</a:t>
            </a:r>
            <a:endParaRPr lang="en-US" sz="160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B4A665FF-0499-5243-7E9F-366A2D0BD750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250635-6ECF-2032-A6A1-C94A61A14E8B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</p:spTree>
    <p:extLst>
      <p:ext uri="{BB962C8B-B14F-4D97-AF65-F5344CB8AC3E}">
        <p14:creationId xmlns:p14="http://schemas.microsoft.com/office/powerpoint/2010/main" val="74804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6E15E-053C-D8B2-40DE-9E0E9183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9;p2">
            <a:extLst>
              <a:ext uri="{FF2B5EF4-FFF2-40B4-BE49-F238E27FC236}">
                <a16:creationId xmlns:a16="http://schemas.microsoft.com/office/drawing/2014/main" id="{000D8B80-425D-6BC8-8924-A9422A9862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0652" y="2664727"/>
            <a:ext cx="2323054" cy="311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;p2">
            <a:extLst>
              <a:ext uri="{FF2B5EF4-FFF2-40B4-BE49-F238E27FC236}">
                <a16:creationId xmlns:a16="http://schemas.microsoft.com/office/drawing/2014/main" id="{02F975E4-BFF3-EA26-C5E2-606166E9CD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0652" y="2664727"/>
            <a:ext cx="2323054" cy="31133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2;p2">
            <a:extLst>
              <a:ext uri="{FF2B5EF4-FFF2-40B4-BE49-F238E27FC236}">
                <a16:creationId xmlns:a16="http://schemas.microsoft.com/office/drawing/2014/main" id="{94792DFC-4324-16D9-59DE-F5D5A873A62D}"/>
              </a:ext>
            </a:extLst>
          </p:cNvPr>
          <p:cNvCxnSpPr>
            <a:cxnSpLocks/>
          </p:cNvCxnSpPr>
          <p:nvPr/>
        </p:nvCxnSpPr>
        <p:spPr>
          <a:xfrm flipH="1">
            <a:off x="8373075" y="3147453"/>
            <a:ext cx="7577" cy="2214319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stealth" w="med" len="med"/>
            <a:tailEnd type="stealth" w="med" len="med"/>
          </a:ln>
        </p:spPr>
      </p:cxnSp>
      <p:sp>
        <p:nvSpPr>
          <p:cNvPr id="11" name="Google Shape;103;p2">
            <a:extLst>
              <a:ext uri="{FF2B5EF4-FFF2-40B4-BE49-F238E27FC236}">
                <a16:creationId xmlns:a16="http://schemas.microsoft.com/office/drawing/2014/main" id="{FC30E60E-B1DF-E8FD-15CD-4306D0C87BF9}"/>
              </a:ext>
            </a:extLst>
          </p:cNvPr>
          <p:cNvSpPr/>
          <p:nvPr/>
        </p:nvSpPr>
        <p:spPr>
          <a:xfrm>
            <a:off x="7717484" y="2825413"/>
            <a:ext cx="212397" cy="322040"/>
          </a:xfrm>
          <a:prstGeom prst="ellipse">
            <a:avLst/>
          </a:prstGeom>
          <a:solidFill>
            <a:schemeClr val="accent4">
              <a:alpha val="25882"/>
            </a:schemeClr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104;p2">
            <a:extLst>
              <a:ext uri="{FF2B5EF4-FFF2-40B4-BE49-F238E27FC236}">
                <a16:creationId xmlns:a16="http://schemas.microsoft.com/office/drawing/2014/main" id="{9390FEC4-C169-033B-407D-31DEAE269E7B}"/>
              </a:ext>
            </a:extLst>
          </p:cNvPr>
          <p:cNvSpPr/>
          <p:nvPr/>
        </p:nvSpPr>
        <p:spPr>
          <a:xfrm>
            <a:off x="7480239" y="5045184"/>
            <a:ext cx="408313" cy="389668"/>
          </a:xfrm>
          <a:prstGeom prst="ellipse">
            <a:avLst/>
          </a:prstGeom>
          <a:solidFill>
            <a:schemeClr val="accent2">
              <a:alpha val="25882"/>
            </a:schemeClr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105;p2">
            <a:extLst>
              <a:ext uri="{FF2B5EF4-FFF2-40B4-BE49-F238E27FC236}">
                <a16:creationId xmlns:a16="http://schemas.microsoft.com/office/drawing/2014/main" id="{67242102-3D37-E484-7C73-BFB46118E932}"/>
              </a:ext>
            </a:extLst>
          </p:cNvPr>
          <p:cNvSpPr/>
          <p:nvPr/>
        </p:nvSpPr>
        <p:spPr>
          <a:xfrm>
            <a:off x="8380652" y="4284594"/>
            <a:ext cx="272944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600" b="0" i="0" u="none" strike="noStrike" cap="none" err="1">
                <a:solidFill>
                  <a:schemeClr val="accent5"/>
                </a:solidFill>
                <a:latin typeface="Corbel"/>
                <a:ea typeface="Corbel"/>
                <a:cs typeface="Corbel"/>
                <a:sym typeface="Corbel"/>
              </a:rPr>
              <a:t>Height</a:t>
            </a:r>
            <a:r>
              <a:rPr lang="et-EE" sz="1600" b="0" i="0" u="none" strike="noStrike" cap="none">
                <a:solidFill>
                  <a:schemeClr val="accent5"/>
                </a:solidFill>
                <a:latin typeface="Corbel"/>
                <a:ea typeface="Corbel"/>
                <a:cs typeface="Corbel"/>
                <a:sym typeface="Corbel"/>
              </a:rPr>
              <a:t> (5.5 m)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600" err="1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Leaf</a:t>
            </a:r>
            <a:r>
              <a:rPr lang="et-EE" sz="1600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t-EE" sz="1600" err="1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area</a:t>
            </a:r>
            <a:r>
              <a:rPr lang="et-EE" sz="1600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 (22 cm</a:t>
            </a:r>
            <a:r>
              <a:rPr lang="et-EE" sz="1600" baseline="30000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2</a:t>
            </a:r>
            <a:r>
              <a:rPr lang="et-EE" sz="1600">
                <a:solidFill>
                  <a:schemeClr val="accent4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…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600" err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Mycorrhizal</a:t>
            </a:r>
            <a:r>
              <a:rPr lang="et-EE" sz="16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t-EE" sz="1600" err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status</a:t>
            </a:r>
            <a:r>
              <a:rPr lang="et-EE" sz="1600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 (M)</a:t>
            </a:r>
            <a:endParaRPr/>
          </a:p>
        </p:txBody>
      </p:sp>
      <p:sp>
        <p:nvSpPr>
          <p:cNvPr id="3" name="Shape 0">
            <a:extLst>
              <a:ext uri="{FF2B5EF4-FFF2-40B4-BE49-F238E27FC236}">
                <a16:creationId xmlns:a16="http://schemas.microsoft.com/office/drawing/2014/main" id="{85140A20-93FE-BCCD-C200-AD4CF9B8634C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DE8F4515-A3C7-25E8-9B81-24BB152DBDAE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33FC4D1D-49B9-2402-7099-AB2812E672CF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25F11CEA-6885-1189-BC5E-AFDC64AFEAC7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61AF8F04-61D0-4FC6-7598-26EC60F450B1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2E2C0A63-3C7F-DD1F-BAF4-3B18D093FCBD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17" name="Text 30">
            <a:extLst>
              <a:ext uri="{FF2B5EF4-FFF2-40B4-BE49-F238E27FC236}">
                <a16:creationId xmlns:a16="http://schemas.microsoft.com/office/drawing/2014/main" id="{07FD5C91-2738-92B3-0653-D5B2E99CE043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FF18EB4F-934C-4ED8-DA67-BD43655ACCF8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2776DF-DAD7-D9C9-51AC-DA0FC2EB45C1}"/>
              </a:ext>
            </a:extLst>
          </p:cNvPr>
          <p:cNvSpPr txBox="1"/>
          <p:nvPr/>
        </p:nvSpPr>
        <p:spPr>
          <a:xfrm>
            <a:off x="630820" y="1290642"/>
            <a:ext cx="10858423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Any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morphological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,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physiological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, 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phenological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or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behavioural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feature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measurable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at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the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individual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level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(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cell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to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</a:t>
            </a:r>
            <a:r>
              <a:rPr lang="et-EE" sz="2400" err="1">
                <a:solidFill>
                  <a:schemeClr val="tx1">
                    <a:alpha val="55000"/>
                  </a:schemeClr>
                </a:solidFill>
                <a:sym typeface="Corbel"/>
              </a:rPr>
              <a:t>whole</a:t>
            </a:r>
            <a:r>
              <a:rPr lang="et-EE" sz="2400">
                <a:solidFill>
                  <a:schemeClr val="tx1">
                    <a:alpha val="55000"/>
                  </a:schemeClr>
                </a:solidFill>
                <a:sym typeface="Corbel"/>
              </a:rPr>
              <a:t> organism).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t-EE" sz="2400">
              <a:solidFill>
                <a:schemeClr val="tx1">
                  <a:alpha val="55000"/>
                </a:schemeClr>
              </a:solidFill>
              <a:sym typeface="Corbe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t-EE" sz="2400">
              <a:solidFill>
                <a:schemeClr val="tx1">
                  <a:alpha val="55000"/>
                </a:schemeClr>
              </a:solidFill>
              <a:sym typeface="Corbe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6146" name="Picture 2" descr="PDF] Ecosystem Traits Linking Functional Traits to Macroecology. | Semantic  Scholar">
            <a:extLst>
              <a:ext uri="{FF2B5EF4-FFF2-40B4-BE49-F238E27FC236}">
                <a16:creationId xmlns:a16="http://schemas.microsoft.com/office/drawing/2014/main" id="{8F67352E-ED73-4E60-00B2-8B92CCF8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66" y="2468618"/>
            <a:ext cx="4824052" cy="37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67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AE184-02D5-65E7-CBC9-203779A23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772DA0C-ECD5-42C5-4451-4AED3701E906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B748709D-92B9-7721-872B-0CACAF76E85B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47FB5FC8-0FF8-473D-F683-E79BB8E2B934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521C8099-30B1-4F53-7ED4-68E83C7509B0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4EE23802-64FF-0511-105F-D8EF8216AD02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29801DEE-AFC9-0B60-46AA-85974B70ED6F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11" name="Text 30">
            <a:extLst>
              <a:ext uri="{FF2B5EF4-FFF2-40B4-BE49-F238E27FC236}">
                <a16:creationId xmlns:a16="http://schemas.microsoft.com/office/drawing/2014/main" id="{D82DF278-8F22-FC94-5940-EC3190A16389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3C9AD395-9417-DFA4-0048-A102B147EA80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64AD1B-18FC-258A-75F9-2068AABF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938308"/>
            <a:ext cx="11092545" cy="36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oogle Shape;113;p3">
            <a:extLst>
              <a:ext uri="{FF2B5EF4-FFF2-40B4-BE49-F238E27FC236}">
                <a16:creationId xmlns:a16="http://schemas.microsoft.com/office/drawing/2014/main" id="{7CAE767C-32A2-0D5E-31A5-55D58DAD069F}"/>
              </a:ext>
            </a:extLst>
          </p:cNvPr>
          <p:cNvCxnSpPr/>
          <p:nvPr/>
        </p:nvCxnSpPr>
        <p:spPr>
          <a:xfrm>
            <a:off x="2113671" y="6041874"/>
            <a:ext cx="7406105" cy="0"/>
          </a:xfrm>
          <a:prstGeom prst="straightConnector1">
            <a:avLst/>
          </a:prstGeom>
          <a:noFill/>
          <a:ln w="76200" cap="flat" cmpd="sng">
            <a:solidFill>
              <a:srgbClr val="F79646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5" name="Google Shape;114;p3">
            <a:extLst>
              <a:ext uri="{FF2B5EF4-FFF2-40B4-BE49-F238E27FC236}">
                <a16:creationId xmlns:a16="http://schemas.microsoft.com/office/drawing/2014/main" id="{B86B2C2B-832A-0EBF-FF17-FEFDC901801A}"/>
              </a:ext>
            </a:extLst>
          </p:cNvPr>
          <p:cNvSpPr/>
          <p:nvPr/>
        </p:nvSpPr>
        <p:spPr>
          <a:xfrm>
            <a:off x="4457263" y="5786791"/>
            <a:ext cx="2702885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measurement</a:t>
            </a:r>
            <a:r>
              <a:rPr lang="et-EE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t-EE" sz="200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difficulty</a:t>
            </a:r>
            <a:endParaRPr sz="2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86622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DAC78-2468-2D2E-96DC-299E52118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B2911F9-41D6-95EF-CF86-3EB2F3C0E37C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7CA48AF-7680-77B0-84AA-C3AD8025449D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2CF6AD7-92A6-75A9-AEFE-B05ACD8F757E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49481EDC-2708-0738-A394-B63082BDA33B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2940B79-08FB-0DC3-A921-1F3BE7A01D97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4AF57AB3-9E76-8191-6212-F0BD5BBA785F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(functional) trait? — Formal definitions</a:t>
            </a:r>
            <a:endParaRPr lang="en-US" sz="2100" i="1"/>
          </a:p>
        </p:txBody>
      </p:sp>
      <p:sp>
        <p:nvSpPr>
          <p:cNvPr id="10" name="Text 30">
            <a:extLst>
              <a:ext uri="{FF2B5EF4-FFF2-40B4-BE49-F238E27FC236}">
                <a16:creationId xmlns:a16="http://schemas.microsoft.com/office/drawing/2014/main" id="{F28AC866-F2C3-F42C-812B-003FA42BB245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0857B069-9FA6-E22D-8362-ADEA904C3C1C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12 / 26</a:t>
            </a:r>
          </a:p>
        </p:txBody>
      </p:sp>
      <p:pic>
        <p:nvPicPr>
          <p:cNvPr id="5" name="Image 4" descr="Une image contenant texte, Visage humain, capture d’écran, personne&#10;&#10;Description générée automatiquement">
            <a:extLst>
              <a:ext uri="{FF2B5EF4-FFF2-40B4-BE49-F238E27FC236}">
                <a16:creationId xmlns:a16="http://schemas.microsoft.com/office/drawing/2014/main" id="{6ACC3CAE-4C06-7E4F-A40B-35F9026E1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60" y="1061499"/>
            <a:ext cx="8657079" cy="53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5E278-78C3-6E2B-6423-115DD2C9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0">
            <a:extLst>
              <a:ext uri="{FF2B5EF4-FFF2-40B4-BE49-F238E27FC236}">
                <a16:creationId xmlns:a16="http://schemas.microsoft.com/office/drawing/2014/main" id="{5A1A4D4F-DF80-78EB-1B51-6343F69C69C7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C84C2099-DBB1-19E6-8458-FA4DFEAD9000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CD7D9EAD-D42E-FB57-A603-0270F25B52F4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pic>
        <p:nvPicPr>
          <p:cNvPr id="2" name="Picture 2" descr="Downloading, Installing and Running R">
            <a:extLst>
              <a:ext uri="{FF2B5EF4-FFF2-40B4-BE49-F238E27FC236}">
                <a16:creationId xmlns:a16="http://schemas.microsoft.com/office/drawing/2014/main" id="{55366B35-2289-6DF0-014C-2287EA15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05" y="3886933"/>
            <a:ext cx="1217734" cy="121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tHub Logo, symbol, meaning, history, PNG, brand">
            <a:extLst>
              <a:ext uri="{FF2B5EF4-FFF2-40B4-BE49-F238E27FC236}">
                <a16:creationId xmlns:a16="http://schemas.microsoft.com/office/drawing/2014/main" id="{48B14595-D814-FFF0-6D7A-B6B3A938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7" y="1346200"/>
            <a:ext cx="2287411" cy="12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D11479-2FEF-15C3-AB3A-825736860599}"/>
              </a:ext>
            </a:extLst>
          </p:cNvPr>
          <p:cNvSpPr txBox="1"/>
          <p:nvPr/>
        </p:nvSpPr>
        <p:spPr>
          <a:xfrm>
            <a:off x="2867378" y="1342162"/>
            <a:ext cx="656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ID: </a:t>
            </a:r>
            <a:r>
              <a:rPr lang="en-GB" sz="2400" b="1" err="1"/>
              <a:t>AureleToussaint</a:t>
            </a:r>
            <a:endParaRPr lang="en-GB" sz="2400" b="1"/>
          </a:p>
          <a:p>
            <a:endParaRPr lang="en-GB" sz="2400"/>
          </a:p>
          <a:p>
            <a:r>
              <a:rPr lang="en-GB" sz="2400"/>
              <a:t>Repository: </a:t>
            </a:r>
            <a:r>
              <a:rPr lang="en-GB" sz="2400" b="1"/>
              <a:t>Courses &gt; Code &gt; Download (Zip)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3B371A-7A9B-5D4E-20E8-050BB555ABC1}"/>
              </a:ext>
            </a:extLst>
          </p:cNvPr>
          <p:cNvSpPr txBox="1"/>
          <p:nvPr/>
        </p:nvSpPr>
        <p:spPr>
          <a:xfrm>
            <a:off x="2789739" y="3703236"/>
            <a:ext cx="8137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All analyses are made in </a:t>
            </a:r>
            <a:r>
              <a:rPr lang="en-GB" sz="2400" b="1"/>
              <a:t>R</a:t>
            </a:r>
            <a:r>
              <a:rPr lang="en-GB" sz="2400"/>
              <a:t>. The most popular language in ecology.</a:t>
            </a:r>
          </a:p>
          <a:p>
            <a:endParaRPr lang="en-GB" sz="2400" b="1"/>
          </a:p>
          <a:p>
            <a:r>
              <a:rPr lang="en-GB" sz="2400"/>
              <a:t>Other languages are also possible: </a:t>
            </a:r>
            <a:r>
              <a:rPr lang="en-GB" sz="2400" err="1"/>
              <a:t>PyThon</a:t>
            </a:r>
            <a:r>
              <a:rPr lang="en-GB" sz="2400"/>
              <a:t>, Julia, …</a:t>
            </a:r>
          </a:p>
        </p:txBody>
      </p:sp>
      <p:sp>
        <p:nvSpPr>
          <p:cNvPr id="10" name="Shape 2">
            <a:extLst>
              <a:ext uri="{FF2B5EF4-FFF2-40B4-BE49-F238E27FC236}">
                <a16:creationId xmlns:a16="http://schemas.microsoft.com/office/drawing/2014/main" id="{553A74AD-C832-9854-F0E9-74B099F8B70C}"/>
              </a:ext>
            </a:extLst>
          </p:cNvPr>
          <p:cNvSpPr/>
          <p:nvPr/>
        </p:nvSpPr>
        <p:spPr>
          <a:xfrm>
            <a:off x="10341710" y="-457199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5">
            <a:extLst>
              <a:ext uri="{FF2B5EF4-FFF2-40B4-BE49-F238E27FC236}">
                <a16:creationId xmlns:a16="http://schemas.microsoft.com/office/drawing/2014/main" id="{2395B0C2-1191-5F0B-1416-E7F16BD4BF82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545823-AF3F-017F-2F4A-57BFEF2BADE8}"/>
              </a:ext>
            </a:extLst>
          </p:cNvPr>
          <p:cNvSpPr txBox="1"/>
          <p:nvPr/>
        </p:nvSpPr>
        <p:spPr>
          <a:xfrm>
            <a:off x="312055" y="184559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Course material</a:t>
            </a:r>
          </a:p>
        </p:txBody>
      </p:sp>
    </p:spTree>
    <p:extLst>
      <p:ext uri="{BB962C8B-B14F-4D97-AF65-F5344CB8AC3E}">
        <p14:creationId xmlns:p14="http://schemas.microsoft.com/office/powerpoint/2010/main" val="2065840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>
            <a:extLst>
              <a:ext uri="{FF2B5EF4-FFF2-40B4-BE49-F238E27FC236}">
                <a16:creationId xmlns:a16="http://schemas.microsoft.com/office/drawing/2014/main" id="{3E903C10-F58F-5C4B-1521-82F3DCE36D0C}"/>
              </a:ext>
            </a:extLst>
          </p:cNvPr>
          <p:cNvGrpSpPr/>
          <p:nvPr/>
        </p:nvGrpSpPr>
        <p:grpSpPr>
          <a:xfrm>
            <a:off x="-274320" y="-457200"/>
            <a:ext cx="12893040" cy="7498080"/>
            <a:chOff x="-274320" y="-457200"/>
            <a:chExt cx="12893040" cy="7498080"/>
          </a:xfrm>
        </p:grpSpPr>
        <p:sp>
          <p:nvSpPr>
            <p:cNvPr id="2" name="Shape 0"/>
            <p:cNvSpPr/>
            <p:nvPr/>
          </p:nvSpPr>
          <p:spPr>
            <a:xfrm>
              <a:off x="0" y="0"/>
              <a:ext cx="1463040" cy="1645920"/>
            </a:xfrm>
            <a:prstGeom prst="rect">
              <a:avLst/>
            </a:prstGeom>
            <a:solidFill>
              <a:srgbClr val="C8DDB8">
                <a:alpha val="55000"/>
              </a:srgbClr>
            </a:solidFill>
            <a:ln w="12700">
              <a:solidFill>
                <a:srgbClr val="C8DDB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3" name="Shape 1"/>
            <p:cNvSpPr/>
            <p:nvPr/>
          </p:nvSpPr>
          <p:spPr>
            <a:xfrm>
              <a:off x="10698480" y="5212080"/>
              <a:ext cx="1463040" cy="1645920"/>
            </a:xfrm>
            <a:prstGeom prst="rect">
              <a:avLst/>
            </a:prstGeom>
            <a:solidFill>
              <a:srgbClr val="B8DDC8">
                <a:alpha val="60000"/>
              </a:srgbClr>
            </a:solidFill>
            <a:ln w="12700">
              <a:solidFill>
                <a:srgbClr val="B8DDC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" name="Shape 2"/>
            <p:cNvSpPr/>
            <p:nvPr/>
          </p:nvSpPr>
          <p:spPr>
            <a:xfrm>
              <a:off x="10332720" y="-457200"/>
              <a:ext cx="2286000" cy="1828800"/>
            </a:xfrm>
            <a:prstGeom prst="ellipse">
              <a:avLst/>
            </a:prstGeom>
            <a:solidFill>
              <a:srgbClr val="B8DDC8">
                <a:alpha val="40000"/>
              </a:srgbClr>
            </a:solidFill>
            <a:ln w="12700">
              <a:solidFill>
                <a:srgbClr val="B8DDC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5" name="Shape 3"/>
            <p:cNvSpPr/>
            <p:nvPr/>
          </p:nvSpPr>
          <p:spPr>
            <a:xfrm>
              <a:off x="-274320" y="5394960"/>
              <a:ext cx="2011680" cy="1645920"/>
            </a:xfrm>
            <a:prstGeom prst="ellipse">
              <a:avLst/>
            </a:prstGeom>
            <a:solidFill>
              <a:srgbClr val="C8DDB8">
                <a:alpha val="35000"/>
              </a:srgbClr>
            </a:solidFill>
            <a:ln w="12700">
              <a:solidFill>
                <a:srgbClr val="C8DDB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7" name="Shape 5"/>
            <p:cNvSpPr/>
            <p:nvPr/>
          </p:nvSpPr>
          <p:spPr>
            <a:xfrm>
              <a:off x="0" y="0"/>
              <a:ext cx="12161520" cy="960120"/>
            </a:xfrm>
            <a:prstGeom prst="rect">
              <a:avLst/>
            </a:prstGeom>
            <a:solidFill>
              <a:srgbClr val="1A3D2B"/>
            </a:solidFill>
            <a:ln w="12700">
              <a:solidFill>
                <a:srgbClr val="1A3D2B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8" name="Text 6"/>
            <p:cNvSpPr/>
            <p:nvPr/>
          </p:nvSpPr>
          <p:spPr>
            <a:xfrm>
              <a:off x="502920" y="45720"/>
              <a:ext cx="9601200" cy="868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100" b="1" i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 typology of functional traits</a:t>
              </a:r>
              <a:endParaRPr lang="en-US" sz="2100" i="1"/>
            </a:p>
          </p:txBody>
        </p:sp>
        <p:sp>
          <p:nvSpPr>
            <p:cNvPr id="10" name="Text 8"/>
            <p:cNvSpPr/>
            <p:nvPr/>
          </p:nvSpPr>
          <p:spPr>
            <a:xfrm>
              <a:off x="10195560" y="182880"/>
              <a:ext cx="1691640" cy="53035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THEORY</a:t>
              </a:r>
              <a:endParaRPr lang="en-US" sz="900"/>
            </a:p>
          </p:txBody>
        </p:sp>
        <p:sp>
          <p:nvSpPr>
            <p:cNvPr id="53" name="Text 51"/>
            <p:cNvSpPr/>
            <p:nvPr/>
          </p:nvSpPr>
          <p:spPr>
            <a:xfrm>
              <a:off x="457200" y="6583680"/>
              <a:ext cx="11247120" cy="2194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sz="800">
                  <a:solidFill>
                    <a:srgbClr val="88888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Trait-Based Ecology — Day 1 · Belém, Brazil</a:t>
              </a:r>
              <a:endParaRPr lang="en-US" sz="8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149840" y="6419088"/>
              <a:ext cx="2011680" cy="27432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sz="800">
                  <a:solidFill>
                    <a:srgbClr val="1A3D2B"/>
                  </a:solidFill>
                  <a:latin typeface="Calibri"/>
                </a:rPr>
                <a:t>Day 1 · Belém   ·   13 / 26</a:t>
              </a:r>
            </a:p>
          </p:txBody>
        </p:sp>
      </p:grp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Shape 9"/>
          <p:cNvSpPr/>
          <p:nvPr/>
        </p:nvSpPr>
        <p:spPr>
          <a:xfrm>
            <a:off x="502920" y="1078992"/>
            <a:ext cx="2686050" cy="3923174"/>
          </a:xfrm>
          <a:prstGeom prst="rect">
            <a:avLst/>
          </a:prstGeom>
          <a:solidFill>
            <a:srgbClr val="F8F9FA"/>
          </a:solidFill>
          <a:ln w="15240">
            <a:solidFill>
              <a:srgbClr val="2D7A4F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2" name="Shape 10"/>
          <p:cNvSpPr/>
          <p:nvPr/>
        </p:nvSpPr>
        <p:spPr>
          <a:xfrm>
            <a:off x="502920" y="1078992"/>
            <a:ext cx="268605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13" name="Text 11"/>
          <p:cNvSpPr/>
          <p:nvPr/>
        </p:nvSpPr>
        <p:spPr>
          <a:xfrm>
            <a:off x="594360" y="1097280"/>
            <a:ext cx="250317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Morphological</a:t>
            </a:r>
            <a:endParaRPr lang="en-US" sz="2400"/>
          </a:p>
        </p:txBody>
      </p:sp>
      <p:sp>
        <p:nvSpPr>
          <p:cNvPr id="14" name="Text 12"/>
          <p:cNvSpPr/>
          <p:nvPr/>
        </p:nvSpPr>
        <p:spPr>
          <a:xfrm>
            <a:off x="612648" y="1536192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Specific leaf area (SLA, mm² mg⁻¹)</a:t>
            </a:r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12648" y="2075290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Leaf dry matter content (LDMC, mg g⁻¹)</a:t>
            </a:r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12648" y="2487168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Leaf area (cm²)</a:t>
            </a:r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12648" y="2962656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Plant height (m)</a:t>
            </a:r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612648" y="3438144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Seed mass (mg)</a:t>
            </a:r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612648" y="3913632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Wood density (g cm⁻³)</a:t>
            </a:r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12648" y="4389120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Bark thickness (mm)</a:t>
            </a:r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326130" y="1078992"/>
            <a:ext cx="2686050" cy="3923174"/>
          </a:xfrm>
          <a:prstGeom prst="rect">
            <a:avLst/>
          </a:prstGeom>
          <a:solidFill>
            <a:srgbClr val="F8F9FA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24" name="Shape 22"/>
          <p:cNvSpPr/>
          <p:nvPr/>
        </p:nvSpPr>
        <p:spPr>
          <a:xfrm>
            <a:off x="3326130" y="1078992"/>
            <a:ext cx="268605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25" name="Text 23"/>
          <p:cNvSpPr/>
          <p:nvPr/>
        </p:nvSpPr>
        <p:spPr>
          <a:xfrm>
            <a:off x="3417570" y="1097280"/>
            <a:ext cx="250317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Physiological</a:t>
            </a:r>
            <a:endParaRPr lang="en-US" sz="2400"/>
          </a:p>
        </p:txBody>
      </p:sp>
      <p:sp>
        <p:nvSpPr>
          <p:cNvPr id="26" name="Text 24"/>
          <p:cNvSpPr/>
          <p:nvPr/>
        </p:nvSpPr>
        <p:spPr>
          <a:xfrm>
            <a:off x="3435858" y="1536192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Leaf N content (mg g⁻¹)</a:t>
            </a:r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3435858" y="2011680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Leaf P content (mg g⁻¹)</a:t>
            </a:r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3435858" y="2487168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Max. photosynthetic rate (Amax)</a:t>
            </a:r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3435858" y="2962656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Stomatal conductance (gs)</a:t>
            </a:r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3435858" y="3438144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Water use efficiency (WUE)</a:t>
            </a:r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6149340" y="1078992"/>
            <a:ext cx="2686050" cy="3923174"/>
          </a:xfrm>
          <a:prstGeom prst="rect">
            <a:avLst/>
          </a:prstGeom>
          <a:solidFill>
            <a:srgbClr val="F8F9FA"/>
          </a:solidFill>
          <a:ln w="15240">
            <a:solidFill>
              <a:srgbClr val="C47A1B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34" name="Shape 32"/>
          <p:cNvSpPr/>
          <p:nvPr/>
        </p:nvSpPr>
        <p:spPr>
          <a:xfrm>
            <a:off x="6149340" y="1078992"/>
            <a:ext cx="2686050" cy="38404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35" name="Text 33"/>
          <p:cNvSpPr/>
          <p:nvPr/>
        </p:nvSpPr>
        <p:spPr>
          <a:xfrm>
            <a:off x="6240780" y="1097280"/>
            <a:ext cx="250317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Phenological</a:t>
            </a:r>
            <a:endParaRPr lang="en-US" sz="2400"/>
          </a:p>
        </p:txBody>
      </p:sp>
      <p:sp>
        <p:nvSpPr>
          <p:cNvPr id="36" name="Text 34"/>
          <p:cNvSpPr/>
          <p:nvPr/>
        </p:nvSpPr>
        <p:spPr>
          <a:xfrm>
            <a:off x="6259068" y="1536192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Leaf lifespan (days)</a:t>
            </a:r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6259068" y="2011680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Onset of leaf flush</a:t>
            </a:r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6259068" y="2487168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Fruit production timing</a:t>
            </a:r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6259068" y="2962656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Flowering period</a:t>
            </a:r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6259068" y="3438144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Growing season length</a:t>
            </a:r>
            <a:endParaRPr lang="en-US"/>
          </a:p>
        </p:txBody>
      </p:sp>
      <p:sp>
        <p:nvSpPr>
          <p:cNvPr id="43" name="Shape 41"/>
          <p:cNvSpPr/>
          <p:nvPr/>
        </p:nvSpPr>
        <p:spPr>
          <a:xfrm>
            <a:off x="8972550" y="1078992"/>
            <a:ext cx="2686050" cy="3923174"/>
          </a:xfrm>
          <a:prstGeom prst="rect">
            <a:avLst/>
          </a:prstGeom>
          <a:solidFill>
            <a:srgbClr val="F8F9FA"/>
          </a:solidFill>
          <a:ln w="15240">
            <a:solidFill>
              <a:srgbClr val="5B4A8A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44" name="Shape 42"/>
          <p:cNvSpPr/>
          <p:nvPr/>
        </p:nvSpPr>
        <p:spPr>
          <a:xfrm>
            <a:off x="8972550" y="1078992"/>
            <a:ext cx="2686050" cy="384048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 sz="3600"/>
          </a:p>
        </p:txBody>
      </p:sp>
      <p:sp>
        <p:nvSpPr>
          <p:cNvPr id="45" name="Text 43"/>
          <p:cNvSpPr/>
          <p:nvPr/>
        </p:nvSpPr>
        <p:spPr>
          <a:xfrm>
            <a:off x="9063990" y="1097280"/>
            <a:ext cx="250317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Behavioural</a:t>
            </a:r>
            <a:endParaRPr lang="en-US" sz="2400"/>
          </a:p>
        </p:txBody>
      </p:sp>
      <p:sp>
        <p:nvSpPr>
          <p:cNvPr id="46" name="Text 44"/>
          <p:cNvSpPr/>
          <p:nvPr/>
        </p:nvSpPr>
        <p:spPr>
          <a:xfrm>
            <a:off x="9082278" y="1536192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Clonal growth capacity</a:t>
            </a:r>
            <a:endParaRPr lang="en-US"/>
          </a:p>
        </p:txBody>
      </p:sp>
      <p:sp>
        <p:nvSpPr>
          <p:cNvPr id="47" name="Text 45"/>
          <p:cNvSpPr/>
          <p:nvPr/>
        </p:nvSpPr>
        <p:spPr>
          <a:xfrm>
            <a:off x="9082278" y="2011680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Resprouting after fire</a:t>
            </a:r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9082278" y="2487168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Dispersal mode (wind/animal)</a:t>
            </a:r>
            <a:endParaRPr lang="en-US"/>
          </a:p>
        </p:txBody>
      </p:sp>
      <p:sp>
        <p:nvSpPr>
          <p:cNvPr id="49" name="Text 47"/>
          <p:cNvSpPr/>
          <p:nvPr/>
        </p:nvSpPr>
        <p:spPr>
          <a:xfrm>
            <a:off x="9082278" y="2962656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Root foraging plasticity</a:t>
            </a:r>
            <a:endParaRPr lang="en-US"/>
          </a:p>
        </p:txBody>
      </p:sp>
      <p:sp>
        <p:nvSpPr>
          <p:cNvPr id="50" name="Text 48"/>
          <p:cNvSpPr/>
          <p:nvPr/>
        </p:nvSpPr>
        <p:spPr>
          <a:xfrm>
            <a:off x="9082278" y="3438144"/>
            <a:ext cx="2503170" cy="4206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N₂ fixation (Fabaceae)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1FAF-6D35-405A-FA0C-507A270D1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85D08BC-FB22-4303-A29C-19E9F64EA951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C563015-0EB7-DE6F-C235-01D0F71A3713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EA2CB87-6F42-4B65-18EE-310AF084C6CC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7B94E99-5BA4-9910-B598-DC8D0D6254FF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88A8DB0F-974D-851F-99FE-29760EBBB8CB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D2E8B464-90AC-15D2-962D-2D2C44121312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Leaf Economics Spectrum (Wright et al. 2004 Nature)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8EAF968E-A188-DC55-C25D-196DB32EC601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6364DD0-FC57-E570-A2AA-FA44DF9F87F4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LANDMARK</a:t>
            </a:r>
            <a:endParaRPr lang="en-US" sz="90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FAB8539A-C615-C9CD-1C18-DEC341C9A6EB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79505B-80AA-7BF0-EA52-11B23F5470DA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16 / 26</a:t>
            </a:r>
          </a:p>
        </p:txBody>
      </p:sp>
      <p:pic>
        <p:nvPicPr>
          <p:cNvPr id="47" name="Picture 2" descr="Shifts in Community Vegetative Organs and Their Dissimilar Trade-Off ...">
            <a:extLst>
              <a:ext uri="{FF2B5EF4-FFF2-40B4-BE49-F238E27FC236}">
                <a16:creationId xmlns:a16="http://schemas.microsoft.com/office/drawing/2014/main" id="{32B46A6B-538D-5898-6523-E683A93A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84" y="1759452"/>
            <a:ext cx="5199689" cy="43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9">
            <a:extLst>
              <a:ext uri="{FF2B5EF4-FFF2-40B4-BE49-F238E27FC236}">
                <a16:creationId xmlns:a16="http://schemas.microsoft.com/office/drawing/2014/main" id="{FFFE86D7-8499-9613-97BD-57F57217B51B}"/>
              </a:ext>
            </a:extLst>
          </p:cNvPr>
          <p:cNvSpPr/>
          <p:nvPr/>
        </p:nvSpPr>
        <p:spPr>
          <a:xfrm>
            <a:off x="3244132" y="1167512"/>
            <a:ext cx="609865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>
                <a:solidFill>
                  <a:srgbClr val="1A3D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can't a plant be optimal for all traits simultaneously?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50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C1F4-2869-FCC3-AA61-4E68FED3E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BC0F15EB-B1A8-C720-7D7C-66E6F7EC3C9D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DE5DB52-B3B0-A5DC-94D1-72BF27B39F17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998B99A-3917-D1C4-C803-C9DBA41B29F8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8E8911B2-FE90-D68F-646D-4BC489724DAD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3BF84795-5D4D-F7FF-8979-CC7A3E5F5C4F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C6B11AF-FEE5-D78D-003B-5C46D2264923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Leaf Economics Spectrum (Wright et al. 2004 Nature)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ECFE46B3-8B31-E626-F772-677FF99D2172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765DDD67-BBA3-ECED-6087-0EFFCED87D85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LANDMARK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1091A765-5618-EC75-2AC0-60A8487C1024}"/>
              </a:ext>
            </a:extLst>
          </p:cNvPr>
          <p:cNvSpPr/>
          <p:nvPr/>
        </p:nvSpPr>
        <p:spPr>
          <a:xfrm>
            <a:off x="502920" y="1188720"/>
            <a:ext cx="5577840" cy="365760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636E42BB-DB07-6BAA-2FBD-93E0B024E06E}"/>
              </a:ext>
            </a:extLst>
          </p:cNvPr>
          <p:cNvSpPr/>
          <p:nvPr/>
        </p:nvSpPr>
        <p:spPr>
          <a:xfrm>
            <a:off x="502920" y="1188720"/>
            <a:ext cx="5577840" cy="365760"/>
          </a:xfrm>
          <a:prstGeom prst="rect">
            <a:avLst/>
          </a:prstGeom>
          <a:solidFill>
            <a:srgbClr val="1A5278">
              <a:alpha val="75000"/>
            </a:srgbClr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91A97137-0921-D62D-A932-D6FFB4CC9BC7}"/>
              </a:ext>
            </a:extLst>
          </p:cNvPr>
          <p:cNvSpPr/>
          <p:nvPr/>
        </p:nvSpPr>
        <p:spPr>
          <a:xfrm>
            <a:off x="548640" y="1207008"/>
            <a:ext cx="365760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← Acquisitive (fast-return)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4854E27B-458D-7165-617E-446E283333AC}"/>
              </a:ext>
            </a:extLst>
          </p:cNvPr>
          <p:cNvSpPr/>
          <p:nvPr/>
        </p:nvSpPr>
        <p:spPr>
          <a:xfrm>
            <a:off x="502920" y="1719072"/>
            <a:ext cx="2733261" cy="4462272"/>
          </a:xfrm>
          <a:prstGeom prst="rect">
            <a:avLst/>
          </a:prstGeom>
          <a:solidFill>
            <a:srgbClr val="1A5278">
              <a:alpha val="12000"/>
            </a:srgbClr>
          </a:solidFill>
          <a:ln w="1905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0826D31C-21C4-9FD2-3651-B4D71E10AF31}"/>
              </a:ext>
            </a:extLst>
          </p:cNvPr>
          <p:cNvSpPr/>
          <p:nvPr/>
        </p:nvSpPr>
        <p:spPr>
          <a:xfrm>
            <a:off x="502920" y="1719072"/>
            <a:ext cx="2733261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Fast-return strategy</a:t>
            </a:r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987E604D-E4C9-EBE2-0785-8C424628F933}"/>
              </a:ext>
            </a:extLst>
          </p:cNvPr>
          <p:cNvSpPr/>
          <p:nvPr/>
        </p:nvSpPr>
        <p:spPr>
          <a:xfrm>
            <a:off x="612648" y="1737360"/>
            <a:ext cx="2504263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endParaRPr lang="en-US" sz="1300"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AC29CABB-F247-00B4-0493-B35000BC5C49}"/>
              </a:ext>
            </a:extLst>
          </p:cNvPr>
          <p:cNvSpPr/>
          <p:nvPr/>
        </p:nvSpPr>
        <p:spPr>
          <a:xfrm>
            <a:off x="9072438" y="1737360"/>
            <a:ext cx="2375849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30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8A3687D7-0981-9DDA-7611-7EABCFB90037}"/>
              </a:ext>
            </a:extLst>
          </p:cNvPr>
          <p:cNvSpPr/>
          <p:nvPr/>
        </p:nvSpPr>
        <p:spPr>
          <a:xfrm>
            <a:off x="553279" y="2157984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LDMC &lt; 150 mg g⁻¹</a:t>
            </a:r>
            <a:endParaRPr lang="en-US" sz="115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ABC0663D-A8B7-72F4-2056-239D0E662DCC}"/>
              </a:ext>
            </a:extLst>
          </p:cNvPr>
          <p:cNvSpPr/>
          <p:nvPr/>
        </p:nvSpPr>
        <p:spPr>
          <a:xfrm>
            <a:off x="553279" y="2596896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SLA &gt; 25 mm² mg⁻¹</a:t>
            </a:r>
            <a:endParaRPr lang="en-US" sz="1150"/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82CFD110-7574-0F24-1E6E-44E63DB1ED61}"/>
              </a:ext>
            </a:extLst>
          </p:cNvPr>
          <p:cNvSpPr/>
          <p:nvPr/>
        </p:nvSpPr>
        <p:spPr>
          <a:xfrm>
            <a:off x="553279" y="3035808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High leaf N &amp; P</a:t>
            </a:r>
            <a:endParaRPr lang="en-US" sz="1150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24D628E8-3D5D-9513-2EDB-04675CCBBCC9}"/>
              </a:ext>
            </a:extLst>
          </p:cNvPr>
          <p:cNvSpPr/>
          <p:nvPr/>
        </p:nvSpPr>
        <p:spPr>
          <a:xfrm>
            <a:off x="553279" y="3474720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Short leaf lifespan (weeks–months)</a:t>
            </a:r>
            <a:endParaRPr lang="en-US" sz="115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FBE056B9-5133-CFDF-9962-A636DACB6F7B}"/>
              </a:ext>
            </a:extLst>
          </p:cNvPr>
          <p:cNvSpPr/>
          <p:nvPr/>
        </p:nvSpPr>
        <p:spPr>
          <a:xfrm>
            <a:off x="553279" y="3913632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High max photosynthesis (Amax)</a:t>
            </a:r>
            <a:endParaRPr lang="en-US" sz="115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3B6EC125-D6C4-F581-890B-579DA6C5612B}"/>
              </a:ext>
            </a:extLst>
          </p:cNvPr>
          <p:cNvSpPr/>
          <p:nvPr/>
        </p:nvSpPr>
        <p:spPr>
          <a:xfrm>
            <a:off x="553279" y="4352544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Low construction cost per unit area</a:t>
            </a:r>
            <a:endParaRPr lang="en-US" sz="1150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6434DF46-8ABC-8851-654D-1B296C9C892F}"/>
              </a:ext>
            </a:extLst>
          </p:cNvPr>
          <p:cNvSpPr/>
          <p:nvPr/>
        </p:nvSpPr>
        <p:spPr>
          <a:xfrm>
            <a:off x="624840" y="4901184"/>
            <a:ext cx="2304288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🌿 Cecropia palmata (imbaúba)</a:t>
            </a:r>
            <a:endParaRPr lang="en-US" sz="1000"/>
          </a:p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Pistia stratiotes (floodplains)</a:t>
            </a:r>
            <a:endParaRPr lang="en-US" sz="1000"/>
          </a:p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Mimosa spp. (disturbed edges)</a:t>
            </a:r>
            <a:endParaRPr lang="en-US" sz="1000"/>
          </a:p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Pourouma spp. (secondary forest)</a:t>
            </a:r>
            <a:endParaRPr lang="en-US" sz="100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868B673E-AB99-1D95-4647-E5B7BC10704C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AAE708-4B03-1814-0DA0-238E43B7C6E2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16 / 26</a:t>
            </a:r>
          </a:p>
        </p:txBody>
      </p:sp>
      <p:pic>
        <p:nvPicPr>
          <p:cNvPr id="41" name="Picture 2" descr="Shifts in Community Vegetative Organs and Their Dissimilar Trade-Off ...">
            <a:extLst>
              <a:ext uri="{FF2B5EF4-FFF2-40B4-BE49-F238E27FC236}">
                <a16:creationId xmlns:a16="http://schemas.microsoft.com/office/drawing/2014/main" id="{D05D7968-B7BC-7D70-E6F7-EB324706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84" y="1759452"/>
            <a:ext cx="5199689" cy="43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927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A0D75-AD76-73AD-1716-13610C5B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6B94955-293C-DF10-4E8F-A2E1F14DC947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36D5CFC-2004-0E71-D189-37C02C87DCEB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15372294-1AE5-7534-D09B-BF65897347DE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F3774DB7-6FA6-BCAE-B1DA-86DF9F484750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1C3C4364-D848-34EC-E10E-F0D21A0207DF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A5DB32EB-2E2A-F883-4BDB-095699D4D305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Leaf Economics Spectrum (Wright et al. 2004 Nature)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71695367-EF6B-12B7-3A6E-04CAF3CBE245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3A05B0F-0156-54A8-EF91-AB10310B68D3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LANDMARK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E69B013A-6ED6-57F2-16E8-E3671360B117}"/>
              </a:ext>
            </a:extLst>
          </p:cNvPr>
          <p:cNvSpPr/>
          <p:nvPr/>
        </p:nvSpPr>
        <p:spPr>
          <a:xfrm>
            <a:off x="502920" y="1188720"/>
            <a:ext cx="11155680" cy="365760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789A4F7C-3FEC-2916-F54A-BB5DAAF21FB8}"/>
              </a:ext>
            </a:extLst>
          </p:cNvPr>
          <p:cNvSpPr/>
          <p:nvPr/>
        </p:nvSpPr>
        <p:spPr>
          <a:xfrm>
            <a:off x="502920" y="1188720"/>
            <a:ext cx="5577840" cy="365760"/>
          </a:xfrm>
          <a:prstGeom prst="rect">
            <a:avLst/>
          </a:prstGeom>
          <a:solidFill>
            <a:srgbClr val="1A5278">
              <a:alpha val="75000"/>
            </a:srgbClr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65AEC295-03D8-2193-ED37-B51B00F5F5F0}"/>
              </a:ext>
            </a:extLst>
          </p:cNvPr>
          <p:cNvSpPr/>
          <p:nvPr/>
        </p:nvSpPr>
        <p:spPr>
          <a:xfrm>
            <a:off x="6080760" y="1188720"/>
            <a:ext cx="5577840" cy="365760"/>
          </a:xfrm>
          <a:prstGeom prst="rect">
            <a:avLst/>
          </a:prstGeom>
          <a:solidFill>
            <a:srgbClr val="C47A1B">
              <a:alpha val="75000"/>
            </a:srgbClr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071AC6D-F6F6-A1B7-7720-1F49EF71EF0A}"/>
              </a:ext>
            </a:extLst>
          </p:cNvPr>
          <p:cNvSpPr/>
          <p:nvPr/>
        </p:nvSpPr>
        <p:spPr>
          <a:xfrm>
            <a:off x="548640" y="1207008"/>
            <a:ext cx="365760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← Acquisitive (fast-return)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EB64F074-DBB9-E99A-24B6-36A387AE62D5}"/>
              </a:ext>
            </a:extLst>
          </p:cNvPr>
          <p:cNvSpPr/>
          <p:nvPr/>
        </p:nvSpPr>
        <p:spPr>
          <a:xfrm>
            <a:off x="8046720" y="1207008"/>
            <a:ext cx="356616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b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Conservative (slow-return) →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0B2F6F37-E5A0-6811-A2BD-33D36EABFF2F}"/>
              </a:ext>
            </a:extLst>
          </p:cNvPr>
          <p:cNvSpPr/>
          <p:nvPr/>
        </p:nvSpPr>
        <p:spPr>
          <a:xfrm>
            <a:off x="502920" y="1719072"/>
            <a:ext cx="2733261" cy="4462272"/>
          </a:xfrm>
          <a:prstGeom prst="rect">
            <a:avLst/>
          </a:prstGeom>
          <a:solidFill>
            <a:srgbClr val="1A5278">
              <a:alpha val="12000"/>
            </a:srgbClr>
          </a:solidFill>
          <a:ln w="1905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9D10AA81-D319-1714-8F2D-FF0AE5517ABD}"/>
              </a:ext>
            </a:extLst>
          </p:cNvPr>
          <p:cNvSpPr/>
          <p:nvPr/>
        </p:nvSpPr>
        <p:spPr>
          <a:xfrm>
            <a:off x="502920" y="1719072"/>
            <a:ext cx="2733261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Fast-return strategy</a:t>
            </a:r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E29F8A8-922B-78D7-112A-9C5ED28C46A8}"/>
              </a:ext>
            </a:extLst>
          </p:cNvPr>
          <p:cNvSpPr/>
          <p:nvPr/>
        </p:nvSpPr>
        <p:spPr>
          <a:xfrm>
            <a:off x="612648" y="1737360"/>
            <a:ext cx="2504263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endParaRPr lang="en-US" sz="1300"/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id="{5AF689E3-D749-B59C-DBDC-DB06978A672F}"/>
              </a:ext>
            </a:extLst>
          </p:cNvPr>
          <p:cNvSpPr/>
          <p:nvPr/>
        </p:nvSpPr>
        <p:spPr>
          <a:xfrm>
            <a:off x="8953168" y="1719072"/>
            <a:ext cx="2613992" cy="4462272"/>
          </a:xfrm>
          <a:prstGeom prst="rect">
            <a:avLst/>
          </a:prstGeom>
          <a:solidFill>
            <a:srgbClr val="C47A1B">
              <a:alpha val="12000"/>
            </a:srgbClr>
          </a:solidFill>
          <a:ln w="1905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DCC17804-3AB6-906D-EAFD-0C1A7444937F}"/>
              </a:ext>
            </a:extLst>
          </p:cNvPr>
          <p:cNvSpPr/>
          <p:nvPr/>
        </p:nvSpPr>
        <p:spPr>
          <a:xfrm>
            <a:off x="8953168" y="1719072"/>
            <a:ext cx="2613991" cy="38404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Slow-return strategy</a:t>
            </a:r>
            <a:endParaRPr lang="en-US"/>
          </a:p>
          <a:p>
            <a:endParaRPr/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id="{7BC01AC6-B572-7C9B-0B74-D5ADEBBDD58E}"/>
              </a:ext>
            </a:extLst>
          </p:cNvPr>
          <p:cNvSpPr/>
          <p:nvPr/>
        </p:nvSpPr>
        <p:spPr>
          <a:xfrm>
            <a:off x="9072438" y="1737360"/>
            <a:ext cx="2375849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300"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1EAA292D-78EB-0140-19F2-E5DABB92891A}"/>
              </a:ext>
            </a:extLst>
          </p:cNvPr>
          <p:cNvSpPr/>
          <p:nvPr/>
        </p:nvSpPr>
        <p:spPr>
          <a:xfrm>
            <a:off x="553279" y="2157984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LDMC &lt; 150 mg g⁻¹</a:t>
            </a:r>
            <a:endParaRPr lang="en-US" sz="115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1EECA28F-5584-4CD2-DA8F-155F7E3390B7}"/>
              </a:ext>
            </a:extLst>
          </p:cNvPr>
          <p:cNvSpPr/>
          <p:nvPr/>
        </p:nvSpPr>
        <p:spPr>
          <a:xfrm>
            <a:off x="553279" y="2596896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SLA &gt; 25 mm² mg⁻¹</a:t>
            </a:r>
            <a:endParaRPr lang="en-US" sz="1150"/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AE7D12B0-285F-3060-7ECD-0B18D2A6B3B4}"/>
              </a:ext>
            </a:extLst>
          </p:cNvPr>
          <p:cNvSpPr/>
          <p:nvPr/>
        </p:nvSpPr>
        <p:spPr>
          <a:xfrm>
            <a:off x="553279" y="3035808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High leaf N &amp; P</a:t>
            </a:r>
            <a:endParaRPr lang="en-US" sz="1150"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20C8B1F8-F8D7-AB92-7084-D69597A6D53A}"/>
              </a:ext>
            </a:extLst>
          </p:cNvPr>
          <p:cNvSpPr/>
          <p:nvPr/>
        </p:nvSpPr>
        <p:spPr>
          <a:xfrm>
            <a:off x="553279" y="3474720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Short leaf lifespan (weeks–months)</a:t>
            </a:r>
            <a:endParaRPr lang="en-US" sz="115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3C9D1965-C26F-C6B3-4EB9-52C57F64D30F}"/>
              </a:ext>
            </a:extLst>
          </p:cNvPr>
          <p:cNvSpPr/>
          <p:nvPr/>
        </p:nvSpPr>
        <p:spPr>
          <a:xfrm>
            <a:off x="553279" y="3913632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High max photosynthesis (Amax)</a:t>
            </a:r>
            <a:endParaRPr lang="en-US" sz="1150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CE86C056-84A8-E74D-D448-674AE7EE6F99}"/>
              </a:ext>
            </a:extLst>
          </p:cNvPr>
          <p:cNvSpPr/>
          <p:nvPr/>
        </p:nvSpPr>
        <p:spPr>
          <a:xfrm>
            <a:off x="553279" y="4352544"/>
            <a:ext cx="235756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Low construction cost per unit area</a:t>
            </a:r>
            <a:endParaRPr lang="en-US" sz="1150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7AAE9353-2500-FA61-066C-27B43DD99276}"/>
              </a:ext>
            </a:extLst>
          </p:cNvPr>
          <p:cNvSpPr/>
          <p:nvPr/>
        </p:nvSpPr>
        <p:spPr>
          <a:xfrm>
            <a:off x="624840" y="4901184"/>
            <a:ext cx="2304288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🌿 Cecropia palmata (imbaúba)</a:t>
            </a:r>
            <a:endParaRPr lang="en-US" sz="1000"/>
          </a:p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Pistia stratiotes (floodplains)</a:t>
            </a:r>
            <a:endParaRPr lang="en-US" sz="1000"/>
          </a:p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Mimosa spp. (disturbed edges)</a:t>
            </a:r>
            <a:endParaRPr lang="en-US" sz="1000"/>
          </a:p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Pourouma spp. (secondary forest)</a:t>
            </a:r>
            <a:endParaRPr lang="en-US" sz="1000"/>
          </a:p>
        </p:txBody>
      </p:sp>
      <p:sp>
        <p:nvSpPr>
          <p:cNvPr id="40" name="Text 38">
            <a:extLst>
              <a:ext uri="{FF2B5EF4-FFF2-40B4-BE49-F238E27FC236}">
                <a16:creationId xmlns:a16="http://schemas.microsoft.com/office/drawing/2014/main" id="{2428FB5F-8483-49A3-D283-7A68BE4CB588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8AF75B-215D-253D-1C3A-B2095701A809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16 / 26</a:t>
            </a:r>
          </a:p>
        </p:txBody>
      </p:sp>
      <p:pic>
        <p:nvPicPr>
          <p:cNvPr id="41" name="Picture 2" descr="Shifts in Community Vegetative Organs and Their Dissimilar Trade-Off ...">
            <a:extLst>
              <a:ext uri="{FF2B5EF4-FFF2-40B4-BE49-F238E27FC236}">
                <a16:creationId xmlns:a16="http://schemas.microsoft.com/office/drawing/2014/main" id="{AFCB1434-8DA1-06C9-F917-BE4E91DE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84" y="1759452"/>
            <a:ext cx="5199689" cy="437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481101A-7A4D-8AF9-76A0-8B1F7ED338DA}"/>
              </a:ext>
            </a:extLst>
          </p:cNvPr>
          <p:cNvGrpSpPr/>
          <p:nvPr/>
        </p:nvGrpSpPr>
        <p:grpSpPr>
          <a:xfrm>
            <a:off x="9052560" y="2286000"/>
            <a:ext cx="2514599" cy="3785616"/>
            <a:chOff x="640080" y="2176272"/>
            <a:chExt cx="5120640" cy="3785616"/>
          </a:xfrm>
        </p:grpSpPr>
        <p:sp>
          <p:nvSpPr>
            <p:cNvPr id="26" name="Text 17">
              <a:extLst>
                <a:ext uri="{FF2B5EF4-FFF2-40B4-BE49-F238E27FC236}">
                  <a16:creationId xmlns:a16="http://schemas.microsoft.com/office/drawing/2014/main" id="{16424556-A976-D419-8646-90DCF1282BC5}"/>
                </a:ext>
              </a:extLst>
            </p:cNvPr>
            <p:cNvSpPr/>
            <p:nvPr/>
          </p:nvSpPr>
          <p:spPr>
            <a:xfrm>
              <a:off x="640080" y="2176272"/>
              <a:ext cx="5120640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150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• LDMC &gt; 280 mg g⁻¹</a:t>
              </a:r>
              <a:endParaRPr lang="en-US" sz="1150"/>
            </a:p>
          </p:txBody>
        </p:sp>
        <p:sp>
          <p:nvSpPr>
            <p:cNvPr id="37" name="Text 18">
              <a:extLst>
                <a:ext uri="{FF2B5EF4-FFF2-40B4-BE49-F238E27FC236}">
                  <a16:creationId xmlns:a16="http://schemas.microsoft.com/office/drawing/2014/main" id="{E9FF2A67-3858-72B7-7DB0-4EAD8101EAC4}"/>
                </a:ext>
              </a:extLst>
            </p:cNvPr>
            <p:cNvSpPr/>
            <p:nvPr/>
          </p:nvSpPr>
          <p:spPr>
            <a:xfrm>
              <a:off x="640080" y="2615184"/>
              <a:ext cx="5120640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150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• SLA &lt; 12 mm² mg⁻¹</a:t>
              </a:r>
              <a:endParaRPr lang="en-US" sz="1150"/>
            </a:p>
          </p:txBody>
        </p:sp>
        <p:sp>
          <p:nvSpPr>
            <p:cNvPr id="38" name="Text 19">
              <a:extLst>
                <a:ext uri="{FF2B5EF4-FFF2-40B4-BE49-F238E27FC236}">
                  <a16:creationId xmlns:a16="http://schemas.microsoft.com/office/drawing/2014/main" id="{D41FCDD3-1187-A913-9BFD-1E24BF44F9D9}"/>
                </a:ext>
              </a:extLst>
            </p:cNvPr>
            <p:cNvSpPr/>
            <p:nvPr/>
          </p:nvSpPr>
          <p:spPr>
            <a:xfrm>
              <a:off x="640080" y="3054096"/>
              <a:ext cx="5120640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150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• Low leaf N &amp; P</a:t>
              </a:r>
              <a:endParaRPr lang="en-US" sz="1150"/>
            </a:p>
          </p:txBody>
        </p:sp>
        <p:sp>
          <p:nvSpPr>
            <p:cNvPr id="43" name="Text 20">
              <a:extLst>
                <a:ext uri="{FF2B5EF4-FFF2-40B4-BE49-F238E27FC236}">
                  <a16:creationId xmlns:a16="http://schemas.microsoft.com/office/drawing/2014/main" id="{4594F933-BC20-D304-804A-707C85F1CE87}"/>
                </a:ext>
              </a:extLst>
            </p:cNvPr>
            <p:cNvSpPr/>
            <p:nvPr/>
          </p:nvSpPr>
          <p:spPr>
            <a:xfrm>
              <a:off x="640080" y="3493008"/>
              <a:ext cx="5120640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150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• Long leaf lifespan (months–years)</a:t>
              </a:r>
              <a:endParaRPr lang="en-US" sz="1150"/>
            </a:p>
          </p:txBody>
        </p:sp>
        <p:sp>
          <p:nvSpPr>
            <p:cNvPr id="44" name="Text 21">
              <a:extLst>
                <a:ext uri="{FF2B5EF4-FFF2-40B4-BE49-F238E27FC236}">
                  <a16:creationId xmlns:a16="http://schemas.microsoft.com/office/drawing/2014/main" id="{8BA9D7F9-FFDB-C29B-6438-66B671317B83}"/>
                </a:ext>
              </a:extLst>
            </p:cNvPr>
            <p:cNvSpPr/>
            <p:nvPr/>
          </p:nvSpPr>
          <p:spPr>
            <a:xfrm>
              <a:off x="640080" y="3931920"/>
              <a:ext cx="5120640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150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• Low max photosynthesis (Amax)</a:t>
              </a:r>
              <a:endParaRPr lang="en-US" sz="1150"/>
            </a:p>
          </p:txBody>
        </p:sp>
        <p:sp>
          <p:nvSpPr>
            <p:cNvPr id="45" name="Text 22">
              <a:extLst>
                <a:ext uri="{FF2B5EF4-FFF2-40B4-BE49-F238E27FC236}">
                  <a16:creationId xmlns:a16="http://schemas.microsoft.com/office/drawing/2014/main" id="{B8457C89-F76E-DB41-2A84-F723D14678E5}"/>
                </a:ext>
              </a:extLst>
            </p:cNvPr>
            <p:cNvSpPr/>
            <p:nvPr/>
          </p:nvSpPr>
          <p:spPr>
            <a:xfrm>
              <a:off x="640080" y="4370832"/>
              <a:ext cx="5120640" cy="38404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150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• High construction cost per unit area</a:t>
              </a:r>
              <a:endParaRPr lang="en-US" sz="1150"/>
            </a:p>
          </p:txBody>
        </p:sp>
        <p:sp>
          <p:nvSpPr>
            <p:cNvPr id="46" name="Text 25">
              <a:extLst>
                <a:ext uri="{FF2B5EF4-FFF2-40B4-BE49-F238E27FC236}">
                  <a16:creationId xmlns:a16="http://schemas.microsoft.com/office/drawing/2014/main" id="{8D12B4CB-C283-18D6-C2CC-C5647E4EF5C9}"/>
                </a:ext>
              </a:extLst>
            </p:cNvPr>
            <p:cNvSpPr/>
            <p:nvPr/>
          </p:nvSpPr>
          <p:spPr>
            <a:xfrm>
              <a:off x="661748" y="4956048"/>
              <a:ext cx="5098972" cy="10058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000" i="1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🌿 Eschweilera coriacea (matamatá)</a:t>
              </a:r>
              <a:endParaRPr lang="en-US" sz="1000"/>
            </a:p>
            <a:p>
              <a:pPr marL="0" indent="0">
                <a:buNone/>
              </a:pPr>
              <a:r>
                <a:rPr lang="en-US" sz="1000" i="1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   Vellozia spp. (campos rupestres)</a:t>
              </a:r>
              <a:endParaRPr lang="en-US" sz="1000"/>
            </a:p>
            <a:p>
              <a:pPr marL="0" indent="0">
                <a:buNone/>
              </a:pPr>
              <a:r>
                <a:rPr lang="en-US" sz="1000" i="1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   Clusia spp. (white-sand campinas)</a:t>
              </a:r>
              <a:endParaRPr lang="en-US" sz="1000"/>
            </a:p>
            <a:p>
              <a:pPr marL="0" indent="0">
                <a:buNone/>
              </a:pPr>
              <a:r>
                <a:rPr lang="en-US" sz="1000" i="1">
                  <a:solidFill>
                    <a:srgbClr val="1C1C1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   Qualea grandiflora (Cerrado)</a:t>
              </a:r>
              <a:endParaRPr lang="en-US" sz="1000"/>
            </a:p>
          </p:txBody>
        </p:sp>
      </p:grpSp>
    </p:spTree>
    <p:extLst>
      <p:ext uri="{BB962C8B-B14F-4D97-AF65-F5344CB8AC3E}">
        <p14:creationId xmlns:p14="http://schemas.microsoft.com/office/powerpoint/2010/main" val="338605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2" name="Shape 10"/>
          <p:cNvSpPr/>
          <p:nvPr/>
        </p:nvSpPr>
        <p:spPr>
          <a:xfrm>
            <a:off x="502920" y="1508760"/>
            <a:ext cx="11067288" cy="4837176"/>
          </a:xfrm>
          <a:prstGeom prst="rect">
            <a:avLst/>
          </a:prstGeom>
          <a:solidFill>
            <a:srgbClr val="EAF5EE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21792" y="1572768"/>
            <a:ext cx="10948416" cy="4736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high-SLA leaf is cheap to build (low carbon investment per unit area) but expensive to maintain — it is short-lived, easily consumed by herbivores, and quickly decomposed.</a:t>
            </a: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high-LDMC leaf is expensive to build (high investment in structural compounds, cell walls, defence chemicals) but profitable long-term — it lasts much longer.</a:t>
            </a: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cannot optimise both simultaneously. This economic trade-off generates the LES.</a:t>
            </a:r>
            <a:endParaRPr lang="en-US" sz="2800"/>
          </a:p>
        </p:txBody>
      </p:sp>
      <p:sp>
        <p:nvSpPr>
          <p:cNvPr id="41" name="Text 39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42" name="TextBox 41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18 / 26</a:t>
            </a:r>
          </a:p>
        </p:txBody>
      </p:sp>
      <p:sp>
        <p:nvSpPr>
          <p:cNvPr id="43" name="Text 9">
            <a:extLst>
              <a:ext uri="{FF2B5EF4-FFF2-40B4-BE49-F238E27FC236}">
                <a16:creationId xmlns:a16="http://schemas.microsoft.com/office/drawing/2014/main" id="{D9F69227-F49A-B264-D79B-10EF28B1EEEB}"/>
              </a:ext>
            </a:extLst>
          </p:cNvPr>
          <p:cNvSpPr/>
          <p:nvPr/>
        </p:nvSpPr>
        <p:spPr>
          <a:xfrm>
            <a:off x="3196424" y="1060704"/>
            <a:ext cx="609865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>
                <a:solidFill>
                  <a:srgbClr val="1A3D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can't a plant be optimal for all traits simultaneously?</a:t>
            </a:r>
            <a:endParaRPr lang="en-US"/>
          </a:p>
        </p:txBody>
      </p:sp>
      <p:sp>
        <p:nvSpPr>
          <p:cNvPr id="44" name="Text 6">
            <a:extLst>
              <a:ext uri="{FF2B5EF4-FFF2-40B4-BE49-F238E27FC236}">
                <a16:creationId xmlns:a16="http://schemas.microsoft.com/office/drawing/2014/main" id="{1A873ADC-5B53-A6C5-5844-7E14AA818A84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Leaf Economics Spectrum (Wright et al. 2004 Nature)</a:t>
            </a:r>
            <a:endParaRPr lang="en-US" sz="2100" i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4A6E8A"/>
          </a:solidFill>
          <a:ln w="12700">
            <a:solidFill>
              <a:srgbClr val="4A6E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5107838" y="0"/>
            <a:ext cx="7053682" cy="6858000"/>
          </a:xfrm>
          <a:prstGeom prst="rect">
            <a:avLst/>
          </a:prstGeom>
          <a:solidFill>
            <a:srgbClr val="5A8A6A">
              <a:alpha val="75000"/>
            </a:srgbClr>
          </a:solidFill>
          <a:ln w="12700">
            <a:solidFill>
              <a:srgbClr val="5A8A6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-1371600" y="-1097280"/>
            <a:ext cx="5029200" cy="5029200"/>
          </a:xfrm>
          <a:prstGeom prst="ellipse">
            <a:avLst/>
          </a:prstGeom>
          <a:solidFill>
            <a:srgbClr val="FFFFFF">
              <a:alpha val="12000"/>
            </a:srgbClr>
          </a:solidFill>
          <a:ln w="38100">
            <a:solidFill>
              <a:srgbClr val="FFFFFF">
                <a:alpha val="4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9418320" y="3931920"/>
            <a:ext cx="4389120" cy="4389120"/>
          </a:xfrm>
          <a:prstGeom prst="ellipse">
            <a:avLst/>
          </a:prstGeom>
          <a:solidFill>
            <a:srgbClr val="FFFFFF">
              <a:alpha val="10000"/>
            </a:srgbClr>
          </a:solidFill>
          <a:ln w="381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2286000" y="201168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>
                    <a:alpha val="80000"/>
                  </a:srgb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4</a:t>
            </a:r>
            <a:endParaRPr lang="en-US" sz="1600"/>
          </a:p>
        </p:txBody>
      </p:sp>
      <p:sp>
        <p:nvSpPr>
          <p:cNvPr id="7" name="Text 5"/>
          <p:cNvSpPr/>
          <p:nvPr/>
        </p:nvSpPr>
        <p:spPr>
          <a:xfrm>
            <a:off x="1371600" y="2468880"/>
            <a:ext cx="9144000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200" b="1">
                <a:solidFill>
                  <a:srgbClr val="1A20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Global Databases</a:t>
            </a:r>
            <a:endParaRPr lang="en-US" sz="4200"/>
          </a:p>
        </p:txBody>
      </p:sp>
      <p:sp>
        <p:nvSpPr>
          <p:cNvPr id="8" name="Text 6"/>
          <p:cNvSpPr/>
          <p:nvPr/>
        </p:nvSpPr>
        <p:spPr>
          <a:xfrm>
            <a:off x="2286000" y="4315968"/>
            <a:ext cx="7315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>
                <a:solidFill>
                  <a:srgbClr val="1A20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 · BIEN · Data quality · 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19 / 26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411480" y="347472"/>
            <a:ext cx="11338560" cy="6163056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Global trait databases — resources and limitations</a:t>
            </a:r>
            <a:endParaRPr lang="en-US" sz="2100" i="1"/>
          </a:p>
        </p:txBody>
      </p: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</a:t>
            </a:r>
            <a:endParaRPr lang="en-US" sz="900"/>
          </a:p>
        </p:txBody>
      </p:sp>
      <p:sp>
        <p:nvSpPr>
          <p:cNvPr id="11" name="Shape 9"/>
          <p:cNvSpPr/>
          <p:nvPr/>
        </p:nvSpPr>
        <p:spPr>
          <a:xfrm>
            <a:off x="502920" y="1078992"/>
            <a:ext cx="2686050" cy="5212080"/>
          </a:xfrm>
          <a:prstGeom prst="rect">
            <a:avLst/>
          </a:prstGeom>
          <a:solidFill>
            <a:srgbClr val="F8F9FA"/>
          </a:solidFill>
          <a:ln w="1524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/>
          <p:cNvSpPr/>
          <p:nvPr/>
        </p:nvSpPr>
        <p:spPr>
          <a:xfrm>
            <a:off x="502920" y="1078992"/>
            <a:ext cx="2686050" cy="47548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594360" y="1097280"/>
            <a:ext cx="250317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</a:t>
            </a:r>
            <a:endParaRPr lang="en-US" sz="1600" i="1"/>
          </a:p>
        </p:txBody>
      </p:sp>
      <p:sp>
        <p:nvSpPr>
          <p:cNvPr id="14" name="Text 12"/>
          <p:cNvSpPr/>
          <p:nvPr/>
        </p:nvSpPr>
        <p:spPr>
          <a:xfrm>
            <a:off x="594360" y="1591056"/>
            <a:ext cx="250317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i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try-db.org</a:t>
            </a:r>
            <a:endParaRPr lang="en-US" sz="950"/>
          </a:p>
        </p:txBody>
      </p:sp>
      <p:sp>
        <p:nvSpPr>
          <p:cNvPr id="15" name="Text 13"/>
          <p:cNvSpPr/>
          <p:nvPr/>
        </p:nvSpPr>
        <p:spPr>
          <a:xfrm>
            <a:off x="594360" y="1874520"/>
            <a:ext cx="250317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&gt;15M records · &gt;300K species · &gt;2,800 traits · CC BY</a:t>
            </a:r>
            <a:endParaRPr lang="en-US" sz="1050"/>
          </a:p>
        </p:txBody>
      </p:sp>
      <p:sp>
        <p:nvSpPr>
          <p:cNvPr id="16" name="Text 14"/>
          <p:cNvSpPr/>
          <p:nvPr/>
        </p:nvSpPr>
        <p:spPr>
          <a:xfrm>
            <a:off x="594360" y="2578608"/>
            <a:ext cx="250317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Kattge et al. (2020) Global Change Biology</a:t>
            </a:r>
            <a:endParaRPr lang="en-US" sz="950"/>
          </a:p>
        </p:txBody>
      </p:sp>
      <p:sp>
        <p:nvSpPr>
          <p:cNvPr id="17" name="Shape 15"/>
          <p:cNvSpPr/>
          <p:nvPr/>
        </p:nvSpPr>
        <p:spPr>
          <a:xfrm>
            <a:off x="594360" y="2944368"/>
            <a:ext cx="250317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/>
          <p:cNvSpPr/>
          <p:nvPr/>
        </p:nvSpPr>
        <p:spPr>
          <a:xfrm>
            <a:off x="594360" y="3017520"/>
            <a:ext cx="250317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Contains substantial Amazon and Cerrado data from Brazilian research groups (PPBio, REFLORA). Coverage of Caatinga and Cerrado endemics still patchy.</a:t>
            </a:r>
            <a:endParaRPr lang="en-US" sz="1200"/>
          </a:p>
        </p:txBody>
      </p:sp>
      <p:sp>
        <p:nvSpPr>
          <p:cNvPr id="19" name="Shape 17"/>
          <p:cNvSpPr/>
          <p:nvPr/>
        </p:nvSpPr>
        <p:spPr>
          <a:xfrm>
            <a:off x="594360" y="4462272"/>
            <a:ext cx="2503170" cy="804672"/>
          </a:xfrm>
          <a:prstGeom prst="rect">
            <a:avLst/>
          </a:prstGeom>
          <a:solidFill>
            <a:srgbClr val="FEF9E7"/>
          </a:solidFill>
          <a:ln w="635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/>
          <p:cNvSpPr/>
          <p:nvPr/>
        </p:nvSpPr>
        <p:spPr>
          <a:xfrm>
            <a:off x="640080" y="4480560"/>
            <a:ext cx="2430018" cy="7680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Heterogeneous protocols. No quality guarantee. User must validate. Geographic bias toward temperate regions.</a:t>
            </a:r>
            <a:endParaRPr lang="en-US" sz="950"/>
          </a:p>
        </p:txBody>
      </p:sp>
      <p:sp>
        <p:nvSpPr>
          <p:cNvPr id="21" name="Shape 19"/>
          <p:cNvSpPr/>
          <p:nvPr/>
        </p:nvSpPr>
        <p:spPr>
          <a:xfrm>
            <a:off x="3326130" y="1078992"/>
            <a:ext cx="2686050" cy="5212080"/>
          </a:xfrm>
          <a:prstGeom prst="rect">
            <a:avLst/>
          </a:prstGeom>
          <a:solidFill>
            <a:srgbClr val="F8F9FA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2" name="Shape 20"/>
          <p:cNvSpPr/>
          <p:nvPr/>
        </p:nvSpPr>
        <p:spPr>
          <a:xfrm>
            <a:off x="3326130" y="1078992"/>
            <a:ext cx="2686050" cy="47548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/>
          <p:cNvSpPr/>
          <p:nvPr/>
        </p:nvSpPr>
        <p:spPr>
          <a:xfrm>
            <a:off x="3417570" y="1097280"/>
            <a:ext cx="250317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BIEN</a:t>
            </a:r>
            <a:endParaRPr lang="en-US" sz="1600" i="1"/>
          </a:p>
        </p:txBody>
      </p:sp>
      <p:sp>
        <p:nvSpPr>
          <p:cNvPr id="24" name="Text 22"/>
          <p:cNvSpPr/>
          <p:nvPr/>
        </p:nvSpPr>
        <p:spPr>
          <a:xfrm>
            <a:off x="3417570" y="1591056"/>
            <a:ext cx="250317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i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biendata.org</a:t>
            </a:r>
            <a:endParaRPr lang="en-US" sz="950"/>
          </a:p>
        </p:txBody>
      </p:sp>
      <p:sp>
        <p:nvSpPr>
          <p:cNvPr id="25" name="Text 23"/>
          <p:cNvSpPr/>
          <p:nvPr/>
        </p:nvSpPr>
        <p:spPr>
          <a:xfrm>
            <a:off x="3417570" y="1874520"/>
            <a:ext cx="250317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>
                <a:solidFill>
                  <a:srgbClr val="1A527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Americas flora · Geo-referenced · Compatible with TRY</a:t>
            </a:r>
            <a:endParaRPr lang="en-US" sz="1050"/>
          </a:p>
        </p:txBody>
      </p:sp>
      <p:sp>
        <p:nvSpPr>
          <p:cNvPr id="26" name="Text 24"/>
          <p:cNvSpPr/>
          <p:nvPr/>
        </p:nvSpPr>
        <p:spPr>
          <a:xfrm>
            <a:off x="3417570" y="2578608"/>
            <a:ext cx="250317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Enquist et al. — Botanical Information and Ecology Network</a:t>
            </a:r>
            <a:endParaRPr lang="en-US" sz="950"/>
          </a:p>
        </p:txBody>
      </p:sp>
      <p:sp>
        <p:nvSpPr>
          <p:cNvPr id="27" name="Shape 25"/>
          <p:cNvSpPr/>
          <p:nvPr/>
        </p:nvSpPr>
        <p:spPr>
          <a:xfrm>
            <a:off x="3417570" y="2944368"/>
            <a:ext cx="250317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8" name="Text 26"/>
          <p:cNvSpPr/>
          <p:nvPr/>
        </p:nvSpPr>
        <p:spPr>
          <a:xfrm>
            <a:off x="3417570" y="3017520"/>
            <a:ext cx="250317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More relevant to Neotropical ecology than European databases. Covers Brazil, Colombia, Peru, Central America with trait and distribution data.</a:t>
            </a:r>
            <a:endParaRPr lang="en-US" sz="1200"/>
          </a:p>
        </p:txBody>
      </p:sp>
      <p:sp>
        <p:nvSpPr>
          <p:cNvPr id="29" name="Shape 27"/>
          <p:cNvSpPr/>
          <p:nvPr/>
        </p:nvSpPr>
        <p:spPr>
          <a:xfrm>
            <a:off x="3417570" y="4462272"/>
            <a:ext cx="2503170" cy="804672"/>
          </a:xfrm>
          <a:prstGeom prst="rect">
            <a:avLst/>
          </a:prstGeom>
          <a:solidFill>
            <a:srgbClr val="FEF9E7"/>
          </a:solidFill>
          <a:ln w="635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Text 28"/>
          <p:cNvSpPr/>
          <p:nvPr/>
        </p:nvSpPr>
        <p:spPr>
          <a:xfrm>
            <a:off x="3463290" y="4480560"/>
            <a:ext cx="2430018" cy="7680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Trait coverage less complete than TRY. Focus on the Americas only.</a:t>
            </a:r>
            <a:endParaRPr lang="en-US" sz="950"/>
          </a:p>
        </p:txBody>
      </p:sp>
      <p:sp>
        <p:nvSpPr>
          <p:cNvPr id="31" name="Shape 29"/>
          <p:cNvSpPr/>
          <p:nvPr/>
        </p:nvSpPr>
        <p:spPr>
          <a:xfrm>
            <a:off x="6149340" y="1078992"/>
            <a:ext cx="2686050" cy="5212080"/>
          </a:xfrm>
          <a:prstGeom prst="rect">
            <a:avLst/>
          </a:prstGeom>
          <a:solidFill>
            <a:srgbClr val="F8F9FA"/>
          </a:solidFill>
          <a:ln w="1524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2" name="Shape 30"/>
          <p:cNvSpPr/>
          <p:nvPr/>
        </p:nvSpPr>
        <p:spPr>
          <a:xfrm>
            <a:off x="6149340" y="1078992"/>
            <a:ext cx="2686050" cy="47548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3" name="Text 31"/>
          <p:cNvSpPr/>
          <p:nvPr/>
        </p:nvSpPr>
        <p:spPr>
          <a:xfrm>
            <a:off x="6240780" y="1097280"/>
            <a:ext cx="250317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GIFT</a:t>
            </a:r>
            <a:endParaRPr lang="en-US" sz="1600" i="1"/>
          </a:p>
        </p:txBody>
      </p:sp>
      <p:sp>
        <p:nvSpPr>
          <p:cNvPr id="34" name="Text 32"/>
          <p:cNvSpPr/>
          <p:nvPr/>
        </p:nvSpPr>
        <p:spPr>
          <a:xfrm>
            <a:off x="6240780" y="1591056"/>
            <a:ext cx="250317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i="1">
                <a:solidFill>
                  <a:srgbClr val="C47A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gift.uni-goettingen.de</a:t>
            </a:r>
            <a:endParaRPr lang="en-US" sz="950"/>
          </a:p>
        </p:txBody>
      </p:sp>
      <p:sp>
        <p:nvSpPr>
          <p:cNvPr id="35" name="Text 33"/>
          <p:cNvSpPr/>
          <p:nvPr/>
        </p:nvSpPr>
        <p:spPr>
          <a:xfrm>
            <a:off x="6240780" y="1874520"/>
            <a:ext cx="250317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>
                <a:solidFill>
                  <a:srgbClr val="C47A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Global floristic inventories + traits · Macroecological scale</a:t>
            </a:r>
            <a:endParaRPr lang="en-US" sz="1050"/>
          </a:p>
        </p:txBody>
      </p:sp>
      <p:sp>
        <p:nvSpPr>
          <p:cNvPr id="36" name="Text 34"/>
          <p:cNvSpPr/>
          <p:nvPr/>
        </p:nvSpPr>
        <p:spPr>
          <a:xfrm>
            <a:off x="6240780" y="2578608"/>
            <a:ext cx="250317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Weigelt et al. (2020) Journal of Biogeography</a:t>
            </a:r>
            <a:endParaRPr lang="en-US" sz="950"/>
          </a:p>
        </p:txBody>
      </p:sp>
      <p:sp>
        <p:nvSpPr>
          <p:cNvPr id="37" name="Shape 35"/>
          <p:cNvSpPr/>
          <p:nvPr/>
        </p:nvSpPr>
        <p:spPr>
          <a:xfrm>
            <a:off x="6240780" y="2944368"/>
            <a:ext cx="250317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8" name="Text 36"/>
          <p:cNvSpPr/>
          <p:nvPr/>
        </p:nvSpPr>
        <p:spPr>
          <a:xfrm>
            <a:off x="6240780" y="3017520"/>
            <a:ext cx="250317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Links Brazilian biome checklists (FLORA DO BRASIL) to trait data. Useful for comparing Amazon, Cerrado and Atlantic Forest functional composition.</a:t>
            </a:r>
            <a:endParaRPr lang="en-US" sz="1200"/>
          </a:p>
        </p:txBody>
      </p:sp>
      <p:sp>
        <p:nvSpPr>
          <p:cNvPr id="39" name="Shape 37"/>
          <p:cNvSpPr/>
          <p:nvPr/>
        </p:nvSpPr>
        <p:spPr>
          <a:xfrm>
            <a:off x="6240780" y="4462272"/>
            <a:ext cx="2503170" cy="804672"/>
          </a:xfrm>
          <a:prstGeom prst="rect">
            <a:avLst/>
          </a:prstGeom>
          <a:solidFill>
            <a:srgbClr val="FEF9E7"/>
          </a:solidFill>
          <a:ln w="635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0" name="Text 38"/>
          <p:cNvSpPr/>
          <p:nvPr/>
        </p:nvSpPr>
        <p:spPr>
          <a:xfrm>
            <a:off x="6286500" y="4480560"/>
            <a:ext cx="2430018" cy="7680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Derived from multiple sources. Incomplete for many tropical regions.</a:t>
            </a:r>
            <a:endParaRPr lang="en-US" sz="950"/>
          </a:p>
        </p:txBody>
      </p:sp>
      <p:sp>
        <p:nvSpPr>
          <p:cNvPr id="41" name="Shape 39"/>
          <p:cNvSpPr/>
          <p:nvPr/>
        </p:nvSpPr>
        <p:spPr>
          <a:xfrm>
            <a:off x="8972550" y="1078992"/>
            <a:ext cx="2686050" cy="5212080"/>
          </a:xfrm>
          <a:prstGeom prst="rect">
            <a:avLst/>
          </a:prstGeom>
          <a:solidFill>
            <a:srgbClr val="F8F9FA"/>
          </a:solidFill>
          <a:ln w="1524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2" name="Shape 40"/>
          <p:cNvSpPr/>
          <p:nvPr/>
        </p:nvSpPr>
        <p:spPr>
          <a:xfrm>
            <a:off x="8972550" y="1078992"/>
            <a:ext cx="2686050" cy="475488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3" name="Text 41"/>
          <p:cNvSpPr/>
          <p:nvPr/>
        </p:nvSpPr>
        <p:spPr>
          <a:xfrm>
            <a:off x="9063990" y="1097280"/>
            <a:ext cx="250317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FLORA DO BRASIL</a:t>
            </a:r>
            <a:r>
              <a:rPr lang="en-US" sz="1600" i="1"/>
              <a:t> </a:t>
            </a:r>
            <a:r>
              <a:rPr lang="en-US" sz="1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 TRY-BR</a:t>
            </a:r>
            <a:endParaRPr lang="en-US" sz="1600" i="1"/>
          </a:p>
        </p:txBody>
      </p:sp>
      <p:sp>
        <p:nvSpPr>
          <p:cNvPr id="44" name="Text 42"/>
          <p:cNvSpPr/>
          <p:nvPr/>
        </p:nvSpPr>
        <p:spPr>
          <a:xfrm>
            <a:off x="9063990" y="1591056"/>
            <a:ext cx="250317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i="1">
                <a:solidFill>
                  <a:srgbClr val="5B4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floradobrasil.jbrj.gov.br</a:t>
            </a:r>
            <a:endParaRPr lang="en-US" sz="950"/>
          </a:p>
        </p:txBody>
      </p:sp>
      <p:sp>
        <p:nvSpPr>
          <p:cNvPr id="45" name="Text 43"/>
          <p:cNvSpPr/>
          <p:nvPr/>
        </p:nvSpPr>
        <p:spPr>
          <a:xfrm>
            <a:off x="9063990" y="1874520"/>
            <a:ext cx="250317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>
                <a:solidFill>
                  <a:srgbClr val="5B4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Brazilian vascular plants · ≈47,000 species · Curated taxonomy</a:t>
            </a:r>
            <a:endParaRPr lang="en-US" sz="1050"/>
          </a:p>
        </p:txBody>
      </p:sp>
      <p:sp>
        <p:nvSpPr>
          <p:cNvPr id="46" name="Text 44"/>
          <p:cNvSpPr/>
          <p:nvPr/>
        </p:nvSpPr>
        <p:spPr>
          <a:xfrm>
            <a:off x="9063990" y="2578608"/>
            <a:ext cx="250317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Brazilian Flora Group (2022) — JBRJ, Rio de Janeiro</a:t>
            </a:r>
            <a:endParaRPr lang="en-US" sz="950"/>
          </a:p>
        </p:txBody>
      </p:sp>
      <p:sp>
        <p:nvSpPr>
          <p:cNvPr id="47" name="Shape 45"/>
          <p:cNvSpPr/>
          <p:nvPr/>
        </p:nvSpPr>
        <p:spPr>
          <a:xfrm>
            <a:off x="9063990" y="2944368"/>
            <a:ext cx="2503170" cy="0"/>
          </a:xfrm>
          <a:prstGeom prst="line">
            <a:avLst/>
          </a:prstGeom>
          <a:noFill/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8" name="Text 46"/>
          <p:cNvSpPr/>
          <p:nvPr/>
        </p:nvSpPr>
        <p:spPr>
          <a:xfrm>
            <a:off x="9063990" y="3017520"/>
            <a:ext cx="250317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reference for Brazilian plant taxonomy. When crossed with TRY, provides trait coverage for ≈12,000–15,000 Brazilian species — an underused resource.</a:t>
            </a:r>
            <a:endParaRPr lang="en-US" sz="1200"/>
          </a:p>
        </p:txBody>
      </p:sp>
      <p:sp>
        <p:nvSpPr>
          <p:cNvPr id="49" name="Shape 47"/>
          <p:cNvSpPr/>
          <p:nvPr/>
        </p:nvSpPr>
        <p:spPr>
          <a:xfrm>
            <a:off x="9063990" y="4462272"/>
            <a:ext cx="2503170" cy="804672"/>
          </a:xfrm>
          <a:prstGeom prst="rect">
            <a:avLst/>
          </a:prstGeom>
          <a:solidFill>
            <a:srgbClr val="FEF9E7"/>
          </a:solidFill>
          <a:ln w="635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0" name="Text 48"/>
          <p:cNvSpPr/>
          <p:nvPr/>
        </p:nvSpPr>
        <p:spPr>
          <a:xfrm>
            <a:off x="9109710" y="4480560"/>
            <a:ext cx="2430018" cy="7680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Trait data largely absent — must cross with TRY/BIEN. Mostly distribution and taxonomy.</a:t>
            </a:r>
            <a:endParaRPr lang="en-US" sz="950"/>
          </a:p>
        </p:txBody>
      </p:sp>
      <p:sp>
        <p:nvSpPr>
          <p:cNvPr id="51" name="Shape 49"/>
          <p:cNvSpPr/>
          <p:nvPr/>
        </p:nvSpPr>
        <p:spPr>
          <a:xfrm>
            <a:off x="502920" y="5559552"/>
            <a:ext cx="11155680" cy="594360"/>
          </a:xfrm>
          <a:prstGeom prst="rect">
            <a:avLst/>
          </a:prstGeom>
          <a:solidFill>
            <a:srgbClr val="EAF5EE"/>
          </a:solidFill>
          <a:ln w="1905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2" name="Text 50"/>
          <p:cNvSpPr/>
          <p:nvPr/>
        </p:nvSpPr>
        <p:spPr>
          <a:xfrm>
            <a:off x="640080" y="5559552"/>
            <a:ext cx="109270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★  Quality control is YOUR responsibility. TRY provides raw data. Always visualise distributions, check units, and remove outliers BEFORE analysis. Never trust a single TRY observation.</a:t>
            </a:r>
            <a:endParaRPr lang="en-US" sz="1250"/>
          </a:p>
        </p:txBody>
      </p:sp>
      <p:sp>
        <p:nvSpPr>
          <p:cNvPr id="53" name="Text 51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54" name="TextBox 53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20 / 26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A3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097280" y="-914400"/>
            <a:ext cx="5029200" cy="5029200"/>
          </a:xfrm>
          <a:prstGeom prst="ellipse">
            <a:avLst/>
          </a:prstGeom>
          <a:solidFill>
            <a:srgbClr val="2D5A3A">
              <a:alpha val="45000"/>
            </a:srgbClr>
          </a:solidFill>
          <a:ln w="12700">
            <a:solidFill>
              <a:srgbClr val="2D5A3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8503920" y="3200400"/>
            <a:ext cx="5486400" cy="5486400"/>
          </a:xfrm>
          <a:prstGeom prst="ellipse">
            <a:avLst/>
          </a:prstGeom>
          <a:solidFill>
            <a:srgbClr val="1A3520">
              <a:alpha val="55000"/>
            </a:srgbClr>
          </a:solidFill>
          <a:ln w="12700">
            <a:solidFill>
              <a:srgbClr val="1A352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1828800" y="1920240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kern="0" spc="300">
                <a:solidFill>
                  <a:srgbClr val="E05A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 Practical Session</a:t>
            </a:r>
            <a:endParaRPr lang="en-US" sz="1600"/>
          </a:p>
        </p:txBody>
      </p:sp>
      <p:sp>
        <p:nvSpPr>
          <p:cNvPr id="5" name="Text 3"/>
          <p:cNvSpPr/>
          <p:nvPr/>
        </p:nvSpPr>
        <p:spPr>
          <a:xfrm>
            <a:off x="1828800" y="2514600"/>
            <a:ext cx="8229600" cy="1920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 data: import,</a:t>
            </a:r>
            <a:endParaRPr lang="en-US" sz="4400"/>
          </a:p>
          <a:p>
            <a:pPr marL="0" indent="0" algn="ctr">
              <a:buNone/>
            </a:pPr>
            <a:r>
              <a:rPr lang="en-US" sz="4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cleaning &amp; exploration</a:t>
            </a:r>
            <a:endParaRPr lang="en-US" sz="4400"/>
          </a:p>
        </p:txBody>
      </p:sp>
      <p:sp>
        <p:nvSpPr>
          <p:cNvPr id="7" name="TextBox 6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22 / 26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F2A9C-29DE-3EE0-1118-69EDC7CF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DEA705D6-A4DA-46DD-04EA-885EF78FDB5E}"/>
              </a:ext>
            </a:extLst>
          </p:cNvPr>
          <p:cNvGrpSpPr/>
          <p:nvPr/>
        </p:nvGrpSpPr>
        <p:grpSpPr>
          <a:xfrm>
            <a:off x="-274320" y="-457200"/>
            <a:ext cx="12893040" cy="7498080"/>
            <a:chOff x="-274320" y="-457200"/>
            <a:chExt cx="12893040" cy="7498080"/>
          </a:xfrm>
        </p:grpSpPr>
        <p:sp>
          <p:nvSpPr>
            <p:cNvPr id="43" name="Shape 0">
              <a:extLst>
                <a:ext uri="{FF2B5EF4-FFF2-40B4-BE49-F238E27FC236}">
                  <a16:creationId xmlns:a16="http://schemas.microsoft.com/office/drawing/2014/main" id="{F82A26CB-84F4-AC38-9D4C-CCAFF570D94B}"/>
                </a:ext>
              </a:extLst>
            </p:cNvPr>
            <p:cNvSpPr/>
            <p:nvPr/>
          </p:nvSpPr>
          <p:spPr>
            <a:xfrm>
              <a:off x="0" y="0"/>
              <a:ext cx="1463040" cy="1645920"/>
            </a:xfrm>
            <a:prstGeom prst="rect">
              <a:avLst/>
            </a:prstGeom>
            <a:solidFill>
              <a:srgbClr val="C8DDB8">
                <a:alpha val="55000"/>
              </a:srgbClr>
            </a:solidFill>
            <a:ln w="12700">
              <a:solidFill>
                <a:srgbClr val="C8DDB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4" name="Shape 1">
              <a:extLst>
                <a:ext uri="{FF2B5EF4-FFF2-40B4-BE49-F238E27FC236}">
                  <a16:creationId xmlns:a16="http://schemas.microsoft.com/office/drawing/2014/main" id="{AB0D8939-7761-257F-E032-B3C6F2A1978D}"/>
                </a:ext>
              </a:extLst>
            </p:cNvPr>
            <p:cNvSpPr/>
            <p:nvPr/>
          </p:nvSpPr>
          <p:spPr>
            <a:xfrm>
              <a:off x="10698480" y="5212080"/>
              <a:ext cx="1463040" cy="1645920"/>
            </a:xfrm>
            <a:prstGeom prst="rect">
              <a:avLst/>
            </a:prstGeom>
            <a:solidFill>
              <a:srgbClr val="B8DDC8">
                <a:alpha val="60000"/>
              </a:srgbClr>
            </a:solidFill>
            <a:ln w="12700">
              <a:solidFill>
                <a:srgbClr val="B8DDC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5" name="Shape 2">
              <a:extLst>
                <a:ext uri="{FF2B5EF4-FFF2-40B4-BE49-F238E27FC236}">
                  <a16:creationId xmlns:a16="http://schemas.microsoft.com/office/drawing/2014/main" id="{2B963203-F61E-D559-760B-610930AF1A66}"/>
                </a:ext>
              </a:extLst>
            </p:cNvPr>
            <p:cNvSpPr/>
            <p:nvPr/>
          </p:nvSpPr>
          <p:spPr>
            <a:xfrm>
              <a:off x="10332720" y="-457200"/>
              <a:ext cx="2286000" cy="1828800"/>
            </a:xfrm>
            <a:prstGeom prst="ellipse">
              <a:avLst/>
            </a:prstGeom>
            <a:solidFill>
              <a:srgbClr val="B8DDC8">
                <a:alpha val="40000"/>
              </a:srgbClr>
            </a:solidFill>
            <a:ln w="12700">
              <a:solidFill>
                <a:srgbClr val="B8DDC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6" name="Shape 3">
              <a:extLst>
                <a:ext uri="{FF2B5EF4-FFF2-40B4-BE49-F238E27FC236}">
                  <a16:creationId xmlns:a16="http://schemas.microsoft.com/office/drawing/2014/main" id="{5CD9C8C7-2C7B-1BA2-E3E9-6AC6F2715987}"/>
                </a:ext>
              </a:extLst>
            </p:cNvPr>
            <p:cNvSpPr/>
            <p:nvPr/>
          </p:nvSpPr>
          <p:spPr>
            <a:xfrm>
              <a:off x="-274320" y="5394960"/>
              <a:ext cx="2011680" cy="1645920"/>
            </a:xfrm>
            <a:prstGeom prst="ellipse">
              <a:avLst/>
            </a:prstGeom>
            <a:solidFill>
              <a:srgbClr val="C8DDB8">
                <a:alpha val="35000"/>
              </a:srgbClr>
            </a:solidFill>
            <a:ln w="12700">
              <a:solidFill>
                <a:srgbClr val="C8DDB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7" name="Shape 5">
              <a:extLst>
                <a:ext uri="{FF2B5EF4-FFF2-40B4-BE49-F238E27FC236}">
                  <a16:creationId xmlns:a16="http://schemas.microsoft.com/office/drawing/2014/main" id="{90BFAA80-A68B-3862-4C86-06389AED8EB7}"/>
                </a:ext>
              </a:extLst>
            </p:cNvPr>
            <p:cNvSpPr/>
            <p:nvPr/>
          </p:nvSpPr>
          <p:spPr>
            <a:xfrm>
              <a:off x="0" y="0"/>
              <a:ext cx="12161520" cy="960120"/>
            </a:xfrm>
            <a:prstGeom prst="rect">
              <a:avLst/>
            </a:prstGeom>
            <a:solidFill>
              <a:srgbClr val="1A3D2B"/>
            </a:solidFill>
            <a:ln w="12700">
              <a:solidFill>
                <a:srgbClr val="1A3D2B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8" name="Text 6">
              <a:extLst>
                <a:ext uri="{FF2B5EF4-FFF2-40B4-BE49-F238E27FC236}">
                  <a16:creationId xmlns:a16="http://schemas.microsoft.com/office/drawing/2014/main" id="{58AAEBA7-64B0-B7ED-8D17-C484C1D9A121}"/>
                </a:ext>
              </a:extLst>
            </p:cNvPr>
            <p:cNvSpPr/>
            <p:nvPr/>
          </p:nvSpPr>
          <p:spPr>
            <a:xfrm>
              <a:off x="502920" y="45720"/>
              <a:ext cx="9601200" cy="868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>
                  <a:solidFill>
                    <a:srgbClr val="9ACA9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 Practical — Step-by-step workflow</a:t>
              </a:r>
              <a:endParaRPr lang="en-US" sz="2400"/>
            </a:p>
          </p:txBody>
        </p:sp>
        <p:sp>
          <p:nvSpPr>
            <p:cNvPr id="50" name="Text 51">
              <a:extLst>
                <a:ext uri="{FF2B5EF4-FFF2-40B4-BE49-F238E27FC236}">
                  <a16:creationId xmlns:a16="http://schemas.microsoft.com/office/drawing/2014/main" id="{053CD986-0944-F6B6-D262-63C63749B10C}"/>
                </a:ext>
              </a:extLst>
            </p:cNvPr>
            <p:cNvSpPr/>
            <p:nvPr/>
          </p:nvSpPr>
          <p:spPr>
            <a:xfrm>
              <a:off x="457200" y="6583680"/>
              <a:ext cx="11247120" cy="2194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sz="800">
                  <a:solidFill>
                    <a:srgbClr val="88888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Trait-Based Ecology — Day 1 · Belém, Brazil</a:t>
              </a:r>
              <a:endParaRPr lang="en-US" sz="800"/>
            </a:p>
          </p:txBody>
        </p:sp>
        <p:sp>
          <p:nvSpPr>
            <p:cNvPr id="51" name="TextBox 53">
              <a:extLst>
                <a:ext uri="{FF2B5EF4-FFF2-40B4-BE49-F238E27FC236}">
                  <a16:creationId xmlns:a16="http://schemas.microsoft.com/office/drawing/2014/main" id="{8288F0C4-9F6D-2B26-7AD2-3FCE7544DADA}"/>
                </a:ext>
              </a:extLst>
            </p:cNvPr>
            <p:cNvSpPr txBox="1"/>
            <p:nvPr/>
          </p:nvSpPr>
          <p:spPr>
            <a:xfrm>
              <a:off x="10149840" y="6419088"/>
              <a:ext cx="2011680" cy="27432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sz="800">
                  <a:solidFill>
                    <a:srgbClr val="1A3D2B"/>
                  </a:solidFill>
                  <a:latin typeface="Calibri"/>
                </a:rPr>
                <a:t>Day 1 · Belém   ·   13 / 26</a:t>
              </a:r>
            </a:p>
          </p:txBody>
        </p:sp>
      </p:grpSp>
      <p:sp>
        <p:nvSpPr>
          <p:cNvPr id="2" name="Text 0">
            <a:extLst>
              <a:ext uri="{FF2B5EF4-FFF2-40B4-BE49-F238E27FC236}">
                <a16:creationId xmlns:a16="http://schemas.microsoft.com/office/drawing/2014/main" id="{B004BF17-526C-555D-0330-0055D8BDC86B}"/>
              </a:ext>
            </a:extLst>
          </p:cNvPr>
          <p:cNvSpPr/>
          <p:nvPr/>
        </p:nvSpPr>
        <p:spPr>
          <a:xfrm>
            <a:off x="457200" y="164592"/>
            <a:ext cx="112471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2426C4-B051-E1D4-6E69-58A4E294737B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23 / 26</a:t>
            </a:r>
          </a:p>
        </p:txBody>
      </p:sp>
      <p:sp>
        <p:nvSpPr>
          <p:cNvPr id="52" name="Text 9">
            <a:extLst>
              <a:ext uri="{FF2B5EF4-FFF2-40B4-BE49-F238E27FC236}">
                <a16:creationId xmlns:a16="http://schemas.microsoft.com/office/drawing/2014/main" id="{676FA061-0BF8-C6BD-8F30-CD44FE3CB38A}"/>
              </a:ext>
            </a:extLst>
          </p:cNvPr>
          <p:cNvSpPr/>
          <p:nvPr/>
        </p:nvSpPr>
        <p:spPr>
          <a:xfrm>
            <a:off x="594360" y="1124712"/>
            <a:ext cx="53035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leaf economic logic</a:t>
            </a:r>
            <a:endParaRPr lang="en-US" sz="1400"/>
          </a:p>
        </p:txBody>
      </p:sp>
      <p:sp>
        <p:nvSpPr>
          <p:cNvPr id="53" name="Shape 10">
            <a:extLst>
              <a:ext uri="{FF2B5EF4-FFF2-40B4-BE49-F238E27FC236}">
                <a16:creationId xmlns:a16="http://schemas.microsoft.com/office/drawing/2014/main" id="{4C6F115B-F7A0-3383-D880-D1D21B08DB8E}"/>
              </a:ext>
            </a:extLst>
          </p:cNvPr>
          <p:cNvSpPr/>
          <p:nvPr/>
        </p:nvSpPr>
        <p:spPr>
          <a:xfrm>
            <a:off x="594360" y="1536192"/>
            <a:ext cx="5303520" cy="1965960"/>
          </a:xfrm>
          <a:prstGeom prst="rect">
            <a:avLst/>
          </a:prstGeom>
          <a:solidFill>
            <a:srgbClr val="EAF5EE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4" name="Text 11">
            <a:extLst>
              <a:ext uri="{FF2B5EF4-FFF2-40B4-BE49-F238E27FC236}">
                <a16:creationId xmlns:a16="http://schemas.microsoft.com/office/drawing/2014/main" id="{EFC759E3-8145-228B-605E-6AE2CAEACA84}"/>
              </a:ext>
            </a:extLst>
          </p:cNvPr>
          <p:cNvSpPr/>
          <p:nvPr/>
        </p:nvSpPr>
        <p:spPr>
          <a:xfrm>
            <a:off x="713232" y="1600200"/>
            <a:ext cx="507492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high-SLA leaf is cheap to build (low carbon investment per unit area) but expensive to maintain — it is short-lived, easily consumed by herbivores, and quickly decomposed.</a:t>
            </a:r>
            <a:endParaRPr lang="en-US" sz="1150"/>
          </a:p>
          <a:p>
            <a:pPr marL="0" indent="0">
              <a:buNone/>
            </a:pPr>
            <a:endParaRPr lang="en-US" sz="1150"/>
          </a:p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high-LDMC leaf is expensive to build (high investment in structural compounds, cell walls, defence chemicals) but profitable long-term — it lasts much longer.</a:t>
            </a:r>
            <a:endParaRPr lang="en-US" sz="1150"/>
          </a:p>
          <a:p>
            <a:pPr marL="0" indent="0">
              <a:buNone/>
            </a:pPr>
            <a:endParaRPr lang="en-US" sz="1150"/>
          </a:p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cannot optimise both simultaneously. This economic trade-off generates the LES.</a:t>
            </a:r>
            <a:endParaRPr lang="en-US" sz="1150"/>
          </a:p>
        </p:txBody>
      </p:sp>
      <p:pic>
        <p:nvPicPr>
          <p:cNvPr id="55" name="Picture 2" descr="Shifts in Community Vegetative Organs and Their Dissimilar Trade-Off ...">
            <a:extLst>
              <a:ext uri="{FF2B5EF4-FFF2-40B4-BE49-F238E27FC236}">
                <a16:creationId xmlns:a16="http://schemas.microsoft.com/office/drawing/2014/main" id="{20728580-D8C4-869F-19E8-DF5B689B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3" y="1196513"/>
            <a:ext cx="4206240" cy="35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hape 9">
            <a:extLst>
              <a:ext uri="{FF2B5EF4-FFF2-40B4-BE49-F238E27FC236}">
                <a16:creationId xmlns:a16="http://schemas.microsoft.com/office/drawing/2014/main" id="{A7932989-B7D5-37D1-D4AD-7F33E7E2AAD7}"/>
              </a:ext>
            </a:extLst>
          </p:cNvPr>
          <p:cNvSpPr/>
          <p:nvPr/>
        </p:nvSpPr>
        <p:spPr>
          <a:xfrm>
            <a:off x="622935" y="3663165"/>
            <a:ext cx="2686050" cy="2920515"/>
          </a:xfrm>
          <a:prstGeom prst="rect">
            <a:avLst/>
          </a:prstGeom>
          <a:solidFill>
            <a:srgbClr val="F8F9FA"/>
          </a:solidFill>
          <a:ln w="1524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3" name="Shape 10">
            <a:extLst>
              <a:ext uri="{FF2B5EF4-FFF2-40B4-BE49-F238E27FC236}">
                <a16:creationId xmlns:a16="http://schemas.microsoft.com/office/drawing/2014/main" id="{95233A48-605A-3B20-C95F-0594560566AB}"/>
              </a:ext>
            </a:extLst>
          </p:cNvPr>
          <p:cNvSpPr/>
          <p:nvPr/>
        </p:nvSpPr>
        <p:spPr>
          <a:xfrm>
            <a:off x="622935" y="3663165"/>
            <a:ext cx="2686050" cy="47548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4" name="Text 11">
            <a:extLst>
              <a:ext uri="{FF2B5EF4-FFF2-40B4-BE49-F238E27FC236}">
                <a16:creationId xmlns:a16="http://schemas.microsoft.com/office/drawing/2014/main" id="{D97BB15D-C782-444A-B4BF-784402686489}"/>
              </a:ext>
            </a:extLst>
          </p:cNvPr>
          <p:cNvSpPr/>
          <p:nvPr/>
        </p:nvSpPr>
        <p:spPr>
          <a:xfrm>
            <a:off x="714375" y="3681453"/>
            <a:ext cx="250317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</a:t>
            </a:r>
            <a:endParaRPr lang="en-US" sz="1500"/>
          </a:p>
        </p:txBody>
      </p:sp>
      <p:sp>
        <p:nvSpPr>
          <p:cNvPr id="65" name="Text 12">
            <a:extLst>
              <a:ext uri="{FF2B5EF4-FFF2-40B4-BE49-F238E27FC236}">
                <a16:creationId xmlns:a16="http://schemas.microsoft.com/office/drawing/2014/main" id="{EF7E5D34-F994-4724-19F2-C5EDB67B0427}"/>
              </a:ext>
            </a:extLst>
          </p:cNvPr>
          <p:cNvSpPr/>
          <p:nvPr/>
        </p:nvSpPr>
        <p:spPr>
          <a:xfrm>
            <a:off x="714375" y="4175229"/>
            <a:ext cx="250317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i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try-db.org</a:t>
            </a:r>
            <a:endParaRPr lang="en-US" sz="950"/>
          </a:p>
        </p:txBody>
      </p:sp>
      <p:sp>
        <p:nvSpPr>
          <p:cNvPr id="66" name="Text 13">
            <a:extLst>
              <a:ext uri="{FF2B5EF4-FFF2-40B4-BE49-F238E27FC236}">
                <a16:creationId xmlns:a16="http://schemas.microsoft.com/office/drawing/2014/main" id="{D50B9C6E-B175-56D7-BACC-0123E272BB35}"/>
              </a:ext>
            </a:extLst>
          </p:cNvPr>
          <p:cNvSpPr/>
          <p:nvPr/>
        </p:nvSpPr>
        <p:spPr>
          <a:xfrm>
            <a:off x="714375" y="4458693"/>
            <a:ext cx="250317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&gt;15M records · &gt;300K species · &gt;2,800 traits · CC BY</a:t>
            </a:r>
            <a:endParaRPr lang="en-US" sz="1050"/>
          </a:p>
        </p:txBody>
      </p:sp>
      <p:sp>
        <p:nvSpPr>
          <p:cNvPr id="67" name="Text 14">
            <a:extLst>
              <a:ext uri="{FF2B5EF4-FFF2-40B4-BE49-F238E27FC236}">
                <a16:creationId xmlns:a16="http://schemas.microsoft.com/office/drawing/2014/main" id="{56EF8FFA-EBE3-6447-F22C-E98E13E1C35E}"/>
              </a:ext>
            </a:extLst>
          </p:cNvPr>
          <p:cNvSpPr/>
          <p:nvPr/>
        </p:nvSpPr>
        <p:spPr>
          <a:xfrm>
            <a:off x="714375" y="5162781"/>
            <a:ext cx="250317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Kattge et al. (2020) Global Change Biology</a:t>
            </a:r>
            <a:endParaRPr lang="en-US" sz="950"/>
          </a:p>
        </p:txBody>
      </p:sp>
    </p:spTree>
    <p:extLst>
      <p:ext uri="{BB962C8B-B14F-4D97-AF65-F5344CB8AC3E}">
        <p14:creationId xmlns:p14="http://schemas.microsoft.com/office/powerpoint/2010/main" val="4186619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36F93-DD01-7D96-4052-ED593F7E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1EE2FB9D-311B-B98C-66F2-90A2A195B5C8}"/>
              </a:ext>
            </a:extLst>
          </p:cNvPr>
          <p:cNvGrpSpPr/>
          <p:nvPr/>
        </p:nvGrpSpPr>
        <p:grpSpPr>
          <a:xfrm>
            <a:off x="-274320" y="-457200"/>
            <a:ext cx="12893040" cy="7498080"/>
            <a:chOff x="-274320" y="-457200"/>
            <a:chExt cx="12893040" cy="7498080"/>
          </a:xfrm>
        </p:grpSpPr>
        <p:sp>
          <p:nvSpPr>
            <p:cNvPr id="43" name="Shape 0">
              <a:extLst>
                <a:ext uri="{FF2B5EF4-FFF2-40B4-BE49-F238E27FC236}">
                  <a16:creationId xmlns:a16="http://schemas.microsoft.com/office/drawing/2014/main" id="{01E52D83-7895-358F-11B6-DF658FBAC0ED}"/>
                </a:ext>
              </a:extLst>
            </p:cNvPr>
            <p:cNvSpPr/>
            <p:nvPr/>
          </p:nvSpPr>
          <p:spPr>
            <a:xfrm>
              <a:off x="0" y="0"/>
              <a:ext cx="1463040" cy="1645920"/>
            </a:xfrm>
            <a:prstGeom prst="rect">
              <a:avLst/>
            </a:prstGeom>
            <a:solidFill>
              <a:srgbClr val="C8DDB8">
                <a:alpha val="55000"/>
              </a:srgbClr>
            </a:solidFill>
            <a:ln w="12700">
              <a:solidFill>
                <a:srgbClr val="C8DDB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4" name="Shape 1">
              <a:extLst>
                <a:ext uri="{FF2B5EF4-FFF2-40B4-BE49-F238E27FC236}">
                  <a16:creationId xmlns:a16="http://schemas.microsoft.com/office/drawing/2014/main" id="{94AACD61-ECB3-1A23-5E1A-7305932E5F2C}"/>
                </a:ext>
              </a:extLst>
            </p:cNvPr>
            <p:cNvSpPr/>
            <p:nvPr/>
          </p:nvSpPr>
          <p:spPr>
            <a:xfrm>
              <a:off x="10698480" y="5212080"/>
              <a:ext cx="1463040" cy="1645920"/>
            </a:xfrm>
            <a:prstGeom prst="rect">
              <a:avLst/>
            </a:prstGeom>
            <a:solidFill>
              <a:srgbClr val="B8DDC8">
                <a:alpha val="60000"/>
              </a:srgbClr>
            </a:solidFill>
            <a:ln w="12700">
              <a:solidFill>
                <a:srgbClr val="B8DDC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5" name="Shape 2">
              <a:extLst>
                <a:ext uri="{FF2B5EF4-FFF2-40B4-BE49-F238E27FC236}">
                  <a16:creationId xmlns:a16="http://schemas.microsoft.com/office/drawing/2014/main" id="{A2955B48-E031-0700-EC22-F4D77660875F}"/>
                </a:ext>
              </a:extLst>
            </p:cNvPr>
            <p:cNvSpPr/>
            <p:nvPr/>
          </p:nvSpPr>
          <p:spPr>
            <a:xfrm>
              <a:off x="10332720" y="-457200"/>
              <a:ext cx="2286000" cy="1828800"/>
            </a:xfrm>
            <a:prstGeom prst="ellipse">
              <a:avLst/>
            </a:prstGeom>
            <a:solidFill>
              <a:srgbClr val="B8DDC8">
                <a:alpha val="40000"/>
              </a:srgbClr>
            </a:solidFill>
            <a:ln w="12700">
              <a:solidFill>
                <a:srgbClr val="B8DDC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6" name="Shape 3">
              <a:extLst>
                <a:ext uri="{FF2B5EF4-FFF2-40B4-BE49-F238E27FC236}">
                  <a16:creationId xmlns:a16="http://schemas.microsoft.com/office/drawing/2014/main" id="{9300EB23-BF78-48F9-FECF-2CC827D495E9}"/>
                </a:ext>
              </a:extLst>
            </p:cNvPr>
            <p:cNvSpPr/>
            <p:nvPr/>
          </p:nvSpPr>
          <p:spPr>
            <a:xfrm>
              <a:off x="-274320" y="5394960"/>
              <a:ext cx="2011680" cy="1645920"/>
            </a:xfrm>
            <a:prstGeom prst="ellipse">
              <a:avLst/>
            </a:prstGeom>
            <a:solidFill>
              <a:srgbClr val="C8DDB8">
                <a:alpha val="35000"/>
              </a:srgbClr>
            </a:solidFill>
            <a:ln w="12700">
              <a:solidFill>
                <a:srgbClr val="C8DDB8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7" name="Shape 5">
              <a:extLst>
                <a:ext uri="{FF2B5EF4-FFF2-40B4-BE49-F238E27FC236}">
                  <a16:creationId xmlns:a16="http://schemas.microsoft.com/office/drawing/2014/main" id="{6BA4D16C-DDD1-35DF-35ED-45C17FD1134A}"/>
                </a:ext>
              </a:extLst>
            </p:cNvPr>
            <p:cNvSpPr/>
            <p:nvPr/>
          </p:nvSpPr>
          <p:spPr>
            <a:xfrm>
              <a:off x="0" y="0"/>
              <a:ext cx="12161520" cy="960120"/>
            </a:xfrm>
            <a:prstGeom prst="rect">
              <a:avLst/>
            </a:prstGeom>
            <a:solidFill>
              <a:srgbClr val="1A3D2B"/>
            </a:solidFill>
            <a:ln w="12700">
              <a:solidFill>
                <a:srgbClr val="1A3D2B"/>
              </a:solidFill>
              <a:prstDash val="solid"/>
            </a:ln>
          </p:spPr>
          <p:txBody>
            <a:bodyPr/>
            <a:lstStyle/>
            <a:p>
              <a:endParaRPr sz="3600"/>
            </a:p>
          </p:txBody>
        </p:sp>
        <p:sp>
          <p:nvSpPr>
            <p:cNvPr id="48" name="Text 6">
              <a:extLst>
                <a:ext uri="{FF2B5EF4-FFF2-40B4-BE49-F238E27FC236}">
                  <a16:creationId xmlns:a16="http://schemas.microsoft.com/office/drawing/2014/main" id="{CE1856BF-B974-2472-BAC4-F61F005B3935}"/>
                </a:ext>
              </a:extLst>
            </p:cNvPr>
            <p:cNvSpPr/>
            <p:nvPr/>
          </p:nvSpPr>
          <p:spPr>
            <a:xfrm>
              <a:off x="502920" y="45720"/>
              <a:ext cx="9601200" cy="868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2400" b="1">
                  <a:solidFill>
                    <a:srgbClr val="9ACA9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 Practical — Step-by-step workflow</a:t>
              </a:r>
              <a:endParaRPr lang="en-US" sz="2400"/>
            </a:p>
          </p:txBody>
        </p:sp>
        <p:sp>
          <p:nvSpPr>
            <p:cNvPr id="50" name="Text 51">
              <a:extLst>
                <a:ext uri="{FF2B5EF4-FFF2-40B4-BE49-F238E27FC236}">
                  <a16:creationId xmlns:a16="http://schemas.microsoft.com/office/drawing/2014/main" id="{6A3540B5-A751-B497-F467-543E27A9A92E}"/>
                </a:ext>
              </a:extLst>
            </p:cNvPr>
            <p:cNvSpPr/>
            <p:nvPr/>
          </p:nvSpPr>
          <p:spPr>
            <a:xfrm>
              <a:off x="457200" y="6583680"/>
              <a:ext cx="11247120" cy="2194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r">
                <a:buNone/>
              </a:pPr>
              <a:r>
                <a:rPr lang="en-US" sz="800">
                  <a:solidFill>
                    <a:srgbClr val="88888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Trait-Based Ecology — Day 1 · Belém, Brazil</a:t>
              </a:r>
              <a:endParaRPr lang="en-US" sz="800"/>
            </a:p>
          </p:txBody>
        </p:sp>
        <p:sp>
          <p:nvSpPr>
            <p:cNvPr id="51" name="TextBox 53">
              <a:extLst>
                <a:ext uri="{FF2B5EF4-FFF2-40B4-BE49-F238E27FC236}">
                  <a16:creationId xmlns:a16="http://schemas.microsoft.com/office/drawing/2014/main" id="{F1E5F012-1560-8858-51AD-F63337C953F0}"/>
                </a:ext>
              </a:extLst>
            </p:cNvPr>
            <p:cNvSpPr txBox="1"/>
            <p:nvPr/>
          </p:nvSpPr>
          <p:spPr>
            <a:xfrm>
              <a:off x="10149840" y="6419088"/>
              <a:ext cx="2011680" cy="27432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sz="800">
                  <a:solidFill>
                    <a:srgbClr val="1A3D2B"/>
                  </a:solidFill>
                  <a:latin typeface="Calibri"/>
                </a:rPr>
                <a:t>Day 1 · Belém   ·   13 / 26</a:t>
              </a:r>
            </a:p>
          </p:txBody>
        </p:sp>
      </p:grpSp>
      <p:sp>
        <p:nvSpPr>
          <p:cNvPr id="2" name="Text 0">
            <a:extLst>
              <a:ext uri="{FF2B5EF4-FFF2-40B4-BE49-F238E27FC236}">
                <a16:creationId xmlns:a16="http://schemas.microsoft.com/office/drawing/2014/main" id="{C93F1868-22BF-598C-CE0D-F2E15C63CCD1}"/>
              </a:ext>
            </a:extLst>
          </p:cNvPr>
          <p:cNvSpPr/>
          <p:nvPr/>
        </p:nvSpPr>
        <p:spPr>
          <a:xfrm>
            <a:off x="457200" y="164592"/>
            <a:ext cx="112471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80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F7D905F9-BF45-58C3-C100-1E567A7C53AD}"/>
              </a:ext>
            </a:extLst>
          </p:cNvPr>
          <p:cNvSpPr/>
          <p:nvPr/>
        </p:nvSpPr>
        <p:spPr>
          <a:xfrm>
            <a:off x="8171688" y="1905928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160BB759-337B-915F-98EF-9BF8BD898FD2}"/>
              </a:ext>
            </a:extLst>
          </p:cNvPr>
          <p:cNvSpPr/>
          <p:nvPr/>
        </p:nvSpPr>
        <p:spPr>
          <a:xfrm>
            <a:off x="637032" y="40456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3CD3E28D-0A58-F468-B358-449CB6205270}"/>
              </a:ext>
            </a:extLst>
          </p:cNvPr>
          <p:cNvSpPr/>
          <p:nvPr/>
        </p:nvSpPr>
        <p:spPr>
          <a:xfrm>
            <a:off x="4404360" y="40456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13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A9F77B-AE94-383B-47A1-C7A94A9196A9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23 / 26</a:t>
            </a:r>
          </a:p>
        </p:txBody>
      </p:sp>
      <p:pic>
        <p:nvPicPr>
          <p:cNvPr id="148" name="Image 147">
            <a:extLst>
              <a:ext uri="{FF2B5EF4-FFF2-40B4-BE49-F238E27FC236}">
                <a16:creationId xmlns:a16="http://schemas.microsoft.com/office/drawing/2014/main" id="{9BB62A4E-59D5-4FC6-6C50-ACC926B2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2" y="1623408"/>
            <a:ext cx="11584373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1 — Overview</a:t>
            </a:r>
            <a:endParaRPr lang="en-US" sz="2100" i="1"/>
          </a:p>
        </p:txBody>
      </p:sp>
      <p:sp>
        <p:nvSpPr>
          <p:cNvPr id="9" name="Shape 7"/>
          <p:cNvSpPr/>
          <p:nvPr/>
        </p:nvSpPr>
        <p:spPr>
          <a:xfrm>
            <a:off x="388620" y="2276856"/>
            <a:ext cx="2148840" cy="2770632"/>
          </a:xfrm>
          <a:prstGeom prst="rect">
            <a:avLst/>
          </a:prstGeom>
          <a:solidFill>
            <a:srgbClr val="2D7A4F">
              <a:alpha val="10000"/>
            </a:srgbClr>
          </a:solidFill>
          <a:ln w="1524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/>
          <p:cNvSpPr/>
          <p:nvPr/>
        </p:nvSpPr>
        <p:spPr>
          <a:xfrm>
            <a:off x="388620" y="2276856"/>
            <a:ext cx="2148840" cy="502920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/>
          <p:cNvSpPr/>
          <p:nvPr/>
        </p:nvSpPr>
        <p:spPr>
          <a:xfrm>
            <a:off x="480060" y="2322576"/>
            <a:ext cx="5029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3600" i="1"/>
          </a:p>
        </p:txBody>
      </p:sp>
      <p:sp>
        <p:nvSpPr>
          <p:cNvPr id="12" name="Text 10"/>
          <p:cNvSpPr/>
          <p:nvPr/>
        </p:nvSpPr>
        <p:spPr>
          <a:xfrm>
            <a:off x="480060" y="2843784"/>
            <a:ext cx="1965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 Introduction</a:t>
            </a:r>
            <a:endParaRPr lang="en-US" i="1"/>
          </a:p>
        </p:txBody>
      </p:sp>
      <p:sp>
        <p:nvSpPr>
          <p:cNvPr id="13" name="Text 11"/>
          <p:cNvSpPr/>
          <p:nvPr/>
        </p:nvSpPr>
        <p:spPr>
          <a:xfrm>
            <a:off x="480060" y="3888668"/>
            <a:ext cx="1965960" cy="9412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Biodiversity crisis · Pluralism · Why functional ecology?</a:t>
            </a:r>
            <a:endParaRPr lang="en-US" sz="1400"/>
          </a:p>
        </p:txBody>
      </p:sp>
      <p:sp>
        <p:nvSpPr>
          <p:cNvPr id="14" name="Shape 12"/>
          <p:cNvSpPr/>
          <p:nvPr/>
        </p:nvSpPr>
        <p:spPr>
          <a:xfrm>
            <a:off x="2702052" y="2276856"/>
            <a:ext cx="2148840" cy="2770632"/>
          </a:xfrm>
          <a:prstGeom prst="rect">
            <a:avLst/>
          </a:prstGeom>
          <a:solidFill>
            <a:srgbClr val="1A5278">
              <a:alpha val="10000"/>
            </a:srgbClr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/>
          <p:cNvSpPr/>
          <p:nvPr/>
        </p:nvSpPr>
        <p:spPr>
          <a:xfrm>
            <a:off x="2702052" y="2276856"/>
            <a:ext cx="2148840" cy="502920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/>
          <p:cNvSpPr/>
          <p:nvPr/>
        </p:nvSpPr>
        <p:spPr>
          <a:xfrm>
            <a:off x="2793492" y="2322576"/>
            <a:ext cx="5029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3600" i="1"/>
          </a:p>
        </p:txBody>
      </p:sp>
      <p:sp>
        <p:nvSpPr>
          <p:cNvPr id="17" name="Text 15"/>
          <p:cNvSpPr/>
          <p:nvPr/>
        </p:nvSpPr>
        <p:spPr>
          <a:xfrm>
            <a:off x="2793492" y="2843784"/>
            <a:ext cx="1965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Historical Foundations</a:t>
            </a:r>
            <a:endParaRPr lang="en-US" i="1"/>
          </a:p>
        </p:txBody>
      </p:sp>
      <p:sp>
        <p:nvSpPr>
          <p:cNvPr id="18" name="Text 16"/>
          <p:cNvSpPr/>
          <p:nvPr/>
        </p:nvSpPr>
        <p:spPr>
          <a:xfrm>
            <a:off x="2793492" y="3888668"/>
            <a:ext cx="1965960" cy="9412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Humboldt · Raunkiær · Grime CSR · r/K selection</a:t>
            </a:r>
            <a:endParaRPr lang="en-US" sz="1400"/>
          </a:p>
        </p:txBody>
      </p:sp>
      <p:sp>
        <p:nvSpPr>
          <p:cNvPr id="19" name="Shape 17"/>
          <p:cNvSpPr/>
          <p:nvPr/>
        </p:nvSpPr>
        <p:spPr>
          <a:xfrm>
            <a:off x="5015484" y="2276856"/>
            <a:ext cx="2148840" cy="2770632"/>
          </a:xfrm>
          <a:prstGeom prst="rect">
            <a:avLst/>
          </a:prstGeom>
          <a:solidFill>
            <a:srgbClr val="E05A1E">
              <a:alpha val="10000"/>
            </a:srgbClr>
          </a:solidFill>
          <a:ln w="1524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Shape 18"/>
          <p:cNvSpPr/>
          <p:nvPr/>
        </p:nvSpPr>
        <p:spPr>
          <a:xfrm>
            <a:off x="5015484" y="2276856"/>
            <a:ext cx="2148840" cy="502920"/>
          </a:xfrm>
          <a:prstGeom prst="rect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Text 19"/>
          <p:cNvSpPr/>
          <p:nvPr/>
        </p:nvSpPr>
        <p:spPr>
          <a:xfrm>
            <a:off x="5106924" y="2322576"/>
            <a:ext cx="5029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3600" i="1"/>
          </a:p>
        </p:txBody>
      </p:sp>
      <p:sp>
        <p:nvSpPr>
          <p:cNvPr id="22" name="Text 20"/>
          <p:cNvSpPr/>
          <p:nvPr/>
        </p:nvSpPr>
        <p:spPr>
          <a:xfrm>
            <a:off x="5106924" y="2843784"/>
            <a:ext cx="1965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a Functional Trait?</a:t>
            </a:r>
            <a:endParaRPr lang="en-US" i="1"/>
          </a:p>
        </p:txBody>
      </p:sp>
      <p:sp>
        <p:nvSpPr>
          <p:cNvPr id="23" name="Text 21"/>
          <p:cNvSpPr/>
          <p:nvPr/>
        </p:nvSpPr>
        <p:spPr>
          <a:xfrm>
            <a:off x="5106924" y="3888668"/>
            <a:ext cx="1965960" cy="9412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Definitions · Typology · Response vs. Effect · LES</a:t>
            </a:r>
            <a:endParaRPr lang="en-US" sz="1400"/>
          </a:p>
        </p:txBody>
      </p:sp>
      <p:sp>
        <p:nvSpPr>
          <p:cNvPr id="24" name="Shape 22"/>
          <p:cNvSpPr/>
          <p:nvPr/>
        </p:nvSpPr>
        <p:spPr>
          <a:xfrm>
            <a:off x="7328916" y="2276856"/>
            <a:ext cx="2148840" cy="2770632"/>
          </a:xfrm>
          <a:prstGeom prst="rect">
            <a:avLst/>
          </a:prstGeom>
          <a:solidFill>
            <a:srgbClr val="5B4A8A">
              <a:alpha val="10000"/>
            </a:srgbClr>
          </a:solidFill>
          <a:ln w="1524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Shape 23"/>
          <p:cNvSpPr/>
          <p:nvPr/>
        </p:nvSpPr>
        <p:spPr>
          <a:xfrm>
            <a:off x="7328916" y="2276856"/>
            <a:ext cx="2148840" cy="502920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Text 24"/>
          <p:cNvSpPr/>
          <p:nvPr/>
        </p:nvSpPr>
        <p:spPr>
          <a:xfrm>
            <a:off x="7420356" y="2322576"/>
            <a:ext cx="5029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3600" i="1"/>
          </a:p>
        </p:txBody>
      </p:sp>
      <p:sp>
        <p:nvSpPr>
          <p:cNvPr id="27" name="Text 25"/>
          <p:cNvSpPr/>
          <p:nvPr/>
        </p:nvSpPr>
        <p:spPr>
          <a:xfrm>
            <a:off x="7420356" y="2843784"/>
            <a:ext cx="1965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Global Databases &amp; ITV</a:t>
            </a:r>
            <a:endParaRPr lang="en-US" i="1"/>
          </a:p>
        </p:txBody>
      </p:sp>
      <p:sp>
        <p:nvSpPr>
          <p:cNvPr id="28" name="Text 26"/>
          <p:cNvSpPr/>
          <p:nvPr/>
        </p:nvSpPr>
        <p:spPr>
          <a:xfrm>
            <a:off x="7420356" y="3888668"/>
            <a:ext cx="1965960" cy="9412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 · BIEN · Intraspecific variability</a:t>
            </a:r>
            <a:endParaRPr lang="en-US" sz="1400"/>
          </a:p>
        </p:txBody>
      </p:sp>
      <p:sp>
        <p:nvSpPr>
          <p:cNvPr id="29" name="Shape 27"/>
          <p:cNvSpPr/>
          <p:nvPr/>
        </p:nvSpPr>
        <p:spPr>
          <a:xfrm>
            <a:off x="9642348" y="2276856"/>
            <a:ext cx="2148840" cy="2770632"/>
          </a:xfrm>
          <a:prstGeom prst="rect">
            <a:avLst/>
          </a:prstGeom>
          <a:solidFill>
            <a:srgbClr val="C47A1B">
              <a:alpha val="10000"/>
            </a:srgbClr>
          </a:solidFill>
          <a:ln w="1524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Shape 28"/>
          <p:cNvSpPr/>
          <p:nvPr/>
        </p:nvSpPr>
        <p:spPr>
          <a:xfrm>
            <a:off x="9642348" y="2276856"/>
            <a:ext cx="2148840" cy="502920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1" name="Text 29"/>
          <p:cNvSpPr/>
          <p:nvPr/>
        </p:nvSpPr>
        <p:spPr>
          <a:xfrm>
            <a:off x="9733788" y="2322576"/>
            <a:ext cx="50292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3600" i="1"/>
          </a:p>
        </p:txBody>
      </p:sp>
      <p:sp>
        <p:nvSpPr>
          <p:cNvPr id="32" name="Text 30"/>
          <p:cNvSpPr/>
          <p:nvPr/>
        </p:nvSpPr>
        <p:spPr>
          <a:xfrm>
            <a:off x="9733788" y="2843784"/>
            <a:ext cx="19659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 Practical Session</a:t>
            </a:r>
            <a:endParaRPr lang="en-US" i="1"/>
          </a:p>
        </p:txBody>
      </p:sp>
      <p:sp>
        <p:nvSpPr>
          <p:cNvPr id="33" name="Text 31"/>
          <p:cNvSpPr/>
          <p:nvPr/>
        </p:nvSpPr>
        <p:spPr>
          <a:xfrm>
            <a:off x="9733788" y="3888668"/>
            <a:ext cx="1965960" cy="9412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 import · Cleaning · LES visualisation</a:t>
            </a:r>
            <a:endParaRPr lang="en-US" sz="1400"/>
          </a:p>
        </p:txBody>
      </p:sp>
      <p:sp>
        <p:nvSpPr>
          <p:cNvPr id="35" name="Text 33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6" name="TextBox 35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02 / 26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DF847-FCC0-668D-9951-433DB0C9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97520C4-FFCA-2CF3-02FA-27550DF7CFCB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03E8D66-8D6E-673E-4DA2-695F1BFAE012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0F059B1-ACFF-633A-E0F4-2BDA4D906DE9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F1B8E9A6-1461-79DE-C3A5-2E6EA40C9038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7E99FC57-A74E-0F3C-8697-F2D2D6D2B187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1B8F028-A899-D35E-2E9D-3392437CF64E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LES — correlations, logic and Amazonian evidence</a:t>
            </a:r>
            <a:endParaRPr lang="en-US" sz="210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2D68AECD-6A93-C1BE-4532-EA1B2A2EAFE1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17DC99E6-6B9F-DDE8-CC61-29919828D39E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B926AAA-87FD-F500-FB00-48CF5962A303}"/>
              </a:ext>
            </a:extLst>
          </p:cNvPr>
          <p:cNvSpPr/>
          <p:nvPr/>
        </p:nvSpPr>
        <p:spPr>
          <a:xfrm>
            <a:off x="502920" y="3611880"/>
            <a:ext cx="5303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Global correlations (Wright et al. 2004, n = 2,548 species):</a:t>
            </a:r>
            <a:endParaRPr lang="en-US" sz="110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BD3AB8E0-464F-63ED-C6A0-9611139FBE95}"/>
              </a:ext>
            </a:extLst>
          </p:cNvPr>
          <p:cNvSpPr/>
          <p:nvPr/>
        </p:nvSpPr>
        <p:spPr>
          <a:xfrm>
            <a:off x="502920" y="3977640"/>
            <a:ext cx="5303520" cy="475488"/>
          </a:xfrm>
          <a:prstGeom prst="rect">
            <a:avLst/>
          </a:prstGeom>
          <a:solidFill>
            <a:srgbClr val="2D7A4F">
              <a:alpha val="12000"/>
            </a:srgbClr>
          </a:solidFill>
          <a:ln w="635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6DDDDA79-B9E1-E9E3-5198-872F36AEF33A}"/>
              </a:ext>
            </a:extLst>
          </p:cNvPr>
          <p:cNvSpPr/>
          <p:nvPr/>
        </p:nvSpPr>
        <p:spPr>
          <a:xfrm>
            <a:off x="621792" y="3995928"/>
            <a:ext cx="50749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2D7A4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 (SLA × Leaf N)  = +0.62</a:t>
            </a:r>
            <a:endParaRPr lang="en-US" sz="130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326D8EFD-8812-2A9D-9AD0-D21AAE801B21}"/>
              </a:ext>
            </a:extLst>
          </p:cNvPr>
          <p:cNvSpPr/>
          <p:nvPr/>
        </p:nvSpPr>
        <p:spPr>
          <a:xfrm>
            <a:off x="502920" y="4526280"/>
            <a:ext cx="5303520" cy="475488"/>
          </a:xfrm>
          <a:prstGeom prst="rect">
            <a:avLst/>
          </a:prstGeom>
          <a:solidFill>
            <a:srgbClr val="1A5278">
              <a:alpha val="12000"/>
            </a:srgbClr>
          </a:solidFill>
          <a:ln w="635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AB36FFAE-D605-A0A2-5979-54B7438F8D84}"/>
              </a:ext>
            </a:extLst>
          </p:cNvPr>
          <p:cNvSpPr/>
          <p:nvPr/>
        </p:nvSpPr>
        <p:spPr>
          <a:xfrm>
            <a:off x="621792" y="4544568"/>
            <a:ext cx="50749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1A527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 (SLA × LDMC)   = −0.59</a:t>
            </a:r>
            <a:endParaRPr lang="en-US" sz="130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88D8EFA9-CAA8-98AC-1606-68922A6A397D}"/>
              </a:ext>
            </a:extLst>
          </p:cNvPr>
          <p:cNvSpPr/>
          <p:nvPr/>
        </p:nvSpPr>
        <p:spPr>
          <a:xfrm>
            <a:off x="502920" y="5074920"/>
            <a:ext cx="5303520" cy="475488"/>
          </a:xfrm>
          <a:prstGeom prst="rect">
            <a:avLst/>
          </a:prstGeom>
          <a:solidFill>
            <a:srgbClr val="C47A1B">
              <a:alpha val="12000"/>
            </a:srgbClr>
          </a:solidFill>
          <a:ln w="635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F15F8453-CEF4-3C5F-6F51-FB62228B0DF4}"/>
              </a:ext>
            </a:extLst>
          </p:cNvPr>
          <p:cNvSpPr/>
          <p:nvPr/>
        </p:nvSpPr>
        <p:spPr>
          <a:xfrm>
            <a:off x="621792" y="5093208"/>
            <a:ext cx="50749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>
                <a:solidFill>
                  <a:srgbClr val="C47A1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 (SLA × Amax)   = +0.55</a:t>
            </a:r>
            <a:endParaRPr lang="en-US" sz="130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8876F3C0-B3DF-DCA3-6E05-2089A1A6B42D}"/>
              </a:ext>
            </a:extLst>
          </p:cNvPr>
          <p:cNvSpPr/>
          <p:nvPr/>
        </p:nvSpPr>
        <p:spPr>
          <a:xfrm>
            <a:off x="6080760" y="1097280"/>
            <a:ext cx="55778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Amazonian evidence</a:t>
            </a:r>
            <a:endParaRPr lang="en-US" sz="140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93910D33-3699-89E0-7D4D-288487C2BCE5}"/>
              </a:ext>
            </a:extLst>
          </p:cNvPr>
          <p:cNvSpPr/>
          <p:nvPr/>
        </p:nvSpPr>
        <p:spPr>
          <a:xfrm>
            <a:off x="6080760" y="1508760"/>
            <a:ext cx="5577840" cy="1170432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BC30CB0F-412F-393D-9BFF-39179BA3BE22}"/>
              </a:ext>
            </a:extLst>
          </p:cNvPr>
          <p:cNvSpPr/>
          <p:nvPr/>
        </p:nvSpPr>
        <p:spPr>
          <a:xfrm>
            <a:off x="6080760" y="1508760"/>
            <a:ext cx="91440" cy="117043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38A8E50C-76A4-8B04-AD5A-E115E630E8AE}"/>
              </a:ext>
            </a:extLst>
          </p:cNvPr>
          <p:cNvSpPr/>
          <p:nvPr/>
        </p:nvSpPr>
        <p:spPr>
          <a:xfrm>
            <a:off x="6245352" y="1508760"/>
            <a:ext cx="5349240" cy="11704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Amazonian tree communities are distributed along a fast–slow spectrum. Eastern Amazonia (Pará) tends toward slower-strategy communities than western Amazonia, driven by soil fertility gradients — poor lateritic oxisols in the east vs. younger, richer soils in the west.</a:t>
            </a:r>
            <a:endParaRPr lang="en-US" sz="125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BCA1B33D-6A7C-1C41-EC13-E7A429A7CA25}"/>
              </a:ext>
            </a:extLst>
          </p:cNvPr>
          <p:cNvSpPr/>
          <p:nvPr/>
        </p:nvSpPr>
        <p:spPr>
          <a:xfrm>
            <a:off x="6080760" y="2743200"/>
            <a:ext cx="55778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i="1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Communications Biology 2025, 812 genera · 5,211 species</a:t>
            </a:r>
            <a:endParaRPr lang="en-US" sz="90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EF3E264D-3AC3-25DB-3096-0B32EE2F815E}"/>
              </a:ext>
            </a:extLst>
          </p:cNvPr>
          <p:cNvSpPr/>
          <p:nvPr/>
        </p:nvSpPr>
        <p:spPr>
          <a:xfrm>
            <a:off x="6080760" y="3154680"/>
            <a:ext cx="55778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Practical implication for your research:</a:t>
            </a:r>
            <a:endParaRPr lang="en-US" sz="110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A5CBF1B9-AC72-A7CF-EA50-6F8C2971A22B}"/>
              </a:ext>
            </a:extLst>
          </p:cNvPr>
          <p:cNvSpPr/>
          <p:nvPr/>
        </p:nvSpPr>
        <p:spPr>
          <a:xfrm>
            <a:off x="6080760" y="3547872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901A4A39-283F-3D92-54D3-BF57B49653BE}"/>
              </a:ext>
            </a:extLst>
          </p:cNvPr>
          <p:cNvSpPr/>
          <p:nvPr/>
        </p:nvSpPr>
        <p:spPr>
          <a:xfrm>
            <a:off x="6080760" y="3547872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B7299033-AB1D-4866-D15C-6245B99EB7A0}"/>
              </a:ext>
            </a:extLst>
          </p:cNvPr>
          <p:cNvSpPr/>
          <p:nvPr/>
        </p:nvSpPr>
        <p:spPr>
          <a:xfrm>
            <a:off x="6565392" y="3502152"/>
            <a:ext cx="5029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 and LDMC measured in Pará forests will follow the global LES — you can compare them to worldwide databases</a:t>
            </a:r>
            <a:endParaRPr lang="en-US" sz="1100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04BED92A-7459-77DD-3503-7F0D5FBE2485}"/>
              </a:ext>
            </a:extLst>
          </p:cNvPr>
          <p:cNvSpPr/>
          <p:nvPr/>
        </p:nvSpPr>
        <p:spPr>
          <a:xfrm>
            <a:off x="6080760" y="4206240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1" name="Text 29">
            <a:extLst>
              <a:ext uri="{FF2B5EF4-FFF2-40B4-BE49-F238E27FC236}">
                <a16:creationId xmlns:a16="http://schemas.microsoft.com/office/drawing/2014/main" id="{E58D82D2-06C6-6AF8-C443-B3C3CC5EFDAC}"/>
              </a:ext>
            </a:extLst>
          </p:cNvPr>
          <p:cNvSpPr/>
          <p:nvPr/>
        </p:nvSpPr>
        <p:spPr>
          <a:xfrm>
            <a:off x="6080760" y="4206240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1A2199CC-254D-CB49-BEEB-84827228A563}"/>
              </a:ext>
            </a:extLst>
          </p:cNvPr>
          <p:cNvSpPr/>
          <p:nvPr/>
        </p:nvSpPr>
        <p:spPr>
          <a:xfrm>
            <a:off x="6565392" y="4160520"/>
            <a:ext cx="5029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soil P gradient across Amazonia predicts SLA gradients — SLA is higher on fertile western soils</a:t>
            </a:r>
            <a:endParaRPr lang="en-US" sz="1100"/>
          </a:p>
        </p:txBody>
      </p:sp>
      <p:sp>
        <p:nvSpPr>
          <p:cNvPr id="33" name="Shape 31">
            <a:extLst>
              <a:ext uri="{FF2B5EF4-FFF2-40B4-BE49-F238E27FC236}">
                <a16:creationId xmlns:a16="http://schemas.microsoft.com/office/drawing/2014/main" id="{F1B18A8B-AA8C-1285-CEF8-A2D1C5F950C7}"/>
              </a:ext>
            </a:extLst>
          </p:cNvPr>
          <p:cNvSpPr/>
          <p:nvPr/>
        </p:nvSpPr>
        <p:spPr>
          <a:xfrm>
            <a:off x="6080760" y="4864608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4" name="Text 32">
            <a:extLst>
              <a:ext uri="{FF2B5EF4-FFF2-40B4-BE49-F238E27FC236}">
                <a16:creationId xmlns:a16="http://schemas.microsoft.com/office/drawing/2014/main" id="{A48E24F7-ED4B-BEFC-A1BE-163AC5D78A6A}"/>
              </a:ext>
            </a:extLst>
          </p:cNvPr>
          <p:cNvSpPr/>
          <p:nvPr/>
        </p:nvSpPr>
        <p:spPr>
          <a:xfrm>
            <a:off x="6080760" y="4864608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/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id="{DCA6A98A-D47A-E0EB-9D43-0E181B95B486}"/>
              </a:ext>
            </a:extLst>
          </p:cNvPr>
          <p:cNvSpPr/>
          <p:nvPr/>
        </p:nvSpPr>
        <p:spPr>
          <a:xfrm>
            <a:off x="6565392" y="4818888"/>
            <a:ext cx="5029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Fire events preferentially kill high-SLA, low-wood-density trees — functional trait data predicts post-fire recovery</a:t>
            </a:r>
            <a:endParaRPr lang="en-US" sz="1100"/>
          </a:p>
        </p:txBody>
      </p:sp>
      <p:sp>
        <p:nvSpPr>
          <p:cNvPr id="36" name="Shape 34">
            <a:extLst>
              <a:ext uri="{FF2B5EF4-FFF2-40B4-BE49-F238E27FC236}">
                <a16:creationId xmlns:a16="http://schemas.microsoft.com/office/drawing/2014/main" id="{C5A43FFB-3E84-66EB-F106-646FB1E331D9}"/>
              </a:ext>
            </a:extLst>
          </p:cNvPr>
          <p:cNvSpPr/>
          <p:nvPr/>
        </p:nvSpPr>
        <p:spPr>
          <a:xfrm>
            <a:off x="6080760" y="5522976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8CAB4BD2-2CB3-DFA8-8199-DB7F1F54F70D}"/>
              </a:ext>
            </a:extLst>
          </p:cNvPr>
          <p:cNvSpPr/>
          <p:nvPr/>
        </p:nvSpPr>
        <p:spPr>
          <a:xfrm>
            <a:off x="6080760" y="552297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770F9502-8214-CC32-FC9F-0F87AB10F633}"/>
              </a:ext>
            </a:extLst>
          </p:cNvPr>
          <p:cNvSpPr/>
          <p:nvPr/>
        </p:nvSpPr>
        <p:spPr>
          <a:xfrm>
            <a:off x="6565392" y="5477256"/>
            <a:ext cx="5029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Remote sensing of leaf N and SLA from satellites is now possible — TRY training data is essential</a:t>
            </a:r>
            <a:endParaRPr lang="en-US" sz="1100"/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id="{FA32A4E3-21AE-4E3B-0F84-922CC9873047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F9D93F-6E98-A302-C205-ACC954A91B9B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18 / 26</a:t>
            </a:r>
          </a:p>
        </p:txBody>
      </p:sp>
      <p:sp>
        <p:nvSpPr>
          <p:cNvPr id="43" name="Text 9">
            <a:extLst>
              <a:ext uri="{FF2B5EF4-FFF2-40B4-BE49-F238E27FC236}">
                <a16:creationId xmlns:a16="http://schemas.microsoft.com/office/drawing/2014/main" id="{65276D53-9300-7B11-AB38-670D4EBCA1E9}"/>
              </a:ext>
            </a:extLst>
          </p:cNvPr>
          <p:cNvSpPr/>
          <p:nvPr/>
        </p:nvSpPr>
        <p:spPr>
          <a:xfrm>
            <a:off x="594360" y="1124712"/>
            <a:ext cx="53035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leaf economic logic</a:t>
            </a:r>
            <a:endParaRPr lang="en-US" sz="1400"/>
          </a:p>
        </p:txBody>
      </p:sp>
      <p:sp>
        <p:nvSpPr>
          <p:cNvPr id="44" name="Shape 10">
            <a:extLst>
              <a:ext uri="{FF2B5EF4-FFF2-40B4-BE49-F238E27FC236}">
                <a16:creationId xmlns:a16="http://schemas.microsoft.com/office/drawing/2014/main" id="{2C9014A4-1474-CE1E-8F63-DEBF52A83B4F}"/>
              </a:ext>
            </a:extLst>
          </p:cNvPr>
          <p:cNvSpPr/>
          <p:nvPr/>
        </p:nvSpPr>
        <p:spPr>
          <a:xfrm>
            <a:off x="594360" y="1536192"/>
            <a:ext cx="5303520" cy="1965960"/>
          </a:xfrm>
          <a:prstGeom prst="rect">
            <a:avLst/>
          </a:prstGeom>
          <a:solidFill>
            <a:srgbClr val="EAF5EE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5" name="Text 11">
            <a:extLst>
              <a:ext uri="{FF2B5EF4-FFF2-40B4-BE49-F238E27FC236}">
                <a16:creationId xmlns:a16="http://schemas.microsoft.com/office/drawing/2014/main" id="{246A1832-414F-C1D8-1D28-792B59FFCB83}"/>
              </a:ext>
            </a:extLst>
          </p:cNvPr>
          <p:cNvSpPr/>
          <p:nvPr/>
        </p:nvSpPr>
        <p:spPr>
          <a:xfrm>
            <a:off x="713232" y="1600200"/>
            <a:ext cx="507492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high-SLA leaf is cheap to build (low carbon investment per unit area) but expensive to maintain — it is short-lived, easily consumed by herbivores, and quickly decomposed.</a:t>
            </a:r>
            <a:endParaRPr lang="en-US" sz="1150"/>
          </a:p>
          <a:p>
            <a:pPr marL="0" indent="0">
              <a:buNone/>
            </a:pPr>
            <a:endParaRPr lang="en-US" sz="1150"/>
          </a:p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high-LDMC leaf is expensive to build (high investment in structural compounds, cell walls, defence chemicals) but profitable long-term — it lasts much longer.</a:t>
            </a:r>
            <a:endParaRPr lang="en-US" sz="1150"/>
          </a:p>
          <a:p>
            <a:pPr marL="0" indent="0">
              <a:buNone/>
            </a:pPr>
            <a:endParaRPr lang="en-US" sz="1150"/>
          </a:p>
          <a:p>
            <a:pPr marL="0" indent="0">
              <a:buNone/>
            </a:pPr>
            <a:r>
              <a:rPr lang="en-US" sz="11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cannot optimise both simultaneously. This economic trade-off generates the LES.</a:t>
            </a:r>
            <a:endParaRPr lang="en-US" sz="1150"/>
          </a:p>
        </p:txBody>
      </p:sp>
    </p:spTree>
    <p:extLst>
      <p:ext uri="{BB962C8B-B14F-4D97-AF65-F5344CB8AC3E}">
        <p14:creationId xmlns:p14="http://schemas.microsoft.com/office/powerpoint/2010/main" val="388082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A3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914400" y="-914400"/>
            <a:ext cx="4572000" cy="4572000"/>
          </a:xfrm>
          <a:prstGeom prst="ellipse">
            <a:avLst/>
          </a:prstGeom>
          <a:solidFill>
            <a:srgbClr val="2A5A3A">
              <a:alpha val="40000"/>
            </a:srgbClr>
          </a:solidFill>
          <a:ln w="12700">
            <a:solidFill>
              <a:srgbClr val="2A5A3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8961120" y="3200400"/>
            <a:ext cx="5029200" cy="5029200"/>
          </a:xfrm>
          <a:prstGeom prst="ellipse">
            <a:avLst/>
          </a:prstGeom>
          <a:solidFill>
            <a:srgbClr val="1A3A20">
              <a:alpha val="50000"/>
            </a:srgbClr>
          </a:solidFill>
          <a:ln w="12700">
            <a:solidFill>
              <a:srgbClr val="1A3A2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320040"/>
            <a:ext cx="109728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Take-Home Messages — Day 1</a:t>
            </a:r>
            <a:endParaRPr lang="en-US" sz="2600"/>
          </a:p>
        </p:txBody>
      </p:sp>
      <p:sp>
        <p:nvSpPr>
          <p:cNvPr id="5" name="Shape 3"/>
          <p:cNvSpPr/>
          <p:nvPr/>
        </p:nvSpPr>
        <p:spPr>
          <a:xfrm>
            <a:off x="548640" y="960120"/>
            <a:ext cx="10972800" cy="0"/>
          </a:xfrm>
          <a:prstGeom prst="line">
            <a:avLst/>
          </a:prstGeom>
          <a:noFill/>
          <a:ln w="12700">
            <a:solidFill>
              <a:srgbClr val="5A9A7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548640" y="1051560"/>
            <a:ext cx="11064240" cy="804672"/>
          </a:xfrm>
          <a:prstGeom prst="rect">
            <a:avLst/>
          </a:prstGeom>
          <a:solidFill>
            <a:srgbClr val="2D7A4F">
              <a:alpha val="18000"/>
            </a:srgbClr>
          </a:solidFill>
          <a:ln w="9525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548640" y="1051560"/>
            <a:ext cx="475488" cy="804672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48640" y="1069848"/>
            <a:ext cx="475488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2200"/>
          </a:p>
        </p:txBody>
      </p:sp>
      <p:sp>
        <p:nvSpPr>
          <p:cNvPr id="9" name="Text 7"/>
          <p:cNvSpPr/>
          <p:nvPr/>
        </p:nvSpPr>
        <p:spPr>
          <a:xfrm>
            <a:off x="1115568" y="1143000"/>
            <a:ext cx="104241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functional trait is measurable at the individual level and impacts fitness INDIRECTLY via growth, reproduction or survival — not directly. The word 'indirectly' is critical.</a:t>
            </a:r>
            <a:endParaRPr lang="en-US" sz="1250"/>
          </a:p>
        </p:txBody>
      </p:sp>
      <p:sp>
        <p:nvSpPr>
          <p:cNvPr id="10" name="Shape 8"/>
          <p:cNvSpPr/>
          <p:nvPr/>
        </p:nvSpPr>
        <p:spPr>
          <a:xfrm>
            <a:off x="548640" y="1984248"/>
            <a:ext cx="11064240" cy="804672"/>
          </a:xfrm>
          <a:prstGeom prst="rect">
            <a:avLst/>
          </a:prstGeom>
          <a:solidFill>
            <a:srgbClr val="1A5278">
              <a:alpha val="18000"/>
            </a:srgbClr>
          </a:solidFill>
          <a:ln w="9525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Shape 9"/>
          <p:cNvSpPr/>
          <p:nvPr/>
        </p:nvSpPr>
        <p:spPr>
          <a:xfrm>
            <a:off x="548640" y="1984248"/>
            <a:ext cx="475488" cy="804672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Text 10"/>
          <p:cNvSpPr/>
          <p:nvPr/>
        </p:nvSpPr>
        <p:spPr>
          <a:xfrm>
            <a:off x="548640" y="2002536"/>
            <a:ext cx="475488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2200"/>
          </a:p>
        </p:txBody>
      </p:sp>
      <p:sp>
        <p:nvSpPr>
          <p:cNvPr id="13" name="Text 11"/>
          <p:cNvSpPr/>
          <p:nvPr/>
        </p:nvSpPr>
        <p:spPr>
          <a:xfrm>
            <a:off x="1115568" y="2075688"/>
            <a:ext cx="104241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Response traits = how a species reacts to its environment. Effect traits = its impact on ecosystem processes. The same trait (SLA, wood density) can be BOTH.</a:t>
            </a:r>
            <a:endParaRPr lang="en-US" sz="1250"/>
          </a:p>
        </p:txBody>
      </p:sp>
      <p:sp>
        <p:nvSpPr>
          <p:cNvPr id="14" name="Shape 12"/>
          <p:cNvSpPr/>
          <p:nvPr/>
        </p:nvSpPr>
        <p:spPr>
          <a:xfrm>
            <a:off x="548640" y="2916936"/>
            <a:ext cx="11064240" cy="804672"/>
          </a:xfrm>
          <a:prstGeom prst="rect">
            <a:avLst/>
          </a:prstGeom>
          <a:solidFill>
            <a:srgbClr val="7BAFC4">
              <a:alpha val="18000"/>
            </a:srgbClr>
          </a:solidFill>
          <a:ln w="9525">
            <a:solidFill>
              <a:srgbClr val="7BAFC4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/>
          <p:cNvSpPr/>
          <p:nvPr/>
        </p:nvSpPr>
        <p:spPr>
          <a:xfrm>
            <a:off x="548640" y="2916936"/>
            <a:ext cx="475488" cy="804672"/>
          </a:xfrm>
          <a:prstGeom prst="rect">
            <a:avLst/>
          </a:prstGeom>
          <a:solidFill>
            <a:srgbClr val="7BAFC4"/>
          </a:solidFill>
          <a:ln w="12700">
            <a:solidFill>
              <a:srgbClr val="7BAFC4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/>
          <p:cNvSpPr/>
          <p:nvPr/>
        </p:nvSpPr>
        <p:spPr>
          <a:xfrm>
            <a:off x="548640" y="2935224"/>
            <a:ext cx="475488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2200"/>
          </a:p>
        </p:txBody>
      </p:sp>
      <p:sp>
        <p:nvSpPr>
          <p:cNvPr id="17" name="Text 15"/>
          <p:cNvSpPr/>
          <p:nvPr/>
        </p:nvSpPr>
        <p:spPr>
          <a:xfrm>
            <a:off x="1115568" y="3008376"/>
            <a:ext cx="104241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LES is a universal biophysical constraint: r(SLA, LDMC) ≈ −0.59 across 2,548 species worldwide — and fully applies in Amazonian forests.</a:t>
            </a:r>
            <a:endParaRPr lang="en-US" sz="1250"/>
          </a:p>
        </p:txBody>
      </p:sp>
      <p:sp>
        <p:nvSpPr>
          <p:cNvPr id="18" name="Shape 16"/>
          <p:cNvSpPr/>
          <p:nvPr/>
        </p:nvSpPr>
        <p:spPr>
          <a:xfrm>
            <a:off x="548640" y="3849624"/>
            <a:ext cx="11064240" cy="804672"/>
          </a:xfrm>
          <a:prstGeom prst="rect">
            <a:avLst/>
          </a:prstGeom>
          <a:solidFill>
            <a:srgbClr val="5B4A8A">
              <a:alpha val="18000"/>
            </a:srgbClr>
          </a:solidFill>
          <a:ln w="9525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9" name="Shape 17"/>
          <p:cNvSpPr/>
          <p:nvPr/>
        </p:nvSpPr>
        <p:spPr>
          <a:xfrm>
            <a:off x="548640" y="3849624"/>
            <a:ext cx="475488" cy="804672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/>
          <p:cNvSpPr/>
          <p:nvPr/>
        </p:nvSpPr>
        <p:spPr>
          <a:xfrm>
            <a:off x="548640" y="3867912"/>
            <a:ext cx="475488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2200"/>
          </a:p>
        </p:txBody>
      </p:sp>
      <p:sp>
        <p:nvSpPr>
          <p:cNvPr id="21" name="Text 19"/>
          <p:cNvSpPr/>
          <p:nvPr/>
        </p:nvSpPr>
        <p:spPr>
          <a:xfrm>
            <a:off x="1115568" y="3941064"/>
            <a:ext cx="104241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ITV represents 25–50% of total community trait variance. A TRY species mean hides this. Cecropia SLA in a full-sun gap ≠ Cecropia SLA in understory.</a:t>
            </a:r>
            <a:endParaRPr lang="en-US" sz="1250"/>
          </a:p>
        </p:txBody>
      </p:sp>
      <p:sp>
        <p:nvSpPr>
          <p:cNvPr id="22" name="Shape 20"/>
          <p:cNvSpPr/>
          <p:nvPr/>
        </p:nvSpPr>
        <p:spPr>
          <a:xfrm>
            <a:off x="548640" y="4782312"/>
            <a:ext cx="11064240" cy="804672"/>
          </a:xfrm>
          <a:prstGeom prst="rect">
            <a:avLst/>
          </a:prstGeom>
          <a:solidFill>
            <a:srgbClr val="B03A2E">
              <a:alpha val="18000"/>
            </a:srgbClr>
          </a:solidFill>
          <a:ln w="9525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Shape 21"/>
          <p:cNvSpPr/>
          <p:nvPr/>
        </p:nvSpPr>
        <p:spPr>
          <a:xfrm>
            <a:off x="548640" y="4782312"/>
            <a:ext cx="475488" cy="804672"/>
          </a:xfrm>
          <a:prstGeom prst="rect">
            <a:avLst/>
          </a:prstGeom>
          <a:solidFill>
            <a:srgbClr val="B03A2E"/>
          </a:solidFill>
          <a:ln w="1270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4" name="Text 22"/>
          <p:cNvSpPr/>
          <p:nvPr/>
        </p:nvSpPr>
        <p:spPr>
          <a:xfrm>
            <a:off x="548640" y="4800600"/>
            <a:ext cx="475488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2200"/>
          </a:p>
        </p:txBody>
      </p:sp>
      <p:sp>
        <p:nvSpPr>
          <p:cNvPr id="25" name="Text 23"/>
          <p:cNvSpPr/>
          <p:nvPr/>
        </p:nvSpPr>
        <p:spPr>
          <a:xfrm>
            <a:off x="1115568" y="4873752"/>
            <a:ext cx="104241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 is raw data. Quality control (outliers, missing values, unit harmonisation) is entirely the analyst's responsibility. Always visualise BEFORE filtering.</a:t>
            </a:r>
            <a:endParaRPr lang="en-US" sz="1250"/>
          </a:p>
        </p:txBody>
      </p:sp>
      <p:sp>
        <p:nvSpPr>
          <p:cNvPr id="26" name="Shape 24"/>
          <p:cNvSpPr/>
          <p:nvPr/>
        </p:nvSpPr>
        <p:spPr>
          <a:xfrm>
            <a:off x="548640" y="6236208"/>
            <a:ext cx="11064240" cy="411480"/>
          </a:xfrm>
          <a:prstGeom prst="rect">
            <a:avLst/>
          </a:prstGeom>
          <a:solidFill>
            <a:srgbClr val="E05A1E">
              <a:alpha val="25000"/>
            </a:srgbClr>
          </a:solidFill>
          <a:ln w="9525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7" name="Text 25"/>
          <p:cNvSpPr/>
          <p:nvPr/>
        </p:nvSpPr>
        <p:spPr>
          <a:xfrm>
            <a:off x="658368" y="6254496"/>
            <a:ext cx="107899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2 → Community-Weighted Means and Functional Diversity Indices (FRic, FEve, FDiv, FDis)</a:t>
            </a:r>
            <a:endParaRPr lang="en-US" sz="1200"/>
          </a:p>
        </p:txBody>
      </p:sp>
      <p:sp>
        <p:nvSpPr>
          <p:cNvPr id="28" name="TextBox 27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25 / 26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1A3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274320"/>
            <a:ext cx="109728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References — Day 1</a:t>
            </a:r>
            <a:endParaRPr lang="en-US" sz="2600"/>
          </a:p>
        </p:txBody>
      </p:sp>
      <p:sp>
        <p:nvSpPr>
          <p:cNvPr id="3" name="Shape 1"/>
          <p:cNvSpPr/>
          <p:nvPr/>
        </p:nvSpPr>
        <p:spPr>
          <a:xfrm>
            <a:off x="548640" y="914400"/>
            <a:ext cx="10972800" cy="0"/>
          </a:xfrm>
          <a:prstGeom prst="line">
            <a:avLst/>
          </a:prstGeom>
          <a:noFill/>
          <a:ln w="12700">
            <a:solidFill>
              <a:srgbClr val="5A9A7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548640" y="106070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Text 3"/>
          <p:cNvSpPr/>
          <p:nvPr/>
        </p:nvSpPr>
        <p:spPr>
          <a:xfrm>
            <a:off x="548640" y="106070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000"/>
          </a:p>
        </p:txBody>
      </p:sp>
      <p:sp>
        <p:nvSpPr>
          <p:cNvPr id="6" name="Text 4"/>
          <p:cNvSpPr/>
          <p:nvPr/>
        </p:nvSpPr>
        <p:spPr>
          <a:xfrm>
            <a:off x="932688" y="102412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Violle C.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(2007)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Let the concept of trait be functional!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Oikos 116: 882–892 — formal definition of functional trait</a:t>
            </a:r>
            <a:endParaRPr lang="en-US" sz="1100"/>
          </a:p>
        </p:txBody>
      </p:sp>
      <p:sp>
        <p:nvSpPr>
          <p:cNvPr id="7" name="Shape 5"/>
          <p:cNvSpPr/>
          <p:nvPr/>
        </p:nvSpPr>
        <p:spPr>
          <a:xfrm>
            <a:off x="6172200" y="106070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6172200" y="106070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000"/>
          </a:p>
        </p:txBody>
      </p:sp>
      <p:sp>
        <p:nvSpPr>
          <p:cNvPr id="9" name="Text 7"/>
          <p:cNvSpPr/>
          <p:nvPr/>
        </p:nvSpPr>
        <p:spPr>
          <a:xfrm>
            <a:off x="6556248" y="102412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Wright I.J.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(2004)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worldwide leaf economics spectrum.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Nature 428: 821–827 — LES, 2,548 species, 6 continents</a:t>
            </a:r>
            <a:endParaRPr lang="en-US" sz="1100"/>
          </a:p>
        </p:txBody>
      </p:sp>
      <p:sp>
        <p:nvSpPr>
          <p:cNvPr id="10" name="Shape 8"/>
          <p:cNvSpPr/>
          <p:nvPr/>
        </p:nvSpPr>
        <p:spPr>
          <a:xfrm>
            <a:off x="548640" y="215798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/>
          <p:cNvSpPr/>
          <p:nvPr/>
        </p:nvSpPr>
        <p:spPr>
          <a:xfrm>
            <a:off x="548640" y="215798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000"/>
          </a:p>
        </p:txBody>
      </p:sp>
      <p:sp>
        <p:nvSpPr>
          <p:cNvPr id="12" name="Text 10"/>
          <p:cNvSpPr/>
          <p:nvPr/>
        </p:nvSpPr>
        <p:spPr>
          <a:xfrm>
            <a:off x="932688" y="212140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Lavorel S. &amp; Garnier E.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(2002)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Predicting changes in community composition from plant traits.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Functional Ecology 16: 545–556 — response–effect framework</a:t>
            </a:r>
            <a:endParaRPr lang="en-US" sz="1100"/>
          </a:p>
        </p:txBody>
      </p:sp>
      <p:sp>
        <p:nvSpPr>
          <p:cNvPr id="13" name="Shape 11"/>
          <p:cNvSpPr/>
          <p:nvPr/>
        </p:nvSpPr>
        <p:spPr>
          <a:xfrm>
            <a:off x="6172200" y="215798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Text 12"/>
          <p:cNvSpPr/>
          <p:nvPr/>
        </p:nvSpPr>
        <p:spPr>
          <a:xfrm>
            <a:off x="6172200" y="215798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000"/>
          </a:p>
        </p:txBody>
      </p:sp>
      <p:sp>
        <p:nvSpPr>
          <p:cNvPr id="15" name="Text 13"/>
          <p:cNvSpPr/>
          <p:nvPr/>
        </p:nvSpPr>
        <p:spPr>
          <a:xfrm>
            <a:off x="6556248" y="212140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Kattge J.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(2020)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TRY plant trait database — enhanced coverage and open access.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Global Change Biology 26: 119–188 — TRY database v5</a:t>
            </a:r>
            <a:endParaRPr lang="en-US" sz="1100"/>
          </a:p>
        </p:txBody>
      </p:sp>
      <p:sp>
        <p:nvSpPr>
          <p:cNvPr id="16" name="Shape 14"/>
          <p:cNvSpPr/>
          <p:nvPr/>
        </p:nvSpPr>
        <p:spPr>
          <a:xfrm>
            <a:off x="548640" y="325526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/>
          <p:cNvSpPr/>
          <p:nvPr/>
        </p:nvSpPr>
        <p:spPr>
          <a:xfrm>
            <a:off x="548640" y="325526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1000"/>
          </a:p>
        </p:txBody>
      </p:sp>
      <p:sp>
        <p:nvSpPr>
          <p:cNvPr id="18" name="Text 16"/>
          <p:cNvSpPr/>
          <p:nvPr/>
        </p:nvSpPr>
        <p:spPr>
          <a:xfrm>
            <a:off x="932688" y="321868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Díaz S.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(2016)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global spectrum of plant form and function.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Nature 529: 167–171 — 46,000 species, 6 traits</a:t>
            </a:r>
            <a:endParaRPr lang="en-US" sz="1100"/>
          </a:p>
        </p:txBody>
      </p:sp>
      <p:sp>
        <p:nvSpPr>
          <p:cNvPr id="19" name="Shape 17"/>
          <p:cNvSpPr/>
          <p:nvPr/>
        </p:nvSpPr>
        <p:spPr>
          <a:xfrm>
            <a:off x="6172200" y="325526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/>
          <p:cNvSpPr/>
          <p:nvPr/>
        </p:nvSpPr>
        <p:spPr>
          <a:xfrm>
            <a:off x="6172200" y="325526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000"/>
          </a:p>
        </p:txBody>
      </p:sp>
      <p:sp>
        <p:nvSpPr>
          <p:cNvPr id="21" name="Text 19"/>
          <p:cNvSpPr/>
          <p:nvPr/>
        </p:nvSpPr>
        <p:spPr>
          <a:xfrm>
            <a:off x="6556248" y="321868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Carmona C.P.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(2021)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Erosion of global functional diversity across the tree of life.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Science Advances 7: eabf2675 — threatened species and traits</a:t>
            </a:r>
            <a:endParaRPr lang="en-US" sz="1100"/>
          </a:p>
        </p:txBody>
      </p:sp>
      <p:sp>
        <p:nvSpPr>
          <p:cNvPr id="22" name="Shape 20"/>
          <p:cNvSpPr/>
          <p:nvPr/>
        </p:nvSpPr>
        <p:spPr>
          <a:xfrm>
            <a:off x="548640" y="435254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/>
          <p:cNvSpPr/>
          <p:nvPr/>
        </p:nvSpPr>
        <p:spPr>
          <a:xfrm>
            <a:off x="548640" y="435254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1000"/>
          </a:p>
        </p:txBody>
      </p:sp>
      <p:sp>
        <p:nvSpPr>
          <p:cNvPr id="24" name="Text 22"/>
          <p:cNvSpPr/>
          <p:nvPr/>
        </p:nvSpPr>
        <p:spPr>
          <a:xfrm>
            <a:off x="932688" y="431596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Violle C.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(2012)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return of the variance: intraspecific variability in community ecology.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TREE 27: 146–153 — ITV and community ecology</a:t>
            </a:r>
            <a:endParaRPr lang="en-US" sz="1100"/>
          </a:p>
        </p:txBody>
      </p:sp>
      <p:sp>
        <p:nvSpPr>
          <p:cNvPr id="25" name="Shape 23"/>
          <p:cNvSpPr/>
          <p:nvPr/>
        </p:nvSpPr>
        <p:spPr>
          <a:xfrm>
            <a:off x="6172200" y="435254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Text 24"/>
          <p:cNvSpPr/>
          <p:nvPr/>
        </p:nvSpPr>
        <p:spPr>
          <a:xfrm>
            <a:off x="6172200" y="435254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endParaRPr lang="en-US" sz="1000"/>
          </a:p>
        </p:txBody>
      </p:sp>
      <p:sp>
        <p:nvSpPr>
          <p:cNvPr id="27" name="Text 25"/>
          <p:cNvSpPr/>
          <p:nvPr/>
        </p:nvSpPr>
        <p:spPr>
          <a:xfrm>
            <a:off x="6556248" y="431596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Ter Steege H.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(2020)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Biased-corrected richness estimates for the Amazonian tree flora.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Scientific Reports 10: 10130 — Amazonian functional composition</a:t>
            </a:r>
            <a:endParaRPr lang="en-US" sz="1100"/>
          </a:p>
        </p:txBody>
      </p:sp>
      <p:sp>
        <p:nvSpPr>
          <p:cNvPr id="28" name="Shape 26"/>
          <p:cNvSpPr/>
          <p:nvPr/>
        </p:nvSpPr>
        <p:spPr>
          <a:xfrm>
            <a:off x="548640" y="544982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9" name="Text 27"/>
          <p:cNvSpPr/>
          <p:nvPr/>
        </p:nvSpPr>
        <p:spPr>
          <a:xfrm>
            <a:off x="548640" y="544982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</a:t>
            </a:r>
            <a:endParaRPr lang="en-US" sz="1000"/>
          </a:p>
        </p:txBody>
      </p:sp>
      <p:sp>
        <p:nvSpPr>
          <p:cNvPr id="30" name="Text 28"/>
          <p:cNvSpPr/>
          <p:nvPr/>
        </p:nvSpPr>
        <p:spPr>
          <a:xfrm>
            <a:off x="932688" y="541324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Brando P.M.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(2014)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Abrupt increases in Amazonian tree mortality due to drought-fire interactions.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PNAS 111: 6347–6352 — wood density and fire in Amazon</a:t>
            </a:r>
            <a:endParaRPr lang="en-US" sz="1100"/>
          </a:p>
        </p:txBody>
      </p:sp>
      <p:sp>
        <p:nvSpPr>
          <p:cNvPr id="31" name="Shape 29"/>
          <p:cNvSpPr/>
          <p:nvPr/>
        </p:nvSpPr>
        <p:spPr>
          <a:xfrm>
            <a:off x="6172200" y="5449824"/>
            <a:ext cx="292608" cy="29260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2" name="Text 30"/>
          <p:cNvSpPr/>
          <p:nvPr/>
        </p:nvSpPr>
        <p:spPr>
          <a:xfrm>
            <a:off x="6172200" y="5449824"/>
            <a:ext cx="29260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1000"/>
          </a:p>
        </p:txBody>
      </p:sp>
      <p:sp>
        <p:nvSpPr>
          <p:cNvPr id="33" name="Text 31"/>
          <p:cNvSpPr/>
          <p:nvPr/>
        </p:nvSpPr>
        <p:spPr>
          <a:xfrm>
            <a:off x="6556248" y="5413248"/>
            <a:ext cx="5074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b="1">
                <a:solidFill>
                  <a:srgbClr val="B8DD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Pérez-Harguindeguy N. et al. </a:t>
            </a:r>
            <a:r>
              <a:rPr lang="en-US" sz="11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(2013) </a:t>
            </a:r>
            <a:r>
              <a:rPr lang="en-US" sz="1100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handbook for standardised measurement of plant functional traits. </a:t>
            </a:r>
            <a:r>
              <a:rPr lang="en-US" sz="1000">
                <a:solidFill>
                  <a:srgbClr val="5A9A7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Australian Journal of Botany 61: 167–234 — measurement protocols</a:t>
            </a:r>
            <a:endParaRPr lang="en-US" sz="1100"/>
          </a:p>
        </p:txBody>
      </p:sp>
      <p:sp>
        <p:nvSpPr>
          <p:cNvPr id="34" name="TextBox 33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26 / 26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2421393" y="1451820"/>
            <a:ext cx="11338560" cy="6163056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Exercises</a:t>
            </a:r>
            <a:endParaRPr lang="en-US" sz="2100"/>
          </a:p>
        </p:txBody>
      </p: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EXERCISES</a:t>
            </a:r>
            <a:endParaRPr lang="en-US" sz="900"/>
          </a:p>
        </p:txBody>
      </p:sp>
      <p:sp>
        <p:nvSpPr>
          <p:cNvPr id="11" name="Shape 9"/>
          <p:cNvSpPr/>
          <p:nvPr/>
        </p:nvSpPr>
        <p:spPr>
          <a:xfrm>
            <a:off x="502920" y="1078992"/>
            <a:ext cx="5372100" cy="2377440"/>
          </a:xfrm>
          <a:prstGeom prst="rect">
            <a:avLst/>
          </a:prstGeom>
          <a:solidFill>
            <a:srgbClr val="F8F9FA"/>
          </a:solidFill>
          <a:ln w="1524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/>
          <p:cNvSpPr/>
          <p:nvPr/>
        </p:nvSpPr>
        <p:spPr>
          <a:xfrm>
            <a:off x="502920" y="1078992"/>
            <a:ext cx="5372100" cy="384048"/>
          </a:xfrm>
          <a:prstGeom prst="rect">
            <a:avLst/>
          </a:prstGeom>
          <a:solidFill>
            <a:srgbClr val="B03A2E"/>
          </a:solidFill>
          <a:ln w="1270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12648" y="1097280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Q1 — SLA and IUCN conservation status</a:t>
            </a:r>
            <a:endParaRPr lang="en-US" sz="1200"/>
          </a:p>
        </p:txBody>
      </p:sp>
      <p:sp>
        <p:nvSpPr>
          <p:cNvPr id="14" name="Text 12"/>
          <p:cNvSpPr/>
          <p:nvPr/>
        </p:nvSpPr>
        <p:spPr>
          <a:xfrm>
            <a:off x="612648" y="1536192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Compute % species with status VU, EN or CR · Display breakdown by category (LC→CR)</a:t>
            </a:r>
            <a:endParaRPr lang="en-US" sz="1050"/>
          </a:p>
        </p:txBody>
      </p:sp>
      <p:sp>
        <p:nvSpPr>
          <p:cNvPr id="15" name="Text 13"/>
          <p:cNvSpPr/>
          <p:nvPr/>
        </p:nvSpPr>
        <p:spPr>
          <a:xfrm>
            <a:off x="612648" y="2011680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Violin + boxplot + jitter comparing SLA between threatened vs. non-threatened · colour by PFT</a:t>
            </a:r>
            <a:endParaRPr lang="en-US" sz="1050"/>
          </a:p>
        </p:txBody>
      </p:sp>
      <p:sp>
        <p:nvSpPr>
          <p:cNvPr id="16" name="Text 14"/>
          <p:cNvSpPr/>
          <p:nvPr/>
        </p:nvSpPr>
        <p:spPr>
          <a:xfrm>
            <a:off x="612648" y="2487168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Wilcoxon test · compute medians and IQR by group</a:t>
            </a:r>
            <a:endParaRPr lang="en-US" sz="1050"/>
          </a:p>
        </p:txBody>
      </p:sp>
      <p:sp>
        <p:nvSpPr>
          <p:cNvPr id="17" name="Text 15"/>
          <p:cNvSpPr/>
          <p:nvPr/>
        </p:nvSpPr>
        <p:spPr>
          <a:xfrm>
            <a:off x="612648" y="2962656"/>
            <a:ext cx="5189220" cy="43891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100">
                <a:solidFill>
                  <a:srgbClr val="1C1C1C"/>
                </a:solidFill>
                <a:latin typeface="Calibri"/>
                <a:ea typeface="Calibri"/>
                <a:cs typeface="Calibri"/>
              </a:rPr>
              <a:t>c) Wilcoxon test · compute medians and IQR by group</a:t>
            </a:r>
            <a:endParaRPr lang="en-US" sz="1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1050">
              <a:solidFill>
                <a:srgbClr val="1C1C1C"/>
              </a:solidFill>
              <a:ea typeface="Calibri"/>
              <a:cs typeface="Calibri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103620" y="1078992"/>
            <a:ext cx="5372100" cy="2377440"/>
          </a:xfrm>
          <a:prstGeom prst="rect">
            <a:avLst/>
          </a:prstGeom>
          <a:solidFill>
            <a:srgbClr val="F8F9FA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9" name="Shape 17"/>
          <p:cNvSpPr/>
          <p:nvPr/>
        </p:nvSpPr>
        <p:spPr>
          <a:xfrm>
            <a:off x="6103620" y="1078992"/>
            <a:ext cx="537210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/>
          <p:cNvSpPr/>
          <p:nvPr/>
        </p:nvSpPr>
        <p:spPr>
          <a:xfrm>
            <a:off x="6213348" y="1097280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Q2 — Allometry: seed mass × plant height</a:t>
            </a:r>
            <a:endParaRPr lang="en-US" sz="1200"/>
          </a:p>
        </p:txBody>
      </p:sp>
      <p:sp>
        <p:nvSpPr>
          <p:cNvPr id="21" name="Text 19"/>
          <p:cNvSpPr/>
          <p:nvPr/>
        </p:nvSpPr>
        <p:spPr>
          <a:xfrm>
            <a:off x="6213348" y="1536192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Compute r(SeedMass, Height) on raw AND log-transformed values · comment the difference</a:t>
            </a:r>
            <a:endParaRPr lang="en-US" sz="1050"/>
          </a:p>
        </p:txBody>
      </p:sp>
      <p:sp>
        <p:nvSpPr>
          <p:cNvPr id="22" name="Text 20"/>
          <p:cNvSpPr/>
          <p:nvPr/>
        </p:nvSpPr>
        <p:spPr>
          <a:xfrm>
            <a:off x="6213348" y="2011680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Scatter plot log–log with overall regression + per-PFT lines · label 3 extreme species</a:t>
            </a:r>
            <a:endParaRPr lang="en-US" sz="1050"/>
          </a:p>
        </p:txBody>
      </p:sp>
      <p:sp>
        <p:nvSpPr>
          <p:cNvPr id="23" name="Text 21"/>
          <p:cNvSpPr/>
          <p:nvPr/>
        </p:nvSpPr>
        <p:spPr>
          <a:xfrm>
            <a:off x="6213348" y="2487168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Justify log-transformation statistically (shapiro.test / Q-Q) AND biologically (allometric power law)</a:t>
            </a:r>
            <a:endParaRPr lang="en-US" sz="1050"/>
          </a:p>
        </p:txBody>
      </p:sp>
      <p:sp>
        <p:nvSpPr>
          <p:cNvPr id="24" name="Text 22"/>
          <p:cNvSpPr/>
          <p:nvPr/>
        </p:nvSpPr>
        <p:spPr>
          <a:xfrm>
            <a:off x="6213348" y="2962656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d) lm(log(Height) ~ log(SeedMass) * PFT_label) · test interaction · compare AIC ± interaction</a:t>
            </a:r>
            <a:endParaRPr lang="en-US" sz="1050"/>
          </a:p>
        </p:txBody>
      </p:sp>
      <p:sp>
        <p:nvSpPr>
          <p:cNvPr id="25" name="Shape 23"/>
          <p:cNvSpPr/>
          <p:nvPr/>
        </p:nvSpPr>
        <p:spPr>
          <a:xfrm>
            <a:off x="502920" y="3639312"/>
            <a:ext cx="5372100" cy="2377440"/>
          </a:xfrm>
          <a:prstGeom prst="rect">
            <a:avLst/>
          </a:prstGeom>
          <a:solidFill>
            <a:srgbClr val="F8F9FA"/>
          </a:solidFill>
          <a:ln w="1524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Shape 24"/>
          <p:cNvSpPr/>
          <p:nvPr/>
        </p:nvSpPr>
        <p:spPr>
          <a:xfrm>
            <a:off x="502920" y="3639312"/>
            <a:ext cx="537210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7" name="Text 25"/>
          <p:cNvSpPr/>
          <p:nvPr/>
        </p:nvSpPr>
        <p:spPr>
          <a:xfrm>
            <a:off x="612648" y="3657600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Q3 — Extreme species and acquisitive score</a:t>
            </a:r>
            <a:endParaRPr lang="en-US" sz="1200"/>
          </a:p>
        </p:txBody>
      </p:sp>
      <p:sp>
        <p:nvSpPr>
          <p:cNvPr id="28" name="Text 26"/>
          <p:cNvSpPr/>
          <p:nvPr/>
        </p:nvSpPr>
        <p:spPr>
          <a:xfrm>
            <a:off x="612648" y="4096512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Identify 3 species with lowest SLA and 3 with highest · display all trait values</a:t>
            </a:r>
            <a:endParaRPr lang="en-US" sz="1050"/>
          </a:p>
        </p:txBody>
      </p:sp>
      <p:sp>
        <p:nvSpPr>
          <p:cNvPr id="29" name="Text 27"/>
          <p:cNvSpPr/>
          <p:nvPr/>
        </p:nvSpPr>
        <p:spPr>
          <a:xfrm>
            <a:off x="612648" y="4572000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Position extreme species in LES space (SLA × LeafN AND SLA × LDMC) with distinct labels</a:t>
            </a:r>
            <a:endParaRPr lang="en-US" sz="1050"/>
          </a:p>
        </p:txBody>
      </p:sp>
      <p:sp>
        <p:nvSpPr>
          <p:cNvPr id="30" name="Text 28"/>
          <p:cNvSpPr/>
          <p:nvPr/>
        </p:nvSpPr>
        <p:spPr>
          <a:xfrm>
            <a:off x="612648" y="5047488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Does highest-SLA species also have lowest SeedMass and tallest Height? Discuss why not necessarily</a:t>
            </a:r>
            <a:endParaRPr lang="en-US" sz="1050"/>
          </a:p>
        </p:txBody>
      </p:sp>
      <p:sp>
        <p:nvSpPr>
          <p:cNvPr id="31" name="Text 29"/>
          <p:cNvSpPr/>
          <p:nvPr/>
        </p:nvSpPr>
        <p:spPr>
          <a:xfrm>
            <a:off x="612648" y="5522976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d) Compute composite score = rank(SLA) + rank(LeafN) + (n+1 − rank(LDMC)) · ranked bar chart</a:t>
            </a:r>
            <a:endParaRPr lang="en-US" sz="1050"/>
          </a:p>
        </p:txBody>
      </p:sp>
      <p:sp>
        <p:nvSpPr>
          <p:cNvPr id="32" name="Shape 30"/>
          <p:cNvSpPr/>
          <p:nvPr/>
        </p:nvSpPr>
        <p:spPr>
          <a:xfrm>
            <a:off x="6103620" y="3639312"/>
            <a:ext cx="5372100" cy="2377440"/>
          </a:xfrm>
          <a:prstGeom prst="rect">
            <a:avLst/>
          </a:prstGeom>
          <a:solidFill>
            <a:srgbClr val="F8F9FA"/>
          </a:solidFill>
          <a:ln w="1524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3" name="Shape 31"/>
          <p:cNvSpPr/>
          <p:nvPr/>
        </p:nvSpPr>
        <p:spPr>
          <a:xfrm>
            <a:off x="6103620" y="3639312"/>
            <a:ext cx="5372100" cy="384048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4" name="Text 32"/>
          <p:cNvSpPr/>
          <p:nvPr/>
        </p:nvSpPr>
        <p:spPr>
          <a:xfrm>
            <a:off x="6213348" y="3657600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Q4 — CV of SLA and limits of ITV from TRY</a:t>
            </a:r>
            <a:endParaRPr lang="en-US" sz="1200"/>
          </a:p>
        </p:txBody>
      </p:sp>
      <p:sp>
        <p:nvSpPr>
          <p:cNvPr id="35" name="Text 33"/>
          <p:cNvSpPr/>
          <p:nvPr/>
        </p:nvSpPr>
        <p:spPr>
          <a:xfrm>
            <a:off x="6213348" y="4096512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From cleaned TRY long-format, compute CV of SLA per species (n_obs ≥ 2) · rank species</a:t>
            </a:r>
            <a:endParaRPr lang="en-US" sz="1050"/>
          </a:p>
        </p:txBody>
      </p:sp>
      <p:sp>
        <p:nvSpPr>
          <p:cNvPr id="36" name="Text 34"/>
          <p:cNvSpPr/>
          <p:nvPr/>
        </p:nvSpPr>
        <p:spPr>
          <a:xfrm>
            <a:off x="6213348" y="4572000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Violin + boxplot of CV by PFT · which PFT shows greatest intraspecific variability?</a:t>
            </a:r>
            <a:endParaRPr lang="en-US" sz="1050"/>
          </a:p>
        </p:txBody>
      </p:sp>
      <p:sp>
        <p:nvSpPr>
          <p:cNvPr id="37" name="Text 35"/>
          <p:cNvSpPr/>
          <p:nvPr/>
        </p:nvSpPr>
        <p:spPr>
          <a:xfrm>
            <a:off x="6213348" y="5047488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Correlate SLA CV with species mean SLA (cor.test log-scale) · do acquisitive spp vary more?</a:t>
            </a:r>
            <a:endParaRPr lang="en-US" sz="1050"/>
          </a:p>
        </p:txBody>
      </p:sp>
      <p:sp>
        <p:nvSpPr>
          <p:cNvPr id="38" name="Text 36"/>
          <p:cNvSpPr/>
          <p:nvPr/>
        </p:nvSpPr>
        <p:spPr>
          <a:xfrm>
            <a:off x="6213348" y="5522976"/>
            <a:ext cx="518922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d) Written discussion (≥150 words): does TRY CV measure real ITV? Identify 3 concrete limitations</a:t>
            </a:r>
            <a:endParaRPr lang="en-US" sz="1050"/>
          </a:p>
        </p:txBody>
      </p:sp>
      <p:sp>
        <p:nvSpPr>
          <p:cNvPr id="39" name="Shape 37"/>
          <p:cNvSpPr/>
          <p:nvPr/>
        </p:nvSpPr>
        <p:spPr>
          <a:xfrm>
            <a:off x="502920" y="6327648"/>
            <a:ext cx="11155680" cy="347472"/>
          </a:xfrm>
          <a:prstGeom prst="rect">
            <a:avLst/>
          </a:prstGeom>
          <a:solidFill>
            <a:srgbClr val="EAF5EE"/>
          </a:solidFill>
          <a:ln w="9525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0" name="Text 38"/>
          <p:cNvSpPr/>
          <p:nvPr/>
        </p:nvSpPr>
        <p:spPr>
          <a:xfrm>
            <a:off x="594360" y="6345936"/>
            <a:ext cx="109728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>
                <a:solidFill>
                  <a:srgbClr val="2D7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annotated solutions in: jour1_exercices_corriges.R (Part B) — run after reading the guide</a:t>
            </a:r>
            <a:endParaRPr lang="en-US" sz="1100"/>
          </a:p>
        </p:txBody>
      </p:sp>
      <p:sp>
        <p:nvSpPr>
          <p:cNvPr id="41" name="Text 39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42" name="TextBox 41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24 / 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6A9EB5"/>
          </a:solidFill>
          <a:ln w="12700">
            <a:solidFill>
              <a:srgbClr val="6A9EB5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5107838" y="0"/>
            <a:ext cx="7053682" cy="6858000"/>
          </a:xfrm>
          <a:prstGeom prst="rect">
            <a:avLst/>
          </a:prstGeom>
          <a:solidFill>
            <a:srgbClr val="7AB89A">
              <a:alpha val="75000"/>
            </a:srgbClr>
          </a:solidFill>
          <a:ln w="12700">
            <a:solidFill>
              <a:srgbClr val="7AB89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-1371600" y="-1097280"/>
            <a:ext cx="5029200" cy="5029200"/>
          </a:xfrm>
          <a:prstGeom prst="ellipse">
            <a:avLst/>
          </a:prstGeom>
          <a:solidFill>
            <a:srgbClr val="FFFFFF">
              <a:alpha val="12000"/>
            </a:srgbClr>
          </a:solidFill>
          <a:ln w="38100">
            <a:solidFill>
              <a:srgbClr val="FFFFFF">
                <a:alpha val="4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9418320" y="3931920"/>
            <a:ext cx="4389120" cy="4389120"/>
          </a:xfrm>
          <a:prstGeom prst="ellipse">
            <a:avLst/>
          </a:prstGeom>
          <a:solidFill>
            <a:srgbClr val="FFFFFF">
              <a:alpha val="10000"/>
            </a:srgbClr>
          </a:solidFill>
          <a:ln w="381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2286000" y="201168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>
                    <a:alpha val="80000"/>
                  </a:srgb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1</a:t>
            </a:r>
            <a:endParaRPr lang="en-US" sz="1600"/>
          </a:p>
        </p:txBody>
      </p:sp>
      <p:sp>
        <p:nvSpPr>
          <p:cNvPr id="7" name="Text 5"/>
          <p:cNvSpPr/>
          <p:nvPr/>
        </p:nvSpPr>
        <p:spPr>
          <a:xfrm>
            <a:off x="1828800" y="2514600"/>
            <a:ext cx="822960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>
                <a:solidFill>
                  <a:srgbClr val="1A2E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 Introduction</a:t>
            </a:r>
            <a:endParaRPr lang="en-US" sz="4800"/>
          </a:p>
        </p:txBody>
      </p:sp>
      <p:sp>
        <p:nvSpPr>
          <p:cNvPr id="8" name="Text 6"/>
          <p:cNvSpPr/>
          <p:nvPr/>
        </p:nvSpPr>
        <p:spPr>
          <a:xfrm>
            <a:off x="2286000" y="3840480"/>
            <a:ext cx="7315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>
                <a:solidFill>
                  <a:srgbClr val="1A2E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Biodiversity crisis · Pluralism · Why functional ecology?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03 / 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 we start — a question from your backyard</a:t>
            </a:r>
            <a:endParaRPr lang="en-US" sz="2100" i="1"/>
          </a:p>
        </p:txBody>
      </p:sp>
      <p:sp>
        <p:nvSpPr>
          <p:cNvPr id="9" name="Shape 7"/>
          <p:cNvSpPr/>
          <p:nvPr/>
        </p:nvSpPr>
        <p:spPr>
          <a:xfrm>
            <a:off x="502920" y="1097280"/>
            <a:ext cx="11155680" cy="1691640"/>
          </a:xfrm>
          <a:prstGeom prst="rect">
            <a:avLst/>
          </a:prstGeom>
          <a:solidFill>
            <a:srgbClr val="FDF0D5"/>
          </a:solidFill>
          <a:ln w="254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/>
          <p:cNvSpPr/>
          <p:nvPr/>
        </p:nvSpPr>
        <p:spPr>
          <a:xfrm>
            <a:off x="502920" y="1097280"/>
            <a:ext cx="109728" cy="1691640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/>
          <p:cNvSpPr/>
          <p:nvPr/>
        </p:nvSpPr>
        <p:spPr>
          <a:xfrm>
            <a:off x="731520" y="1143000"/>
            <a:ext cx="10881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know </a:t>
            </a:r>
            <a:r>
              <a:rPr lang="en-US" sz="1500" b="1" i="1">
                <a:solidFill>
                  <a:srgbClr val="1A3D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Cecropia palmata</a:t>
            </a:r>
            <a:r>
              <a:rPr lang="en-US" sz="15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(imbaúba) and </a:t>
            </a:r>
            <a:r>
              <a:rPr lang="en-US" sz="1500" b="1" i="1">
                <a:solidFill>
                  <a:srgbClr val="1A3D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Eschweilera coriacea</a:t>
            </a:r>
            <a:r>
              <a:rPr lang="en-US" sz="15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(matamatá). Both grow in the várzea floodplain near Belém. After a 45-day flood, which species recovers its leaf canopy faster — and what information do you need to predict this, beyond knowing their names?</a:t>
            </a:r>
            <a:endParaRPr lang="en-US" sz="1500"/>
          </a:p>
        </p:txBody>
      </p:sp>
      <p:sp>
        <p:nvSpPr>
          <p:cNvPr id="20" name="Text 18"/>
          <p:cNvSpPr/>
          <p:nvPr/>
        </p:nvSpPr>
        <p:spPr>
          <a:xfrm>
            <a:off x="6236208" y="2990088"/>
            <a:ext cx="52120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Eschweilera coriacea — Matamatá</a:t>
            </a:r>
            <a:endParaRPr lang="en-US" sz="1200"/>
          </a:p>
        </p:txBody>
      </p:sp>
      <p:sp>
        <p:nvSpPr>
          <p:cNvPr id="25" name="Text 23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26" name="TextBox 25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04 / 26</a:t>
            </a:r>
          </a:p>
        </p:txBody>
      </p:sp>
      <p:pic>
        <p:nvPicPr>
          <p:cNvPr id="1026" name="Picture 2" descr="Cecropia palmata - UF/IFAS Assessment - University of Florida ...">
            <a:extLst>
              <a:ext uri="{FF2B5EF4-FFF2-40B4-BE49-F238E27FC236}">
                <a16:creationId xmlns:a16="http://schemas.microsoft.com/office/drawing/2014/main" id="{9A883A33-45BA-F47F-28E8-FB4AAB2D2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016717"/>
            <a:ext cx="4388722" cy="316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chweilera ovata - Programa Arboretum">
            <a:extLst>
              <a:ext uri="{FF2B5EF4-FFF2-40B4-BE49-F238E27FC236}">
                <a16:creationId xmlns:a16="http://schemas.microsoft.com/office/drawing/2014/main" id="{0B49A2BE-F3BA-B6AC-A49C-06CDF33A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56" y="3136392"/>
            <a:ext cx="5308643" cy="29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68CAF-8078-694E-2DBC-5F572911A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CAE502DB-4D05-E05E-18D8-C399A782EE38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A5C6938-6CF0-A00E-1CF2-C1C0B51F07D7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410FCF7-A2A0-CF1A-C716-63952A382D86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232924AF-D9AA-476E-9455-1F380552EF04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5F244E7F-6CB0-11F5-9ED4-3E8634539EE2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CDE83B2-30A0-6599-20B8-FD64397A2517}"/>
              </a:ext>
            </a:extLst>
          </p:cNvPr>
          <p:cNvSpPr/>
          <p:nvPr/>
        </p:nvSpPr>
        <p:spPr>
          <a:xfrm>
            <a:off x="502920" y="45720"/>
            <a:ext cx="11430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Before we start — a question from your backyard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3C904341-34FA-D7BF-02E8-3E8C7CC9CC77}"/>
              </a:ext>
            </a:extLst>
          </p:cNvPr>
          <p:cNvSpPr/>
          <p:nvPr/>
        </p:nvSpPr>
        <p:spPr>
          <a:xfrm>
            <a:off x="502920" y="1097280"/>
            <a:ext cx="11155680" cy="1691640"/>
          </a:xfrm>
          <a:prstGeom prst="rect">
            <a:avLst/>
          </a:prstGeom>
          <a:solidFill>
            <a:srgbClr val="FDF0D5"/>
          </a:solidFill>
          <a:ln w="254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47EA146D-F2D1-17E5-D508-BE7F20FDE384}"/>
              </a:ext>
            </a:extLst>
          </p:cNvPr>
          <p:cNvSpPr/>
          <p:nvPr/>
        </p:nvSpPr>
        <p:spPr>
          <a:xfrm>
            <a:off x="502920" y="1097280"/>
            <a:ext cx="109728" cy="1691640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368FA5A0-F9CB-1AB1-62FA-645773A0A604}"/>
              </a:ext>
            </a:extLst>
          </p:cNvPr>
          <p:cNvSpPr/>
          <p:nvPr/>
        </p:nvSpPr>
        <p:spPr>
          <a:xfrm>
            <a:off x="731520" y="1143000"/>
            <a:ext cx="10881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know </a:t>
            </a:r>
            <a:r>
              <a:rPr lang="en-US" sz="1500" b="1" i="1">
                <a:solidFill>
                  <a:srgbClr val="1A3D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Cecropia palmata</a:t>
            </a:r>
            <a:r>
              <a:rPr lang="en-US" sz="15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(imbaúba) and </a:t>
            </a:r>
            <a:r>
              <a:rPr lang="en-US" sz="1500" b="1" i="1">
                <a:solidFill>
                  <a:srgbClr val="1A3D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Eschweilera coriacea</a:t>
            </a:r>
            <a:r>
              <a:rPr lang="en-US" sz="15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(matamatá). Both grow in the várzea floodplain near Belém. After a 45-day flood, which species recovers its leaf canopy faster — and what information do you need to predict this, beyond knowing their names?</a:t>
            </a:r>
            <a:endParaRPr lang="en-US" sz="150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D59F162-25A4-F9A8-A91C-0F5A3CD770DB}"/>
              </a:ext>
            </a:extLst>
          </p:cNvPr>
          <p:cNvSpPr/>
          <p:nvPr/>
        </p:nvSpPr>
        <p:spPr>
          <a:xfrm>
            <a:off x="502920" y="2971800"/>
            <a:ext cx="5394960" cy="3429000"/>
          </a:xfrm>
          <a:prstGeom prst="rect">
            <a:avLst/>
          </a:prstGeom>
          <a:solidFill>
            <a:srgbClr val="C47A1B">
              <a:alpha val="10000"/>
            </a:srgbClr>
          </a:solidFill>
          <a:ln w="1524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DDAD1061-12B1-7D8B-ECE4-F410B380B780}"/>
              </a:ext>
            </a:extLst>
          </p:cNvPr>
          <p:cNvSpPr/>
          <p:nvPr/>
        </p:nvSpPr>
        <p:spPr>
          <a:xfrm>
            <a:off x="502920" y="2971800"/>
            <a:ext cx="5394960" cy="38404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160EA2B3-9F3B-0313-B2A7-126C473A2026}"/>
              </a:ext>
            </a:extLst>
          </p:cNvPr>
          <p:cNvSpPr/>
          <p:nvPr/>
        </p:nvSpPr>
        <p:spPr>
          <a:xfrm>
            <a:off x="497629" y="2975710"/>
            <a:ext cx="52120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Cecropia palmata — Imbaúba</a:t>
            </a:r>
            <a:endParaRPr lang="en-US" sz="120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28FAF8A3-A481-D088-F6CE-87C6DFA3EF9C}"/>
              </a:ext>
            </a:extLst>
          </p:cNvPr>
          <p:cNvSpPr/>
          <p:nvPr/>
        </p:nvSpPr>
        <p:spPr>
          <a:xfrm>
            <a:off x="612648" y="3410712"/>
            <a:ext cx="5212080" cy="2468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SLA: ~28–38 mm² mg⁻¹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LDMC: ~120–160 mg g⁻¹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Leaf N: ~28–35 mg g⁻¹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Height: up to 20 m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Strategy: ACQUISITIVE (fast-return)</a:t>
            </a:r>
            <a:endParaRPr lang="en-US" sz="110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6ABCA7A5-09E7-9B44-3B84-D73E70B03482}"/>
              </a:ext>
            </a:extLst>
          </p:cNvPr>
          <p:cNvSpPr/>
          <p:nvPr/>
        </p:nvSpPr>
        <p:spPr>
          <a:xfrm>
            <a:off x="612648" y="5925312"/>
            <a:ext cx="5175504" cy="365760"/>
          </a:xfrm>
          <a:prstGeom prst="rect">
            <a:avLst/>
          </a:prstGeom>
          <a:solidFill>
            <a:srgbClr val="C47A1B">
              <a:alpha val="25000"/>
            </a:srgbClr>
          </a:solidFill>
          <a:ln w="635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39CF6D8D-4D0B-D78B-AF2A-56391777227D}"/>
              </a:ext>
            </a:extLst>
          </p:cNvPr>
          <p:cNvSpPr/>
          <p:nvPr/>
        </p:nvSpPr>
        <p:spPr>
          <a:xfrm>
            <a:off x="667512" y="5943600"/>
            <a:ext cx="51206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Pioneer of gaps, secondary forest, deforested land. Grows &gt;5 m/year. Leaves thin, light, short-lived.</a:t>
            </a:r>
            <a:endParaRPr lang="en-US" sz="100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8B20E231-0412-25EC-10D7-7406A9D02A65}"/>
              </a:ext>
            </a:extLst>
          </p:cNvPr>
          <p:cNvSpPr/>
          <p:nvPr/>
        </p:nvSpPr>
        <p:spPr>
          <a:xfrm>
            <a:off x="6126480" y="2971800"/>
            <a:ext cx="5394960" cy="3429000"/>
          </a:xfrm>
          <a:prstGeom prst="rect">
            <a:avLst/>
          </a:prstGeom>
          <a:solidFill>
            <a:srgbClr val="1A5278">
              <a:alpha val="10000"/>
            </a:srgbClr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105DF18A-576A-0C85-9DF5-BA08177F8614}"/>
              </a:ext>
            </a:extLst>
          </p:cNvPr>
          <p:cNvSpPr/>
          <p:nvPr/>
        </p:nvSpPr>
        <p:spPr>
          <a:xfrm>
            <a:off x="6126480" y="2971800"/>
            <a:ext cx="539496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C58892B7-EB4C-D939-D084-3C0FC7D71DE4}"/>
              </a:ext>
            </a:extLst>
          </p:cNvPr>
          <p:cNvSpPr/>
          <p:nvPr/>
        </p:nvSpPr>
        <p:spPr>
          <a:xfrm>
            <a:off x="6236208" y="2990088"/>
            <a:ext cx="52120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Eschweilera coriacea — Matamatá</a:t>
            </a:r>
            <a:endParaRPr lang="en-US" sz="120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B9A2D2A5-1D21-BCE5-7548-4E2DB52D66F2}"/>
              </a:ext>
            </a:extLst>
          </p:cNvPr>
          <p:cNvSpPr/>
          <p:nvPr/>
        </p:nvSpPr>
        <p:spPr>
          <a:xfrm>
            <a:off x="6236208" y="3410712"/>
            <a:ext cx="5212080" cy="2468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SLA: ~8–12 mm² mg⁻¹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LDMC: ~300–380 mg g⁻¹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Leaf N: ~12–18 mg g⁻¹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Height: up to 35 m</a:t>
            </a:r>
            <a:endParaRPr lang="en-US" sz="1100"/>
          </a:p>
          <a:p>
            <a:pPr marL="0" indent="0">
              <a:buNone/>
            </a:pPr>
            <a:r>
              <a:rPr lang="en-US" sz="11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Strategy: CONSERVATIVE (slow-return)</a:t>
            </a:r>
            <a:endParaRPr lang="en-US" sz="110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20E3FF59-2369-E072-7955-9920E5084921}"/>
              </a:ext>
            </a:extLst>
          </p:cNvPr>
          <p:cNvSpPr/>
          <p:nvPr/>
        </p:nvSpPr>
        <p:spPr>
          <a:xfrm>
            <a:off x="6236208" y="5925312"/>
            <a:ext cx="5175504" cy="365760"/>
          </a:xfrm>
          <a:prstGeom prst="rect">
            <a:avLst/>
          </a:prstGeom>
          <a:solidFill>
            <a:srgbClr val="1A5278">
              <a:alpha val="25000"/>
            </a:srgbClr>
          </a:solidFill>
          <a:ln w="635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8B8F09A9-94C5-F3A1-94DE-D8CCBFD348C0}"/>
              </a:ext>
            </a:extLst>
          </p:cNvPr>
          <p:cNvSpPr/>
          <p:nvPr/>
        </p:nvSpPr>
        <p:spPr>
          <a:xfrm>
            <a:off x="6291072" y="5943600"/>
            <a:ext cx="51206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Late-successional terra firme tree. Extremely slow growth. Leaves thick, tough, very long-lived.</a:t>
            </a:r>
            <a:endParaRPr lang="en-US" sz="100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98E10085-4C20-C9A7-59E0-BE9E6DCB0D61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2E793-4194-26C8-B460-4FE79E7F7005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04 / 26</a:t>
            </a:r>
          </a:p>
        </p:txBody>
      </p:sp>
      <p:pic>
        <p:nvPicPr>
          <p:cNvPr id="27" name="Picture 2" descr="Cecropia palmata - UF/IFAS Assessment - University of Florida ...">
            <a:extLst>
              <a:ext uri="{FF2B5EF4-FFF2-40B4-BE49-F238E27FC236}">
                <a16:creationId xmlns:a16="http://schemas.microsoft.com/office/drawing/2014/main" id="{E8FA39CE-3B75-45DE-B747-F7F85464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10293"/>
            <a:ext cx="2425148" cy="17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Une image contenant arbre, fleur, plante, branche&#10;&#10;Le contenu généré par l’IA peut être incorrect.">
            <a:extLst>
              <a:ext uri="{FF2B5EF4-FFF2-40B4-BE49-F238E27FC236}">
                <a16:creationId xmlns:a16="http://schemas.microsoft.com/office/drawing/2014/main" id="{5DE12882-E960-90F8-20B3-1C684302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32" y="4143624"/>
            <a:ext cx="2772707" cy="155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1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CA55A-065F-C638-106C-FF43E7EC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6FF8283-D70E-C8A4-E1D1-17DBD6BBC133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A0F0C0A-B4AF-4EAE-1F4D-054E37F40DAE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51B7C18-569F-D870-3B1C-C5161C4A691D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FC9D73A7-C9E9-08C4-1AA3-87B9ECEE3272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F14E7E5D-F426-1BA6-992E-F8275DE65163}"/>
              </a:ext>
            </a:extLst>
          </p:cNvPr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00A5DC9-A9FD-BC59-E1DA-12E12DB13F22}"/>
              </a:ext>
            </a:extLst>
          </p:cNvPr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functional ecology?</a:t>
            </a:r>
            <a:endParaRPr lang="en-US" sz="2100" i="1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C7D3458B-C5A6-25DF-53C4-E97AE054E9E7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E412F73-8BCE-27B3-A57F-07DB095B6F99}"/>
              </a:ext>
            </a:extLst>
          </p:cNvPr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F63EA4B4-6BD9-955E-C1F5-057CB25946C5}"/>
              </a:ext>
            </a:extLst>
          </p:cNvPr>
          <p:cNvSpPr/>
          <p:nvPr/>
        </p:nvSpPr>
        <p:spPr>
          <a:xfrm>
            <a:off x="502920" y="1097280"/>
            <a:ext cx="11155680" cy="658368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997B41B-17D4-C2D4-1571-7F776BBBD86B}"/>
              </a:ext>
            </a:extLst>
          </p:cNvPr>
          <p:cNvSpPr/>
          <p:nvPr/>
        </p:nvSpPr>
        <p:spPr>
          <a:xfrm>
            <a:off x="502920" y="1097280"/>
            <a:ext cx="91440" cy="65836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8680421-02E9-8FAD-1299-F1730E924FE7}"/>
              </a:ext>
            </a:extLst>
          </p:cNvPr>
          <p:cNvSpPr/>
          <p:nvPr/>
        </p:nvSpPr>
        <p:spPr>
          <a:xfrm>
            <a:off x="667512" y="1097280"/>
            <a:ext cx="1092708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overcome the well-known limitations of species-based approaches — and to build predictive, mechanistic understanding of ecosystems.</a:t>
            </a:r>
            <a:endParaRPr lang="en-US" sz="2000" b="1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45EC1654-6A9A-C8C4-6657-7B5ECD899140}"/>
              </a:ext>
            </a:extLst>
          </p:cNvPr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48ED58-9009-89E0-1856-880A0D076233}"/>
              </a:ext>
            </a:extLst>
          </p:cNvPr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06 / 26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01972B4-9E97-1BC7-E9C9-CD4EC014DC44}"/>
              </a:ext>
            </a:extLst>
          </p:cNvPr>
          <p:cNvSpPr/>
          <p:nvPr/>
        </p:nvSpPr>
        <p:spPr>
          <a:xfrm>
            <a:off x="485030" y="1960556"/>
            <a:ext cx="1906506" cy="1638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Functional ecology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8406F67-C6D3-4618-DCE8-9D962A7500E8}"/>
              </a:ext>
            </a:extLst>
          </p:cNvPr>
          <p:cNvCxnSpPr>
            <a:cxnSpLocks/>
            <a:stCxn id="49" idx="6"/>
          </p:cNvCxnSpPr>
          <p:nvPr/>
        </p:nvCxnSpPr>
        <p:spPr>
          <a:xfrm>
            <a:off x="2391536" y="2779776"/>
            <a:ext cx="1059558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C4299194-7456-E42C-30C2-978278D8C74D}"/>
              </a:ext>
            </a:extLst>
          </p:cNvPr>
          <p:cNvSpPr txBox="1"/>
          <p:nvPr/>
        </p:nvSpPr>
        <p:spPr>
          <a:xfrm>
            <a:off x="3451094" y="2193191"/>
            <a:ext cx="7366958" cy="1077218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/>
              <a:t>Measure the roles or functions that species plays in the community 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1160A4F-EFFE-850F-9769-1D940177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47" y="3707952"/>
            <a:ext cx="5417253" cy="27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52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functional ecology?</a:t>
            </a:r>
            <a:endParaRPr lang="en-US" sz="2100" i="1"/>
          </a:p>
        </p:txBody>
      </p: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THEORY</a:t>
            </a:r>
            <a:endParaRPr lang="en-US" sz="900"/>
          </a:p>
        </p:txBody>
      </p:sp>
      <p:sp>
        <p:nvSpPr>
          <p:cNvPr id="11" name="Shape 9"/>
          <p:cNvSpPr/>
          <p:nvPr/>
        </p:nvSpPr>
        <p:spPr>
          <a:xfrm>
            <a:off x="502920" y="1097280"/>
            <a:ext cx="11155680" cy="658368"/>
          </a:xfrm>
          <a:prstGeom prst="rect">
            <a:avLst/>
          </a:prstGeom>
          <a:solidFill>
            <a:srgbClr val="FDF0D5"/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/>
          <p:cNvSpPr/>
          <p:nvPr/>
        </p:nvSpPr>
        <p:spPr>
          <a:xfrm>
            <a:off x="502920" y="1097280"/>
            <a:ext cx="91440" cy="658368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67512" y="1097280"/>
            <a:ext cx="1092708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overcome the well-known limitations of species-based approaches — and to build predictive, mechanistic understanding of ecosystems.</a:t>
            </a:r>
            <a:endParaRPr lang="en-US" sz="2000" b="1"/>
          </a:p>
        </p:txBody>
      </p:sp>
      <p:sp>
        <p:nvSpPr>
          <p:cNvPr id="14" name="Shape 12"/>
          <p:cNvSpPr/>
          <p:nvPr/>
        </p:nvSpPr>
        <p:spPr>
          <a:xfrm>
            <a:off x="502920" y="1965960"/>
            <a:ext cx="5394960" cy="2148840"/>
          </a:xfrm>
          <a:prstGeom prst="rect">
            <a:avLst/>
          </a:prstGeom>
          <a:solidFill>
            <a:srgbClr val="F8F9FA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/>
          <p:cNvSpPr/>
          <p:nvPr/>
        </p:nvSpPr>
        <p:spPr>
          <a:xfrm>
            <a:off x="502920" y="1965960"/>
            <a:ext cx="539496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Shape 14"/>
          <p:cNvSpPr/>
          <p:nvPr/>
        </p:nvSpPr>
        <p:spPr>
          <a:xfrm>
            <a:off x="594360" y="2002536"/>
            <a:ext cx="384048" cy="384048"/>
          </a:xfrm>
          <a:prstGeom prst="ellipse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7" name="Text 15"/>
          <p:cNvSpPr/>
          <p:nvPr/>
        </p:nvSpPr>
        <p:spPr>
          <a:xfrm>
            <a:off x="59436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/>
          </a:p>
        </p:txBody>
      </p:sp>
      <p:sp>
        <p:nvSpPr>
          <p:cNvPr id="18" name="Text 16"/>
          <p:cNvSpPr/>
          <p:nvPr/>
        </p:nvSpPr>
        <p:spPr>
          <a:xfrm>
            <a:off x="1069848" y="2002536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 community function to environmental change</a:t>
            </a:r>
            <a:endParaRPr lang="en-US" sz="1400"/>
          </a:p>
        </p:txBody>
      </p:sp>
      <p:sp>
        <p:nvSpPr>
          <p:cNvPr id="19" name="Text 17"/>
          <p:cNvSpPr/>
          <p:nvPr/>
        </p:nvSpPr>
        <p:spPr>
          <a:xfrm>
            <a:off x="612648" y="2423160"/>
            <a:ext cx="516636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Traits link species composition directly to ecosystem processes (carbon uptake, decomposition, water cycling) without requiring taxonomy</a:t>
            </a:r>
            <a:endParaRPr lang="en-US" sz="1600"/>
          </a:p>
        </p:txBody>
      </p:sp>
      <p:sp>
        <p:nvSpPr>
          <p:cNvPr id="23" name="Text 21"/>
          <p:cNvSpPr/>
          <p:nvPr/>
        </p:nvSpPr>
        <p:spPr>
          <a:xfrm>
            <a:off x="6217920" y="2002536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/>
          </a:p>
        </p:txBody>
      </p:sp>
      <p:sp>
        <p:nvSpPr>
          <p:cNvPr id="24" name="Text 22"/>
          <p:cNvSpPr/>
          <p:nvPr/>
        </p:nvSpPr>
        <p:spPr>
          <a:xfrm>
            <a:off x="6405861" y="2692649"/>
            <a:ext cx="47091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Address evolutionary processes</a:t>
            </a:r>
            <a:endParaRPr lang="en-US" sz="1400"/>
          </a:p>
        </p:txBody>
      </p:sp>
      <p:sp>
        <p:nvSpPr>
          <p:cNvPr id="38" name="Text 36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1 · Belém, Brazil</a:t>
            </a:r>
            <a:endParaRPr lang="en-US" sz="800"/>
          </a:p>
        </p:txBody>
      </p:sp>
      <p:sp>
        <p:nvSpPr>
          <p:cNvPr id="39" name="TextBox 3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1 · Belém   ·   06 / 26</a:t>
            </a:r>
          </a:p>
        </p:txBody>
      </p:sp>
      <p:pic>
        <p:nvPicPr>
          <p:cNvPr id="40" name="Picture 2" descr="PDF] Functional Traits and Trait-Mediated Interactions: Connecting  Community-Level Interactions with Ecosystem Functioning | Semantic Scholar">
            <a:extLst>
              <a:ext uri="{FF2B5EF4-FFF2-40B4-BE49-F238E27FC236}">
                <a16:creationId xmlns:a16="http://schemas.microsoft.com/office/drawing/2014/main" id="{6CDEAAC5-3534-1E5D-A033-1616ADE6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86" y="3229484"/>
            <a:ext cx="5394960" cy="31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4910</Words>
  <Application>Microsoft Macintosh PowerPoint</Application>
  <PresentationFormat>Grand écran</PresentationFormat>
  <Paragraphs>547</Paragraphs>
  <Slides>43</Slides>
  <Notes>42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Corbel</vt:lpstr>
      <vt:lpstr>Courier New</vt:lpstr>
      <vt:lpstr>Open Sans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1 — Foundations of Trait-Based Ecology (Belém, Brazil)</dc:title>
  <dc:subject>PptxGenJS Presentation</dc:subject>
  <dc:creator>Trait-Based Ecology Course — UFPA / Belém</dc:creator>
  <cp:lastModifiedBy>Aurele Toussaint</cp:lastModifiedBy>
  <cp:revision>1</cp:revision>
  <dcterms:created xsi:type="dcterms:W3CDTF">2026-04-20T11:40:09Z</dcterms:created>
  <dcterms:modified xsi:type="dcterms:W3CDTF">2026-05-13T12:14:11Z</dcterms:modified>
</cp:coreProperties>
</file>