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343" r:id="rId4"/>
    <p:sldId id="332" r:id="rId5"/>
    <p:sldId id="325" r:id="rId6"/>
    <p:sldId id="560" r:id="rId7"/>
    <p:sldId id="561" r:id="rId8"/>
    <p:sldId id="549" r:id="rId9"/>
    <p:sldId id="555" r:id="rId10"/>
    <p:sldId id="258" r:id="rId11"/>
    <p:sldId id="321" r:id="rId12"/>
    <p:sldId id="568" r:id="rId13"/>
    <p:sldId id="567" r:id="rId14"/>
    <p:sldId id="306" r:id="rId15"/>
    <p:sldId id="259" r:id="rId16"/>
    <p:sldId id="575" r:id="rId17"/>
    <p:sldId id="576" r:id="rId18"/>
    <p:sldId id="577" r:id="rId19"/>
    <p:sldId id="594" r:id="rId20"/>
    <p:sldId id="263" r:id="rId21"/>
    <p:sldId id="579" r:id="rId22"/>
    <p:sldId id="580" r:id="rId23"/>
    <p:sldId id="581" r:id="rId24"/>
    <p:sldId id="531" r:id="rId25"/>
    <p:sldId id="582" r:id="rId26"/>
    <p:sldId id="585" r:id="rId27"/>
    <p:sldId id="586" r:id="rId28"/>
    <p:sldId id="569" r:id="rId29"/>
    <p:sldId id="587" r:id="rId30"/>
    <p:sldId id="570" r:id="rId31"/>
    <p:sldId id="571" r:id="rId32"/>
    <p:sldId id="588" r:id="rId33"/>
    <p:sldId id="589" r:id="rId34"/>
    <p:sldId id="260" r:id="rId35"/>
    <p:sldId id="375" r:id="rId36"/>
    <p:sldId id="533" r:id="rId37"/>
    <p:sldId id="374" r:id="rId38"/>
    <p:sldId id="566" r:id="rId39"/>
    <p:sldId id="376" r:id="rId40"/>
    <p:sldId id="371" r:id="rId41"/>
    <p:sldId id="536" r:id="rId42"/>
    <p:sldId id="537" r:id="rId43"/>
    <p:sldId id="539" r:id="rId44"/>
    <p:sldId id="540" r:id="rId45"/>
    <p:sldId id="590" r:id="rId46"/>
    <p:sldId id="541" r:id="rId47"/>
    <p:sldId id="261" r:id="rId48"/>
    <p:sldId id="320" r:id="rId49"/>
    <p:sldId id="572" r:id="rId50"/>
    <p:sldId id="573" r:id="rId51"/>
    <p:sldId id="591" r:id="rId52"/>
    <p:sldId id="265" r:id="rId53"/>
    <p:sldId id="274" r:id="rId54"/>
    <p:sldId id="592" r:id="rId55"/>
    <p:sldId id="322" r:id="rId56"/>
    <p:sldId id="593" r:id="rId57"/>
    <p:sldId id="266" r:id="rId58"/>
    <p:sldId id="267" r:id="rId59"/>
    <p:sldId id="269" r:id="rId60"/>
    <p:sldId id="270" r:id="rId61"/>
    <p:sldId id="271" r:id="rId62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E96AD3-DEC0-6242-8FD9-44960FF873F7}" v="31" dt="2026-05-13T14:13:41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5"/>
  </p:normalViewPr>
  <p:slideViewPr>
    <p:cSldViewPr snapToGrid="0">
      <p:cViewPr varScale="1">
        <p:scale>
          <a:sx n="165" d="100"/>
          <a:sy n="165" d="100"/>
        </p:scale>
        <p:origin x="3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providerId="Windows Live" clId="Web-{63D6B7A1-AD69-F7F2-5857-946B1BFE0AE5}"/>
    <pc:docChg chg="modSld">
      <pc:chgData name="Guest User" userId="" providerId="Windows Live" clId="Web-{63D6B7A1-AD69-F7F2-5857-946B1BFE0AE5}" dt="2026-05-14T12:35:17.827" v="0" actId="1076"/>
      <pc:docMkLst>
        <pc:docMk/>
      </pc:docMkLst>
      <pc:sldChg chg="modSp">
        <pc:chgData name="Guest User" userId="" providerId="Windows Live" clId="Web-{63D6B7A1-AD69-F7F2-5857-946B1BFE0AE5}" dt="2026-05-14T12:35:17.827" v="0" actId="1076"/>
        <pc:sldMkLst>
          <pc:docMk/>
          <pc:sldMk cId="2268654728" sldId="588"/>
        </pc:sldMkLst>
        <pc:spChg chg="mod">
          <ac:chgData name="Guest User" userId="" providerId="Windows Live" clId="Web-{63D6B7A1-AD69-F7F2-5857-946B1BFE0AE5}" dt="2026-05-14T12:35:17.827" v="0" actId="1076"/>
          <ac:spMkLst>
            <pc:docMk/>
            <pc:sldMk cId="2268654728" sldId="588"/>
            <ac:spMk id="7" creationId="{7E396FE1-2812-D362-D336-7DF8B43BDF1C}"/>
          </ac:spMkLst>
        </pc:spChg>
      </pc:sldChg>
    </pc:docChg>
  </pc:docChgLst>
  <pc:docChgLst>
    <pc:chgData userId="590ce64e3c606c44" providerId="LiveId" clId="{7D273258-0D4B-4C21-BF5E-82D5BD11E809}"/>
    <pc:docChg chg="delSld modSld">
      <pc:chgData name="" userId="590ce64e3c606c44" providerId="LiveId" clId="{7D273258-0D4B-4C21-BF5E-82D5BD11E809}" dt="2026-04-27T11:57:10.223" v="4" actId="2696"/>
      <pc:docMkLst>
        <pc:docMk/>
      </pc:docMkLst>
      <pc:sldChg chg="modSp">
        <pc:chgData name="" userId="590ce64e3c606c44" providerId="LiveId" clId="{7D273258-0D4B-4C21-BF5E-82D5BD11E809}" dt="2026-04-27T11:56:09.913" v="0" actId="20577"/>
        <pc:sldMkLst>
          <pc:docMk/>
          <pc:sldMk cId="434778545" sldId="560"/>
        </pc:sldMkLst>
        <pc:spChg chg="mod">
          <ac:chgData name="" userId="590ce64e3c606c44" providerId="LiveId" clId="{7D273258-0D4B-4C21-BF5E-82D5BD11E809}" dt="2026-04-27T11:56:09.913" v="0" actId="20577"/>
          <ac:spMkLst>
            <pc:docMk/>
            <pc:sldMk cId="434778545" sldId="560"/>
            <ac:spMk id="5" creationId="{9F4193D6-317B-98C4-9980-B4A96D4E371F}"/>
          </ac:spMkLst>
        </pc:spChg>
      </pc:sldChg>
    </pc:docChg>
  </pc:docChgLst>
  <pc:docChgLst>
    <pc:chgData name="Aurele Toussaint" userId="590ce64e3c606c44" providerId="LiveId" clId="{B8E7DC98-491D-5382-89A4-9766D224A60D}"/>
    <pc:docChg chg="undo custSel addSld delSld modSld sldOrd">
      <pc:chgData name="Aurele Toussaint" userId="590ce64e3c606c44" providerId="LiveId" clId="{B8E7DC98-491D-5382-89A4-9766D224A60D}" dt="2026-05-15T21:06:55.084" v="567" actId="478"/>
      <pc:docMkLst>
        <pc:docMk/>
      </pc:docMkLst>
      <pc:sldChg chg="delSp mod">
        <pc:chgData name="Aurele Toussaint" userId="590ce64e3c606c44" providerId="LiveId" clId="{B8E7DC98-491D-5382-89A4-9766D224A60D}" dt="2026-05-05T16:59:23.105" v="20" actId="478"/>
        <pc:sldMkLst>
          <pc:docMk/>
          <pc:sldMk cId="0" sldId="256"/>
        </pc:sldMkLst>
      </pc:sldChg>
      <pc:sldChg chg="delSp modSp mod">
        <pc:chgData name="Aurele Toussaint" userId="590ce64e3c606c44" providerId="LiveId" clId="{B8E7DC98-491D-5382-89A4-9766D224A60D}" dt="2026-05-07T22:41:08.992" v="362" actId="1076"/>
        <pc:sldMkLst>
          <pc:docMk/>
          <pc:sldMk cId="0" sldId="257"/>
        </pc:sldMkLst>
        <pc:spChg chg="mod">
          <ac:chgData name="Aurele Toussaint" userId="590ce64e3c606c44" providerId="LiveId" clId="{B8E7DC98-491D-5382-89A4-9766D224A60D}" dt="2026-05-07T22:41:03.057" v="361" actId="14100"/>
          <ac:spMkLst>
            <pc:docMk/>
            <pc:sldMk cId="0" sldId="257"/>
            <ac:spMk id="9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2:39:59.941" v="326" actId="14100"/>
          <ac:spMkLst>
            <pc:docMk/>
            <pc:sldMk cId="0" sldId="257"/>
            <ac:spMk id="11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2:40:29.662" v="339" actId="404"/>
          <ac:spMkLst>
            <pc:docMk/>
            <pc:sldMk cId="0" sldId="257"/>
            <ac:spMk id="12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2:41:08.992" v="362" actId="1076"/>
          <ac:spMkLst>
            <pc:docMk/>
            <pc:sldMk cId="0" sldId="257"/>
            <ac:spMk id="13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2:41:03.057" v="361" actId="14100"/>
          <ac:spMkLst>
            <pc:docMk/>
            <pc:sldMk cId="0" sldId="257"/>
            <ac:spMk id="14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2:39:59.941" v="326" actId="14100"/>
          <ac:spMkLst>
            <pc:docMk/>
            <pc:sldMk cId="0" sldId="257"/>
            <ac:spMk id="16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2:40:29.662" v="339" actId="404"/>
          <ac:spMkLst>
            <pc:docMk/>
            <pc:sldMk cId="0" sldId="257"/>
            <ac:spMk id="17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2:40:45.473" v="360" actId="403"/>
          <ac:spMkLst>
            <pc:docMk/>
            <pc:sldMk cId="0" sldId="257"/>
            <ac:spMk id="18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2:41:08.992" v="362" actId="1076"/>
          <ac:spMkLst>
            <pc:docMk/>
            <pc:sldMk cId="0" sldId="257"/>
            <ac:spMk id="19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2:41:08.992" v="362" actId="1076"/>
          <ac:spMkLst>
            <pc:docMk/>
            <pc:sldMk cId="0" sldId="257"/>
            <ac:spMk id="20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2:41:08.992" v="362" actId="1076"/>
          <ac:spMkLst>
            <pc:docMk/>
            <pc:sldMk cId="0" sldId="257"/>
            <ac:spMk id="21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2:41:08.992" v="362" actId="1076"/>
          <ac:spMkLst>
            <pc:docMk/>
            <pc:sldMk cId="0" sldId="257"/>
            <ac:spMk id="22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2:41:08.992" v="362" actId="1076"/>
          <ac:spMkLst>
            <pc:docMk/>
            <pc:sldMk cId="0" sldId="257"/>
            <ac:spMk id="23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2:41:08.992" v="362" actId="1076"/>
          <ac:spMkLst>
            <pc:docMk/>
            <pc:sldMk cId="0" sldId="257"/>
            <ac:spMk id="24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2:41:08.992" v="362" actId="1076"/>
          <ac:spMkLst>
            <pc:docMk/>
            <pc:sldMk cId="0" sldId="257"/>
            <ac:spMk id="25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2:41:08.992" v="362" actId="1076"/>
          <ac:spMkLst>
            <pc:docMk/>
            <pc:sldMk cId="0" sldId="257"/>
            <ac:spMk id="26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2:40:29.662" v="339" actId="404"/>
          <ac:spMkLst>
            <pc:docMk/>
            <pc:sldMk cId="0" sldId="257"/>
            <ac:spMk id="27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2:41:08.992" v="362" actId="1076"/>
          <ac:spMkLst>
            <pc:docMk/>
            <pc:sldMk cId="0" sldId="257"/>
            <ac:spMk id="28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2:41:03.057" v="361" actId="14100"/>
          <ac:spMkLst>
            <pc:docMk/>
            <pc:sldMk cId="0" sldId="257"/>
            <ac:spMk id="29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2:39:59.941" v="326" actId="14100"/>
          <ac:spMkLst>
            <pc:docMk/>
            <pc:sldMk cId="0" sldId="257"/>
            <ac:spMk id="31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2:40:29.662" v="339" actId="404"/>
          <ac:spMkLst>
            <pc:docMk/>
            <pc:sldMk cId="0" sldId="257"/>
            <ac:spMk id="32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2:40:45.473" v="360" actId="403"/>
          <ac:spMkLst>
            <pc:docMk/>
            <pc:sldMk cId="0" sldId="257"/>
            <ac:spMk id="33" creationId="{00000000-0000-0000-0000-000000000000}"/>
          </ac:spMkLst>
        </pc:spChg>
      </pc:sldChg>
      <pc:sldChg chg="delSp modSp mod">
        <pc:chgData name="Aurele Toussaint" userId="590ce64e3c606c44" providerId="LiveId" clId="{B8E7DC98-491D-5382-89A4-9766D224A60D}" dt="2026-05-07T21:12:14.461" v="160" actId="478"/>
        <pc:sldMkLst>
          <pc:docMk/>
          <pc:sldMk cId="0" sldId="259"/>
        </pc:sldMkLst>
      </pc:sldChg>
      <pc:sldChg chg="add">
        <pc:chgData name="Aurele Toussaint" userId="590ce64e3c606c44" providerId="LiveId" clId="{B8E7DC98-491D-5382-89A4-9766D224A60D}" dt="2026-05-13T12:24:15.486" v="527"/>
        <pc:sldMkLst>
          <pc:docMk/>
          <pc:sldMk cId="1390080182" sldId="260"/>
        </pc:sldMkLst>
      </pc:sldChg>
      <pc:sldChg chg="add ord">
        <pc:chgData name="Aurele Toussaint" userId="590ce64e3c606c44" providerId="LiveId" clId="{B8E7DC98-491D-5382-89A4-9766D224A60D}" dt="2026-05-13T12:25:10.552" v="531" actId="20578"/>
        <pc:sldMkLst>
          <pc:docMk/>
          <pc:sldMk cId="1655181673" sldId="261"/>
        </pc:sldMkLst>
      </pc:sldChg>
      <pc:sldChg chg="modSp mod ord">
        <pc:chgData name="Aurele Toussaint" userId="590ce64e3c606c44" providerId="LiveId" clId="{B8E7DC98-491D-5382-89A4-9766D224A60D}" dt="2026-05-07T21:25:13.920" v="312" actId="20577"/>
        <pc:sldMkLst>
          <pc:docMk/>
          <pc:sldMk cId="0" sldId="263"/>
        </pc:sldMkLst>
        <pc:spChg chg="mod">
          <ac:chgData name="Aurele Toussaint" userId="590ce64e3c606c44" providerId="LiveId" clId="{B8E7DC98-491D-5382-89A4-9766D224A60D}" dt="2026-05-07T21:25:06.973" v="309" actId="20577"/>
          <ac:spMkLst>
            <pc:docMk/>
            <pc:sldMk cId="0" sldId="263"/>
            <ac:spMk id="6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1:25:10.172" v="310" actId="20577"/>
          <ac:spMkLst>
            <pc:docMk/>
            <pc:sldMk cId="0" sldId="263"/>
            <ac:spMk id="7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1:25:13.920" v="312" actId="20577"/>
          <ac:spMkLst>
            <pc:docMk/>
            <pc:sldMk cId="0" sldId="263"/>
            <ac:spMk id="8" creationId="{00000000-0000-0000-0000-000000000000}"/>
          </ac:spMkLst>
        </pc:spChg>
      </pc:sldChg>
      <pc:sldChg chg="ord">
        <pc:chgData name="Aurele Toussaint" userId="590ce64e3c606c44" providerId="LiveId" clId="{B8E7DC98-491D-5382-89A4-9766D224A60D}" dt="2026-05-13T12:25:37.140" v="533" actId="20578"/>
        <pc:sldMkLst>
          <pc:docMk/>
          <pc:sldMk cId="0" sldId="265"/>
        </pc:sldMkLst>
      </pc:sldChg>
      <pc:sldChg chg="ord">
        <pc:chgData name="Aurele Toussaint" userId="590ce64e3c606c44" providerId="LiveId" clId="{B8E7DC98-491D-5382-89A4-9766D224A60D}" dt="2026-05-13T12:25:49.996" v="536" actId="20578"/>
        <pc:sldMkLst>
          <pc:docMk/>
          <pc:sldMk cId="0" sldId="266"/>
        </pc:sldMkLst>
      </pc:sldChg>
      <pc:sldChg chg="delSp modSp mod">
        <pc:chgData name="Aurele Toussaint" userId="590ce64e3c606c44" providerId="LiveId" clId="{B8E7DC98-491D-5382-89A4-9766D224A60D}" dt="2026-05-08T20:15:58.211" v="398" actId="478"/>
        <pc:sldMkLst>
          <pc:docMk/>
          <pc:sldMk cId="0" sldId="269"/>
        </pc:sldMkLst>
        <pc:spChg chg="mod">
          <ac:chgData name="Aurele Toussaint" userId="590ce64e3c606c44" providerId="LiveId" clId="{B8E7DC98-491D-5382-89A4-9766D224A60D}" dt="2026-05-05T17:01:34.541" v="29" actId="1076"/>
          <ac:spMkLst>
            <pc:docMk/>
            <pc:sldMk cId="0" sldId="269"/>
            <ac:spMk id="4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5T17:01:00.741" v="25" actId="14100"/>
          <ac:spMkLst>
            <pc:docMk/>
            <pc:sldMk cId="0" sldId="269"/>
            <ac:spMk id="7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5T17:01:00.741" v="25" actId="14100"/>
          <ac:spMkLst>
            <pc:docMk/>
            <pc:sldMk cId="0" sldId="269"/>
            <ac:spMk id="8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5T17:01:00.741" v="25" actId="14100"/>
          <ac:spMkLst>
            <pc:docMk/>
            <pc:sldMk cId="0" sldId="269"/>
            <ac:spMk id="9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5T17:01:29.210" v="28" actId="1076"/>
          <ac:spMkLst>
            <pc:docMk/>
            <pc:sldMk cId="0" sldId="269"/>
            <ac:spMk id="10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5T17:01:29.210" v="28" actId="1076"/>
          <ac:spMkLst>
            <pc:docMk/>
            <pc:sldMk cId="0" sldId="269"/>
            <ac:spMk id="13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5T17:01:29.210" v="28" actId="1076"/>
          <ac:spMkLst>
            <pc:docMk/>
            <pc:sldMk cId="0" sldId="269"/>
            <ac:spMk id="20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5T17:01:00.741" v="25" actId="14100"/>
          <ac:spMkLst>
            <pc:docMk/>
            <pc:sldMk cId="0" sldId="269"/>
            <ac:spMk id="21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5T17:01:29.210" v="28" actId="1076"/>
          <ac:spMkLst>
            <pc:docMk/>
            <pc:sldMk cId="0" sldId="269"/>
            <ac:spMk id="23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5T17:01:00.741" v="25" actId="14100"/>
          <ac:spMkLst>
            <pc:docMk/>
            <pc:sldMk cId="0" sldId="269"/>
            <ac:spMk id="25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5T17:01:29.210" v="28" actId="1076"/>
          <ac:spMkLst>
            <pc:docMk/>
            <pc:sldMk cId="0" sldId="269"/>
            <ac:spMk id="26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5T17:01:29.210" v="28" actId="1076"/>
          <ac:spMkLst>
            <pc:docMk/>
            <pc:sldMk cId="0" sldId="269"/>
            <ac:spMk id="29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5T17:01:29.210" v="28" actId="1076"/>
          <ac:spMkLst>
            <pc:docMk/>
            <pc:sldMk cId="0" sldId="269"/>
            <ac:spMk id="33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5T17:01:00.741" v="25" actId="14100"/>
          <ac:spMkLst>
            <pc:docMk/>
            <pc:sldMk cId="0" sldId="269"/>
            <ac:spMk id="35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5T17:01:29.210" v="28" actId="1076"/>
          <ac:spMkLst>
            <pc:docMk/>
            <pc:sldMk cId="0" sldId="269"/>
            <ac:spMk id="36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5T17:01:00.741" v="25" actId="14100"/>
          <ac:spMkLst>
            <pc:docMk/>
            <pc:sldMk cId="0" sldId="269"/>
            <ac:spMk id="38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5T17:01:29.210" v="28" actId="1076"/>
          <ac:spMkLst>
            <pc:docMk/>
            <pc:sldMk cId="0" sldId="269"/>
            <ac:spMk id="39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5T17:01:29.210" v="28" actId="1076"/>
          <ac:spMkLst>
            <pc:docMk/>
            <pc:sldMk cId="0" sldId="269"/>
            <ac:spMk id="43" creationId="{00000000-0000-0000-0000-000000000000}"/>
          </ac:spMkLst>
        </pc:spChg>
      </pc:sldChg>
      <pc:sldChg chg="modSp mod">
        <pc:chgData name="Aurele Toussaint" userId="590ce64e3c606c44" providerId="LiveId" clId="{B8E7DC98-491D-5382-89A4-9766D224A60D}" dt="2026-05-05T17:01:45.087" v="30" actId="20577"/>
        <pc:sldMkLst>
          <pc:docMk/>
          <pc:sldMk cId="0" sldId="270"/>
        </pc:sldMkLst>
        <pc:spChg chg="mod">
          <ac:chgData name="Aurele Toussaint" userId="590ce64e3c606c44" providerId="LiveId" clId="{B8E7DC98-491D-5382-89A4-9766D224A60D}" dt="2026-05-05T17:01:45.087" v="30" actId="20577"/>
          <ac:spMkLst>
            <pc:docMk/>
            <pc:sldMk cId="0" sldId="270"/>
            <ac:spMk id="8" creationId="{00000000-0000-0000-0000-000000000000}"/>
          </ac:spMkLst>
        </pc:spChg>
      </pc:sldChg>
      <pc:sldChg chg="addSp modSp ord">
        <pc:chgData name="Aurele Toussaint" userId="590ce64e3c606c44" providerId="LiveId" clId="{B8E7DC98-491D-5382-89A4-9766D224A60D}" dt="2026-05-13T12:25:39.933" v="534" actId="20578"/>
        <pc:sldMkLst>
          <pc:docMk/>
          <pc:sldMk cId="0" sldId="274"/>
        </pc:sldMkLst>
        <pc:spChg chg="add mod">
          <ac:chgData name="Aurele Toussaint" userId="590ce64e3c606c44" providerId="LiveId" clId="{B8E7DC98-491D-5382-89A4-9766D224A60D}" dt="2026-05-07T21:17:06.054" v="215" actId="167"/>
          <ac:spMkLst>
            <pc:docMk/>
            <pc:sldMk cId="0" sldId="274"/>
            <ac:spMk id="8" creationId="{0F71235B-C734-FEAE-DF3E-2788E4B88D52}"/>
          </ac:spMkLst>
        </pc:spChg>
        <pc:spChg chg="add mod">
          <ac:chgData name="Aurele Toussaint" userId="590ce64e3c606c44" providerId="LiveId" clId="{B8E7DC98-491D-5382-89A4-9766D224A60D}" dt="2026-05-07T21:17:06.054" v="215" actId="167"/>
          <ac:spMkLst>
            <pc:docMk/>
            <pc:sldMk cId="0" sldId="274"/>
            <ac:spMk id="9" creationId="{1B97DB27-FF55-E035-40D0-97F629696A16}"/>
          </ac:spMkLst>
        </pc:spChg>
        <pc:spChg chg="add mod">
          <ac:chgData name="Aurele Toussaint" userId="590ce64e3c606c44" providerId="LiveId" clId="{B8E7DC98-491D-5382-89A4-9766D224A60D}" dt="2026-05-07T21:17:06.054" v="215" actId="167"/>
          <ac:spMkLst>
            <pc:docMk/>
            <pc:sldMk cId="0" sldId="274"/>
            <ac:spMk id="10" creationId="{FD95DA63-0861-A6D6-F567-3C475F021A8B}"/>
          </ac:spMkLst>
        </pc:spChg>
        <pc:spChg chg="add mod">
          <ac:chgData name="Aurele Toussaint" userId="590ce64e3c606c44" providerId="LiveId" clId="{B8E7DC98-491D-5382-89A4-9766D224A60D}" dt="2026-05-07T21:17:06.054" v="215" actId="167"/>
          <ac:spMkLst>
            <pc:docMk/>
            <pc:sldMk cId="0" sldId="274"/>
            <ac:spMk id="11" creationId="{8C2D37A7-4B92-5EED-4C0E-B37CD0B9F418}"/>
          </ac:spMkLst>
        </pc:spChg>
        <pc:spChg chg="add mod">
          <ac:chgData name="Aurele Toussaint" userId="590ce64e3c606c44" providerId="LiveId" clId="{B8E7DC98-491D-5382-89A4-9766D224A60D}" dt="2026-05-07T21:17:06.054" v="215" actId="167"/>
          <ac:spMkLst>
            <pc:docMk/>
            <pc:sldMk cId="0" sldId="274"/>
            <ac:spMk id="12" creationId="{16E26F76-4575-0CD4-F2D4-9309B41D15C1}"/>
          </ac:spMkLst>
        </pc:spChg>
        <pc:spChg chg="add mod">
          <ac:chgData name="Aurele Toussaint" userId="590ce64e3c606c44" providerId="LiveId" clId="{B8E7DC98-491D-5382-89A4-9766D224A60D}" dt="2026-05-07T21:17:06.054" v="215" actId="167"/>
          <ac:spMkLst>
            <pc:docMk/>
            <pc:sldMk cId="0" sldId="274"/>
            <ac:spMk id="13" creationId="{0B600C20-0F7D-51C4-8578-1AA4CA6B2947}"/>
          </ac:spMkLst>
        </pc:spChg>
      </pc:sldChg>
      <pc:sldChg chg="addSp delSp modSp add mod delDesignElem">
        <pc:chgData name="Aurele Toussaint" userId="590ce64e3c606c44" providerId="LiveId" clId="{B8E7DC98-491D-5382-89A4-9766D224A60D}" dt="2026-05-07T21:10:46.143" v="145" actId="207"/>
        <pc:sldMkLst>
          <pc:docMk/>
          <pc:sldMk cId="596572359" sldId="306"/>
        </pc:sldMkLst>
        <pc:spChg chg="mod">
          <ac:chgData name="Aurele Toussaint" userId="590ce64e3c606c44" providerId="LiveId" clId="{B8E7DC98-491D-5382-89A4-9766D224A60D}" dt="2026-05-07T21:10:39.216" v="143" actId="21"/>
          <ac:spMkLst>
            <pc:docMk/>
            <pc:sldMk cId="596572359" sldId="306"/>
            <ac:spMk id="4" creationId="{B5C1B0AE-EED9-9438-60E3-DE8A3FC726E0}"/>
          </ac:spMkLst>
        </pc:spChg>
        <pc:spChg chg="mod">
          <ac:chgData name="Aurele Toussaint" userId="590ce64e3c606c44" providerId="LiveId" clId="{B8E7DC98-491D-5382-89A4-9766D224A60D}" dt="2026-05-07T21:10:30.854" v="141"/>
          <ac:spMkLst>
            <pc:docMk/>
            <pc:sldMk cId="596572359" sldId="306"/>
            <ac:spMk id="5" creationId="{5BED0AC5-5D61-7214-DCD4-A92857F2C7DA}"/>
          </ac:spMkLst>
        </pc:spChg>
        <pc:spChg chg="mod">
          <ac:chgData name="Aurele Toussaint" userId="590ce64e3c606c44" providerId="LiveId" clId="{B8E7DC98-491D-5382-89A4-9766D224A60D}" dt="2026-05-07T21:10:30.854" v="141"/>
          <ac:spMkLst>
            <pc:docMk/>
            <pc:sldMk cId="596572359" sldId="306"/>
            <ac:spMk id="6" creationId="{B6C16E9E-B596-3B83-7313-557834A6A84B}"/>
          </ac:spMkLst>
        </pc:spChg>
        <pc:spChg chg="mod">
          <ac:chgData name="Aurele Toussaint" userId="590ce64e3c606c44" providerId="LiveId" clId="{B8E7DC98-491D-5382-89A4-9766D224A60D}" dt="2026-05-07T21:10:30.854" v="141"/>
          <ac:spMkLst>
            <pc:docMk/>
            <pc:sldMk cId="596572359" sldId="306"/>
            <ac:spMk id="7" creationId="{BA55791D-0454-5440-CEE1-EA8BBEB628D6}"/>
          </ac:spMkLst>
        </pc:spChg>
        <pc:spChg chg="mod">
          <ac:chgData name="Aurele Toussaint" userId="590ce64e3c606c44" providerId="LiveId" clId="{B8E7DC98-491D-5382-89A4-9766D224A60D}" dt="2026-05-07T21:10:30.854" v="141"/>
          <ac:spMkLst>
            <pc:docMk/>
            <pc:sldMk cId="596572359" sldId="306"/>
            <ac:spMk id="8" creationId="{D13BEBE8-EB0A-681C-8093-299BBBD7FAAB}"/>
          </ac:spMkLst>
        </pc:spChg>
        <pc:spChg chg="mod">
          <ac:chgData name="Aurele Toussaint" userId="590ce64e3c606c44" providerId="LiveId" clId="{B8E7DC98-491D-5382-89A4-9766D224A60D}" dt="2026-05-07T21:10:30.854" v="141"/>
          <ac:spMkLst>
            <pc:docMk/>
            <pc:sldMk cId="596572359" sldId="306"/>
            <ac:spMk id="9" creationId="{778B0E02-1CB1-68CB-244D-C3643022344C}"/>
          </ac:spMkLst>
        </pc:spChg>
        <pc:spChg chg="mod">
          <ac:chgData name="Aurele Toussaint" userId="590ce64e3c606c44" providerId="LiveId" clId="{B8E7DC98-491D-5382-89A4-9766D224A60D}" dt="2026-05-07T21:10:46.143" v="145" actId="207"/>
          <ac:spMkLst>
            <pc:docMk/>
            <pc:sldMk cId="596572359" sldId="306"/>
            <ac:spMk id="10" creationId="{BEC74A5D-7AC8-6AD6-8D4D-83B28AF7EE91}"/>
          </ac:spMkLst>
        </pc:spChg>
        <pc:spChg chg="mod">
          <ac:chgData name="Aurele Toussaint" userId="590ce64e3c606c44" providerId="LiveId" clId="{B8E7DC98-491D-5382-89A4-9766D224A60D}" dt="2026-05-07T21:10:30.854" v="141"/>
          <ac:spMkLst>
            <pc:docMk/>
            <pc:sldMk cId="596572359" sldId="306"/>
            <ac:spMk id="11" creationId="{3ABB3EE0-A1CB-A400-16F4-F1DCAA1283D2}"/>
          </ac:spMkLst>
        </pc:spChg>
        <pc:spChg chg="mod">
          <ac:chgData name="Aurele Toussaint" userId="590ce64e3c606c44" providerId="LiveId" clId="{B8E7DC98-491D-5382-89A4-9766D224A60D}" dt="2026-05-07T21:10:30.854" v="141"/>
          <ac:spMkLst>
            <pc:docMk/>
            <pc:sldMk cId="596572359" sldId="306"/>
            <ac:spMk id="12" creationId="{B51F55BD-0E0A-8EC3-F5BB-282F2E13EB88}"/>
          </ac:spMkLst>
        </pc:spChg>
        <pc:spChg chg="mod">
          <ac:chgData name="Aurele Toussaint" userId="590ce64e3c606c44" providerId="LiveId" clId="{B8E7DC98-491D-5382-89A4-9766D224A60D}" dt="2026-05-07T21:10:30.854" v="141"/>
          <ac:spMkLst>
            <pc:docMk/>
            <pc:sldMk cId="596572359" sldId="306"/>
            <ac:spMk id="13" creationId="{01761597-53CB-0DAC-03B0-6B25A06E58D9}"/>
          </ac:spMkLst>
        </pc:spChg>
        <pc:grpChg chg="add mod">
          <ac:chgData name="Aurele Toussaint" userId="590ce64e3c606c44" providerId="LiveId" clId="{B8E7DC98-491D-5382-89A4-9766D224A60D}" dt="2026-05-07T21:10:36.114" v="142" actId="167"/>
          <ac:grpSpMkLst>
            <pc:docMk/>
            <pc:sldMk cId="596572359" sldId="306"/>
            <ac:grpSpMk id="3" creationId="{D374A6A3-7FD5-8F42-10C9-6FA1FAD09F64}"/>
          </ac:grpSpMkLst>
        </pc:grpChg>
      </pc:sldChg>
      <pc:sldChg chg="delSp add delDesignElem">
        <pc:chgData name="Aurele Toussaint" userId="590ce64e3c606c44" providerId="LiveId" clId="{B8E7DC98-491D-5382-89A4-9766D224A60D}" dt="2026-05-13T12:23:39.156" v="522"/>
        <pc:sldMkLst>
          <pc:docMk/>
          <pc:sldMk cId="904455103" sldId="320"/>
        </pc:sldMkLst>
      </pc:sldChg>
      <pc:sldChg chg="addSp delSp modSp add mod delDesignElem">
        <pc:chgData name="Aurele Toussaint" userId="590ce64e3c606c44" providerId="LiveId" clId="{B8E7DC98-491D-5382-89A4-9766D224A60D}" dt="2026-05-07T21:08:47.446" v="122" actId="207"/>
        <pc:sldMkLst>
          <pc:docMk/>
          <pc:sldMk cId="275918353" sldId="321"/>
        </pc:sldMkLst>
        <pc:spChg chg="mod">
          <ac:chgData name="Aurele Toussaint" userId="590ce64e3c606c44" providerId="LiveId" clId="{B8E7DC98-491D-5382-89A4-9766D224A60D}" dt="2026-05-07T21:08:41.202" v="120" actId="21"/>
          <ac:spMkLst>
            <pc:docMk/>
            <pc:sldMk cId="275918353" sldId="321"/>
            <ac:spMk id="2" creationId="{5906E820-66C3-83EA-0F22-650EE5FC3A2D}"/>
          </ac:spMkLst>
        </pc:spChg>
        <pc:spChg chg="mod">
          <ac:chgData name="Aurele Toussaint" userId="590ce64e3c606c44" providerId="LiveId" clId="{B8E7DC98-491D-5382-89A4-9766D224A60D}" dt="2026-05-07T21:08:32.946" v="118"/>
          <ac:spMkLst>
            <pc:docMk/>
            <pc:sldMk cId="275918353" sldId="321"/>
            <ac:spMk id="5" creationId="{EA904130-FA04-0763-901D-4516078ECC1F}"/>
          </ac:spMkLst>
        </pc:spChg>
        <pc:spChg chg="mod">
          <ac:chgData name="Aurele Toussaint" userId="590ce64e3c606c44" providerId="LiveId" clId="{B8E7DC98-491D-5382-89A4-9766D224A60D}" dt="2026-05-07T21:08:32.946" v="118"/>
          <ac:spMkLst>
            <pc:docMk/>
            <pc:sldMk cId="275918353" sldId="321"/>
            <ac:spMk id="6" creationId="{12986B09-DCF0-6567-99A6-7B0EA6A52CF5}"/>
          </ac:spMkLst>
        </pc:spChg>
        <pc:spChg chg="mod">
          <ac:chgData name="Aurele Toussaint" userId="590ce64e3c606c44" providerId="LiveId" clId="{B8E7DC98-491D-5382-89A4-9766D224A60D}" dt="2026-05-07T21:08:32.946" v="118"/>
          <ac:spMkLst>
            <pc:docMk/>
            <pc:sldMk cId="275918353" sldId="321"/>
            <ac:spMk id="7" creationId="{AF4AF51E-7E01-D708-3E94-6BEC5D6E361B}"/>
          </ac:spMkLst>
        </pc:spChg>
        <pc:spChg chg="mod">
          <ac:chgData name="Aurele Toussaint" userId="590ce64e3c606c44" providerId="LiveId" clId="{B8E7DC98-491D-5382-89A4-9766D224A60D}" dt="2026-05-07T21:08:32.946" v="118"/>
          <ac:spMkLst>
            <pc:docMk/>
            <pc:sldMk cId="275918353" sldId="321"/>
            <ac:spMk id="8" creationId="{F3216A0E-90D4-AE04-C82E-B919984AFBD1}"/>
          </ac:spMkLst>
        </pc:spChg>
        <pc:spChg chg="mod">
          <ac:chgData name="Aurele Toussaint" userId="590ce64e3c606c44" providerId="LiveId" clId="{B8E7DC98-491D-5382-89A4-9766D224A60D}" dt="2026-05-07T21:08:32.946" v="118"/>
          <ac:spMkLst>
            <pc:docMk/>
            <pc:sldMk cId="275918353" sldId="321"/>
            <ac:spMk id="9" creationId="{87789A1A-C292-D8A4-0F56-81F71AE9E9E9}"/>
          </ac:spMkLst>
        </pc:spChg>
        <pc:spChg chg="mod">
          <ac:chgData name="Aurele Toussaint" userId="590ce64e3c606c44" providerId="LiveId" clId="{B8E7DC98-491D-5382-89A4-9766D224A60D}" dt="2026-05-07T21:08:47.446" v="122" actId="207"/>
          <ac:spMkLst>
            <pc:docMk/>
            <pc:sldMk cId="275918353" sldId="321"/>
            <ac:spMk id="10" creationId="{7D156A3F-2E94-FAF5-F08C-2E76677B1970}"/>
          </ac:spMkLst>
        </pc:spChg>
        <pc:spChg chg="mod">
          <ac:chgData name="Aurele Toussaint" userId="590ce64e3c606c44" providerId="LiveId" clId="{B8E7DC98-491D-5382-89A4-9766D224A60D}" dt="2026-05-07T21:08:32.946" v="118"/>
          <ac:spMkLst>
            <pc:docMk/>
            <pc:sldMk cId="275918353" sldId="321"/>
            <ac:spMk id="11" creationId="{E12B3D53-0D0D-A8DE-AF62-48642F4F33D3}"/>
          </ac:spMkLst>
        </pc:spChg>
        <pc:spChg chg="mod">
          <ac:chgData name="Aurele Toussaint" userId="590ce64e3c606c44" providerId="LiveId" clId="{B8E7DC98-491D-5382-89A4-9766D224A60D}" dt="2026-05-07T21:08:32.946" v="118"/>
          <ac:spMkLst>
            <pc:docMk/>
            <pc:sldMk cId="275918353" sldId="321"/>
            <ac:spMk id="12" creationId="{03E50113-75BE-675B-11CE-A2BDC31A639E}"/>
          </ac:spMkLst>
        </pc:spChg>
        <pc:spChg chg="mod">
          <ac:chgData name="Aurele Toussaint" userId="590ce64e3c606c44" providerId="LiveId" clId="{B8E7DC98-491D-5382-89A4-9766D224A60D}" dt="2026-05-07T21:08:32.946" v="118"/>
          <ac:spMkLst>
            <pc:docMk/>
            <pc:sldMk cId="275918353" sldId="321"/>
            <ac:spMk id="13" creationId="{7F915B47-C002-CAC2-93A0-8BFA360541DA}"/>
          </ac:spMkLst>
        </pc:spChg>
        <pc:grpChg chg="add mod">
          <ac:chgData name="Aurele Toussaint" userId="590ce64e3c606c44" providerId="LiveId" clId="{B8E7DC98-491D-5382-89A4-9766D224A60D}" dt="2026-05-07T21:08:38.530" v="119" actId="167"/>
          <ac:grpSpMkLst>
            <pc:docMk/>
            <pc:sldMk cId="275918353" sldId="321"/>
            <ac:grpSpMk id="3" creationId="{86372219-F198-2923-FD86-B6CBEA36F0D8}"/>
          </ac:grpSpMkLst>
        </pc:grpChg>
      </pc:sldChg>
      <pc:sldChg chg="delSp add delDesignElem">
        <pc:chgData name="Aurele Toussaint" userId="590ce64e3c606c44" providerId="LiveId" clId="{B8E7DC98-491D-5382-89A4-9766D224A60D}" dt="2026-05-13T12:23:39.156" v="522"/>
        <pc:sldMkLst>
          <pc:docMk/>
          <pc:sldMk cId="4098810742" sldId="322"/>
        </pc:sldMkLst>
      </pc:sldChg>
      <pc:sldChg chg="addSp delSp modSp add mod delDesignElem">
        <pc:chgData name="Aurele Toussaint" userId="590ce64e3c606c44" providerId="LiveId" clId="{B8E7DC98-491D-5382-89A4-9766D224A60D}" dt="2026-05-07T21:06:19.506" v="89" actId="1037"/>
        <pc:sldMkLst>
          <pc:docMk/>
          <pc:sldMk cId="702210803" sldId="325"/>
        </pc:sldMkLst>
        <pc:spChg chg="mod">
          <ac:chgData name="Aurele Toussaint" userId="590ce64e3c606c44" providerId="LiveId" clId="{B8E7DC98-491D-5382-89A4-9766D224A60D}" dt="2026-05-07T21:05:56.430" v="78" actId="21"/>
          <ac:spMkLst>
            <pc:docMk/>
            <pc:sldMk cId="702210803" sldId="325"/>
            <ac:spMk id="4" creationId="{571F5386-A34F-898C-AB43-6524377ED9C6}"/>
          </ac:spMkLst>
        </pc:spChg>
        <pc:spChg chg="mod">
          <ac:chgData name="Aurele Toussaint" userId="590ce64e3c606c44" providerId="LiveId" clId="{B8E7DC98-491D-5382-89A4-9766D224A60D}" dt="2026-05-07T21:05:48.205" v="76"/>
          <ac:spMkLst>
            <pc:docMk/>
            <pc:sldMk cId="702210803" sldId="325"/>
            <ac:spMk id="6" creationId="{E5F9660B-2EDA-BB00-0C4A-833D5B334D2C}"/>
          </ac:spMkLst>
        </pc:spChg>
        <pc:spChg chg="mod">
          <ac:chgData name="Aurele Toussaint" userId="590ce64e3c606c44" providerId="LiveId" clId="{B8E7DC98-491D-5382-89A4-9766D224A60D}" dt="2026-05-07T21:05:48.205" v="76"/>
          <ac:spMkLst>
            <pc:docMk/>
            <pc:sldMk cId="702210803" sldId="325"/>
            <ac:spMk id="7" creationId="{FA2C4AD7-95A8-747F-09B3-36BD3583563A}"/>
          </ac:spMkLst>
        </pc:spChg>
        <pc:spChg chg="mod">
          <ac:chgData name="Aurele Toussaint" userId="590ce64e3c606c44" providerId="LiveId" clId="{B8E7DC98-491D-5382-89A4-9766D224A60D}" dt="2026-05-07T21:05:48.205" v="76"/>
          <ac:spMkLst>
            <pc:docMk/>
            <pc:sldMk cId="702210803" sldId="325"/>
            <ac:spMk id="8" creationId="{0FBE28FE-9516-7EC2-54CC-195B6A053040}"/>
          </ac:spMkLst>
        </pc:spChg>
        <pc:spChg chg="mod">
          <ac:chgData name="Aurele Toussaint" userId="590ce64e3c606c44" providerId="LiveId" clId="{B8E7DC98-491D-5382-89A4-9766D224A60D}" dt="2026-05-07T21:05:48.205" v="76"/>
          <ac:spMkLst>
            <pc:docMk/>
            <pc:sldMk cId="702210803" sldId="325"/>
            <ac:spMk id="9" creationId="{0B8B825A-F494-908D-848B-1E1898AEC54A}"/>
          </ac:spMkLst>
        </pc:spChg>
        <pc:spChg chg="mod">
          <ac:chgData name="Aurele Toussaint" userId="590ce64e3c606c44" providerId="LiveId" clId="{B8E7DC98-491D-5382-89A4-9766D224A60D}" dt="2026-05-07T21:05:48.205" v="76"/>
          <ac:spMkLst>
            <pc:docMk/>
            <pc:sldMk cId="702210803" sldId="325"/>
            <ac:spMk id="10" creationId="{55F5FAF8-CCCE-4CEE-0C2C-69CE9B4D3F4B}"/>
          </ac:spMkLst>
        </pc:spChg>
        <pc:spChg chg="mod">
          <ac:chgData name="Aurele Toussaint" userId="590ce64e3c606c44" providerId="LiveId" clId="{B8E7DC98-491D-5382-89A4-9766D224A60D}" dt="2026-05-07T21:06:03.663" v="80" actId="207"/>
          <ac:spMkLst>
            <pc:docMk/>
            <pc:sldMk cId="702210803" sldId="325"/>
            <ac:spMk id="11" creationId="{313B13BF-2BC8-15D3-C4B2-F4D43CBD8805}"/>
          </ac:spMkLst>
        </pc:spChg>
        <pc:spChg chg="mod">
          <ac:chgData name="Aurele Toussaint" userId="590ce64e3c606c44" providerId="LiveId" clId="{B8E7DC98-491D-5382-89A4-9766D224A60D}" dt="2026-05-07T21:05:48.205" v="76"/>
          <ac:spMkLst>
            <pc:docMk/>
            <pc:sldMk cId="702210803" sldId="325"/>
            <ac:spMk id="12" creationId="{A23BC749-ED20-D97D-A00E-851E1894C034}"/>
          </ac:spMkLst>
        </pc:spChg>
        <pc:spChg chg="mod">
          <ac:chgData name="Aurele Toussaint" userId="590ce64e3c606c44" providerId="LiveId" clId="{B8E7DC98-491D-5382-89A4-9766D224A60D}" dt="2026-05-07T21:05:48.205" v="76"/>
          <ac:spMkLst>
            <pc:docMk/>
            <pc:sldMk cId="702210803" sldId="325"/>
            <ac:spMk id="13" creationId="{DCC5BB0D-DB49-D078-4407-E4F99C0DE4F9}"/>
          </ac:spMkLst>
        </pc:spChg>
        <pc:spChg chg="mod">
          <ac:chgData name="Aurele Toussaint" userId="590ce64e3c606c44" providerId="LiveId" clId="{B8E7DC98-491D-5382-89A4-9766D224A60D}" dt="2026-05-07T21:05:48.205" v="76"/>
          <ac:spMkLst>
            <pc:docMk/>
            <pc:sldMk cId="702210803" sldId="325"/>
            <ac:spMk id="14" creationId="{CFD945FB-D026-1902-DCEA-5C95524A827D}"/>
          </ac:spMkLst>
        </pc:spChg>
        <pc:grpChg chg="add mod">
          <ac:chgData name="Aurele Toussaint" userId="590ce64e3c606c44" providerId="LiveId" clId="{B8E7DC98-491D-5382-89A4-9766D224A60D}" dt="2026-05-07T21:06:19.506" v="89" actId="1037"/>
          <ac:grpSpMkLst>
            <pc:docMk/>
            <pc:sldMk cId="702210803" sldId="325"/>
            <ac:grpSpMk id="5" creationId="{4AB5D499-4227-B8C8-2217-C50B5ECAC990}"/>
          </ac:grpSpMkLst>
        </pc:grpChg>
      </pc:sldChg>
      <pc:sldChg chg="addSp delSp modSp add mod delDesignElem">
        <pc:chgData name="Aurele Toussaint" userId="590ce64e3c606c44" providerId="LiveId" clId="{B8E7DC98-491D-5382-89A4-9766D224A60D}" dt="2026-05-07T21:05:43.626" v="75" actId="1076"/>
        <pc:sldMkLst>
          <pc:docMk/>
          <pc:sldMk cId="1768364358" sldId="332"/>
        </pc:sldMkLst>
        <pc:spChg chg="mod">
          <ac:chgData name="Aurele Toussaint" userId="590ce64e3c606c44" providerId="LiveId" clId="{B8E7DC98-491D-5382-89A4-9766D224A60D}" dt="2026-05-07T21:04:53.857" v="63" actId="21"/>
          <ac:spMkLst>
            <pc:docMk/>
            <pc:sldMk cId="1768364358" sldId="332"/>
            <ac:spMk id="2" creationId="{0688A9EE-6101-4779-161D-03EB8BE21C7A}"/>
          </ac:spMkLst>
        </pc:spChg>
        <pc:spChg chg="mod">
          <ac:chgData name="Aurele Toussaint" userId="590ce64e3c606c44" providerId="LiveId" clId="{B8E7DC98-491D-5382-89A4-9766D224A60D}" dt="2026-05-07T21:05:21.861" v="69" actId="1076"/>
          <ac:spMkLst>
            <pc:docMk/>
            <pc:sldMk cId="1768364358" sldId="332"/>
            <ac:spMk id="3" creationId="{5975222F-6545-0EB8-BF97-E8A732074FCC}"/>
          </ac:spMkLst>
        </pc:spChg>
        <pc:spChg chg="mod">
          <ac:chgData name="Aurele Toussaint" userId="590ce64e3c606c44" providerId="LiveId" clId="{B8E7DC98-491D-5382-89A4-9766D224A60D}" dt="2026-05-07T21:04:44.957" v="61"/>
          <ac:spMkLst>
            <pc:docMk/>
            <pc:sldMk cId="1768364358" sldId="332"/>
            <ac:spMk id="6" creationId="{D8254E6D-7FC6-19BE-702A-B5061F57A454}"/>
          </ac:spMkLst>
        </pc:spChg>
        <pc:spChg chg="mod">
          <ac:chgData name="Aurele Toussaint" userId="590ce64e3c606c44" providerId="LiveId" clId="{B8E7DC98-491D-5382-89A4-9766D224A60D}" dt="2026-05-07T21:04:44.957" v="61"/>
          <ac:spMkLst>
            <pc:docMk/>
            <pc:sldMk cId="1768364358" sldId="332"/>
            <ac:spMk id="7" creationId="{CDD210C9-5642-591A-75A4-446E17D29F83}"/>
          </ac:spMkLst>
        </pc:spChg>
        <pc:spChg chg="mod">
          <ac:chgData name="Aurele Toussaint" userId="590ce64e3c606c44" providerId="LiveId" clId="{B8E7DC98-491D-5382-89A4-9766D224A60D}" dt="2026-05-07T21:04:44.957" v="61"/>
          <ac:spMkLst>
            <pc:docMk/>
            <pc:sldMk cId="1768364358" sldId="332"/>
            <ac:spMk id="8" creationId="{56F1ED78-3AFE-BEAF-416A-0DE138191455}"/>
          </ac:spMkLst>
        </pc:spChg>
        <pc:spChg chg="mod">
          <ac:chgData name="Aurele Toussaint" userId="590ce64e3c606c44" providerId="LiveId" clId="{B8E7DC98-491D-5382-89A4-9766D224A60D}" dt="2026-05-07T21:04:44.957" v="61"/>
          <ac:spMkLst>
            <pc:docMk/>
            <pc:sldMk cId="1768364358" sldId="332"/>
            <ac:spMk id="9" creationId="{068ED3CB-DBAE-BE49-C6F9-C9CB8743164A}"/>
          </ac:spMkLst>
        </pc:spChg>
        <pc:spChg chg="mod">
          <ac:chgData name="Aurele Toussaint" userId="590ce64e3c606c44" providerId="LiveId" clId="{B8E7DC98-491D-5382-89A4-9766D224A60D}" dt="2026-05-07T21:04:44.957" v="61"/>
          <ac:spMkLst>
            <pc:docMk/>
            <pc:sldMk cId="1768364358" sldId="332"/>
            <ac:spMk id="10" creationId="{E0CA33F6-3C6C-5173-AB84-DFDAB08274DB}"/>
          </ac:spMkLst>
        </pc:spChg>
        <pc:spChg chg="mod">
          <ac:chgData name="Aurele Toussaint" userId="590ce64e3c606c44" providerId="LiveId" clId="{B8E7DC98-491D-5382-89A4-9766D224A60D}" dt="2026-05-07T21:05:01.430" v="65" actId="207"/>
          <ac:spMkLst>
            <pc:docMk/>
            <pc:sldMk cId="1768364358" sldId="332"/>
            <ac:spMk id="11" creationId="{A16F07D7-D015-7617-C554-FF353E2EDBA2}"/>
          </ac:spMkLst>
        </pc:spChg>
        <pc:spChg chg="mod">
          <ac:chgData name="Aurele Toussaint" userId="590ce64e3c606c44" providerId="LiveId" clId="{B8E7DC98-491D-5382-89A4-9766D224A60D}" dt="2026-05-07T21:04:44.957" v="61"/>
          <ac:spMkLst>
            <pc:docMk/>
            <pc:sldMk cId="1768364358" sldId="332"/>
            <ac:spMk id="12" creationId="{936EB958-35E4-527D-B4AA-D82198F586B9}"/>
          </ac:spMkLst>
        </pc:spChg>
        <pc:spChg chg="mod">
          <ac:chgData name="Aurele Toussaint" userId="590ce64e3c606c44" providerId="LiveId" clId="{B8E7DC98-491D-5382-89A4-9766D224A60D}" dt="2026-05-07T21:04:44.957" v="61"/>
          <ac:spMkLst>
            <pc:docMk/>
            <pc:sldMk cId="1768364358" sldId="332"/>
            <ac:spMk id="13" creationId="{5868DF76-B050-536B-7FF7-74BC53C7AD79}"/>
          </ac:spMkLst>
        </pc:spChg>
        <pc:spChg chg="mod">
          <ac:chgData name="Aurele Toussaint" userId="590ce64e3c606c44" providerId="LiveId" clId="{B8E7DC98-491D-5382-89A4-9766D224A60D}" dt="2026-05-07T21:05:06.763" v="67" actId="20577"/>
          <ac:spMkLst>
            <pc:docMk/>
            <pc:sldMk cId="1768364358" sldId="332"/>
            <ac:spMk id="14" creationId="{4119BEEB-3533-7AC5-1CD7-0EE7908CAF16}"/>
          </ac:spMkLst>
        </pc:spChg>
        <pc:grpChg chg="add mod">
          <ac:chgData name="Aurele Toussaint" userId="590ce64e3c606c44" providerId="LiveId" clId="{B8E7DC98-491D-5382-89A4-9766D224A60D}" dt="2026-05-07T21:05:43.626" v="75" actId="1076"/>
          <ac:grpSpMkLst>
            <pc:docMk/>
            <pc:sldMk cId="1768364358" sldId="332"/>
            <ac:grpSpMk id="5" creationId="{1FDF64C9-44D9-1480-DAED-5B84A58A2676}"/>
          </ac:grpSpMkLst>
        </pc:grpChg>
        <pc:picChg chg="mod">
          <ac:chgData name="Aurele Toussaint" userId="590ce64e3c606c44" providerId="LiveId" clId="{B8E7DC98-491D-5382-89A4-9766D224A60D}" dt="2026-05-07T21:05:26.427" v="70" actId="1076"/>
          <ac:picMkLst>
            <pc:docMk/>
            <pc:sldMk cId="1768364358" sldId="332"/>
            <ac:picMk id="4" creationId="{FAEB9C80-BFA8-FA46-3C8E-2EB2904808DB}"/>
          </ac:picMkLst>
        </pc:picChg>
      </pc:sldChg>
      <pc:sldChg chg="addSp delSp modSp add mod delDesignElem">
        <pc:chgData name="Aurele Toussaint" userId="590ce64e3c606c44" providerId="LiveId" clId="{B8E7DC98-491D-5382-89A4-9766D224A60D}" dt="2026-05-07T21:04:37.653" v="60" actId="164"/>
        <pc:sldMkLst>
          <pc:docMk/>
          <pc:sldMk cId="2725652052" sldId="343"/>
        </pc:sldMkLst>
        <pc:spChg chg="mod">
          <ac:chgData name="Aurele Toussaint" userId="590ce64e3c606c44" providerId="LiveId" clId="{B8E7DC98-491D-5382-89A4-9766D224A60D}" dt="2026-05-07T21:02:57.936" v="43" actId="21"/>
          <ac:spMkLst>
            <pc:docMk/>
            <pc:sldMk cId="2725652052" sldId="343"/>
            <ac:spMk id="2" creationId="{64104A7C-B694-7732-B6BE-DD831D1473D9}"/>
          </ac:spMkLst>
        </pc:spChg>
        <pc:spChg chg="mod topLvl">
          <ac:chgData name="Aurele Toussaint" userId="590ce64e3c606c44" providerId="LiveId" clId="{B8E7DC98-491D-5382-89A4-9766D224A60D}" dt="2026-05-07T21:04:27.010" v="59" actId="165"/>
          <ac:spMkLst>
            <pc:docMk/>
            <pc:sldMk cId="2725652052" sldId="343"/>
            <ac:spMk id="4" creationId="{5A7D2E92-21AB-D106-F945-692A677E4A90}"/>
          </ac:spMkLst>
        </pc:spChg>
        <pc:spChg chg="mod">
          <ac:chgData name="Aurele Toussaint" userId="590ce64e3c606c44" providerId="LiveId" clId="{B8E7DC98-491D-5382-89A4-9766D224A60D}" dt="2026-05-07T21:03:27.267" v="54" actId="12"/>
          <ac:spMkLst>
            <pc:docMk/>
            <pc:sldMk cId="2725652052" sldId="343"/>
            <ac:spMk id="5" creationId="{57130EF9-8950-B206-5635-F395735F609D}"/>
          </ac:spMkLst>
        </pc:spChg>
        <pc:spChg chg="mod topLvl">
          <ac:chgData name="Aurele Toussaint" userId="590ce64e3c606c44" providerId="LiveId" clId="{B8E7DC98-491D-5382-89A4-9766D224A60D}" dt="2026-05-07T21:04:27.010" v="59" actId="165"/>
          <ac:spMkLst>
            <pc:docMk/>
            <pc:sldMk cId="2725652052" sldId="343"/>
            <ac:spMk id="6" creationId="{375C3309-6A5A-DBDA-C9E6-0CB26049E874}"/>
          </ac:spMkLst>
        </pc:spChg>
        <pc:spChg chg="mod topLvl">
          <ac:chgData name="Aurele Toussaint" userId="590ce64e3c606c44" providerId="LiveId" clId="{B8E7DC98-491D-5382-89A4-9766D224A60D}" dt="2026-05-07T21:04:27.010" v="59" actId="165"/>
          <ac:spMkLst>
            <pc:docMk/>
            <pc:sldMk cId="2725652052" sldId="343"/>
            <ac:spMk id="7" creationId="{C782AD84-D70A-3B46-79FC-1C50324F35EA}"/>
          </ac:spMkLst>
        </pc:spChg>
        <pc:spChg chg="mod topLvl">
          <ac:chgData name="Aurele Toussaint" userId="590ce64e3c606c44" providerId="LiveId" clId="{B8E7DC98-491D-5382-89A4-9766D224A60D}" dt="2026-05-07T21:04:27.010" v="59" actId="165"/>
          <ac:spMkLst>
            <pc:docMk/>
            <pc:sldMk cId="2725652052" sldId="343"/>
            <ac:spMk id="8" creationId="{00987645-A594-CC66-F1CA-957A78399E43}"/>
          </ac:spMkLst>
        </pc:spChg>
        <pc:spChg chg="mod topLvl">
          <ac:chgData name="Aurele Toussaint" userId="590ce64e3c606c44" providerId="LiveId" clId="{B8E7DC98-491D-5382-89A4-9766D224A60D}" dt="2026-05-07T21:04:27.010" v="59" actId="165"/>
          <ac:spMkLst>
            <pc:docMk/>
            <pc:sldMk cId="2725652052" sldId="343"/>
            <ac:spMk id="14" creationId="{8CE0E3DA-C3CC-109E-BE7A-8088C18D726E}"/>
          </ac:spMkLst>
        </pc:spChg>
        <pc:spChg chg="mod topLvl">
          <ac:chgData name="Aurele Toussaint" userId="590ce64e3c606c44" providerId="LiveId" clId="{B8E7DC98-491D-5382-89A4-9766D224A60D}" dt="2026-05-07T21:04:27.010" v="59" actId="165"/>
          <ac:spMkLst>
            <pc:docMk/>
            <pc:sldMk cId="2725652052" sldId="343"/>
            <ac:spMk id="15" creationId="{DB83CF40-FBCC-DFC2-00B5-A0F1BA6F1E6E}"/>
          </ac:spMkLst>
        </pc:spChg>
        <pc:spChg chg="mod topLvl">
          <ac:chgData name="Aurele Toussaint" userId="590ce64e3c606c44" providerId="LiveId" clId="{B8E7DC98-491D-5382-89A4-9766D224A60D}" dt="2026-05-07T21:04:27.010" v="59" actId="165"/>
          <ac:spMkLst>
            <pc:docMk/>
            <pc:sldMk cId="2725652052" sldId="343"/>
            <ac:spMk id="16" creationId="{B97E3843-43D3-D4E7-EBAA-74353DE3CAC4}"/>
          </ac:spMkLst>
        </pc:spChg>
        <pc:spChg chg="add mod">
          <ac:chgData name="Aurele Toussaint" userId="590ce64e3c606c44" providerId="LiveId" clId="{B8E7DC98-491D-5382-89A4-9766D224A60D}" dt="2026-05-07T21:03:52.715" v="58" actId="1076"/>
          <ac:spMkLst>
            <pc:docMk/>
            <pc:sldMk cId="2725652052" sldId="343"/>
            <ac:spMk id="19" creationId="{295B72FF-E22E-047D-027B-6C5829861936}"/>
          </ac:spMkLst>
        </pc:spChg>
        <pc:spChg chg="add mod">
          <ac:chgData name="Aurele Toussaint" userId="590ce64e3c606c44" providerId="LiveId" clId="{B8E7DC98-491D-5382-89A4-9766D224A60D}" dt="2026-05-07T21:03:52.715" v="58" actId="1076"/>
          <ac:spMkLst>
            <pc:docMk/>
            <pc:sldMk cId="2725652052" sldId="343"/>
            <ac:spMk id="20" creationId="{81E52EEA-0E49-47A7-30F4-E496F6664D3E}"/>
          </ac:spMkLst>
        </pc:spChg>
        <pc:grpChg chg="add">
          <ac:chgData name="Aurele Toussaint" userId="590ce64e3c606c44" providerId="LiveId" clId="{B8E7DC98-491D-5382-89A4-9766D224A60D}" dt="2026-05-07T21:04:37.653" v="60" actId="164"/>
          <ac:grpSpMkLst>
            <pc:docMk/>
            <pc:sldMk cId="2725652052" sldId="343"/>
            <ac:grpSpMk id="21" creationId="{BF65205F-0504-4E74-94D0-B9DCB37428DA}"/>
          </ac:grpSpMkLst>
        </pc:grpChg>
      </pc:sldChg>
      <pc:sldChg chg="delSp add delDesignElem">
        <pc:chgData name="Aurele Toussaint" userId="590ce64e3c606c44" providerId="LiveId" clId="{B8E7DC98-491D-5382-89A4-9766D224A60D}" dt="2026-05-13T12:23:39.156" v="522"/>
        <pc:sldMkLst>
          <pc:docMk/>
          <pc:sldMk cId="2810528693" sldId="371"/>
        </pc:sldMkLst>
      </pc:sldChg>
      <pc:sldChg chg="delSp add ord delDesignElem">
        <pc:chgData name="Aurele Toussaint" userId="590ce64e3c606c44" providerId="LiveId" clId="{B8E7DC98-491D-5382-89A4-9766D224A60D}" dt="2026-05-13T12:24:27.514" v="528" actId="20578"/>
        <pc:sldMkLst>
          <pc:docMk/>
          <pc:sldMk cId="3986879450" sldId="374"/>
        </pc:sldMkLst>
      </pc:sldChg>
      <pc:sldChg chg="delSp add ord delDesignElem">
        <pc:chgData name="Aurele Toussaint" userId="590ce64e3c606c44" providerId="LiveId" clId="{B8E7DC98-491D-5382-89A4-9766D224A60D}" dt="2026-05-13T12:24:27.514" v="528" actId="20578"/>
        <pc:sldMkLst>
          <pc:docMk/>
          <pc:sldMk cId="1778638578" sldId="375"/>
        </pc:sldMkLst>
      </pc:sldChg>
      <pc:sldChg chg="delSp add delDesignElem">
        <pc:chgData name="Aurele Toussaint" userId="590ce64e3c606c44" providerId="LiveId" clId="{B8E7DC98-491D-5382-89A4-9766D224A60D}" dt="2026-05-13T12:23:39.156" v="522"/>
        <pc:sldMkLst>
          <pc:docMk/>
          <pc:sldMk cId="1968816915" sldId="376"/>
        </pc:sldMkLst>
      </pc:sldChg>
      <pc:sldChg chg="addSp delSp modSp add mod delDesignElem">
        <pc:chgData name="Aurele Toussaint" userId="590ce64e3c606c44" providerId="LiveId" clId="{B8E7DC98-491D-5382-89A4-9766D224A60D}" dt="2026-05-13T12:18:07.876" v="452" actId="1076"/>
        <pc:sldMkLst>
          <pc:docMk/>
          <pc:sldMk cId="2227074808" sldId="531"/>
        </pc:sldMkLst>
        <pc:spChg chg="mod">
          <ac:chgData name="Aurele Toussaint" userId="590ce64e3c606c44" providerId="LiveId" clId="{B8E7DC98-491D-5382-89A4-9766D224A60D}" dt="2026-05-07T21:19:46.991" v="248" actId="1076"/>
          <ac:spMkLst>
            <pc:docMk/>
            <pc:sldMk cId="2227074808" sldId="531"/>
            <ac:spMk id="6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1:19:36.044" v="246" actId="403"/>
          <ac:spMkLst>
            <pc:docMk/>
            <pc:sldMk cId="2227074808" sldId="531"/>
            <ac:spMk id="7" creationId="{00000000-0000-0000-0000-000000000000}"/>
          </ac:spMkLst>
        </pc:spChg>
        <pc:spChg chg="add mod">
          <ac:chgData name="Aurele Toussaint" userId="590ce64e3c606c44" providerId="LiveId" clId="{B8E7DC98-491D-5382-89A4-9766D224A60D}" dt="2026-05-13T12:17:57.056" v="450"/>
          <ac:spMkLst>
            <pc:docMk/>
            <pc:sldMk cId="2227074808" sldId="531"/>
            <ac:spMk id="10" creationId="{309CAFF0-C184-8CFC-A208-F8FEF4239AD8}"/>
          </ac:spMkLst>
        </pc:spChg>
        <pc:spChg chg="add mod">
          <ac:chgData name="Aurele Toussaint" userId="590ce64e3c606c44" providerId="LiveId" clId="{B8E7DC98-491D-5382-89A4-9766D224A60D}" dt="2026-05-07T21:14:52.897" v="192" actId="167"/>
          <ac:spMkLst>
            <pc:docMk/>
            <pc:sldMk cId="2227074808" sldId="531"/>
            <ac:spMk id="25" creationId="{06A9D195-6EF7-891E-2C39-ECA0490D32C0}"/>
          </ac:spMkLst>
        </pc:spChg>
        <pc:spChg chg="add mod">
          <ac:chgData name="Aurele Toussaint" userId="590ce64e3c606c44" providerId="LiveId" clId="{B8E7DC98-491D-5382-89A4-9766D224A60D}" dt="2026-05-07T21:14:52.897" v="192" actId="167"/>
          <ac:spMkLst>
            <pc:docMk/>
            <pc:sldMk cId="2227074808" sldId="531"/>
            <ac:spMk id="26" creationId="{3F42F362-22EA-1156-CF1B-1EF6BC56BF73}"/>
          </ac:spMkLst>
        </pc:spChg>
        <pc:spChg chg="add mod">
          <ac:chgData name="Aurele Toussaint" userId="590ce64e3c606c44" providerId="LiveId" clId="{B8E7DC98-491D-5382-89A4-9766D224A60D}" dt="2026-05-07T21:14:52.897" v="192" actId="167"/>
          <ac:spMkLst>
            <pc:docMk/>
            <pc:sldMk cId="2227074808" sldId="531"/>
            <ac:spMk id="27" creationId="{2631B2D3-4FFD-35E6-DCF1-C14B6272ABC9}"/>
          </ac:spMkLst>
        </pc:spChg>
        <pc:spChg chg="add mod">
          <ac:chgData name="Aurele Toussaint" userId="590ce64e3c606c44" providerId="LiveId" clId="{B8E7DC98-491D-5382-89A4-9766D224A60D}" dt="2026-05-07T21:14:52.897" v="192" actId="167"/>
          <ac:spMkLst>
            <pc:docMk/>
            <pc:sldMk cId="2227074808" sldId="531"/>
            <ac:spMk id="28" creationId="{A84FF1AA-B656-6A6B-73CA-20DC8C8000EF}"/>
          </ac:spMkLst>
        </pc:spChg>
        <pc:spChg chg="add mod">
          <ac:chgData name="Aurele Toussaint" userId="590ce64e3c606c44" providerId="LiveId" clId="{B8E7DC98-491D-5382-89A4-9766D224A60D}" dt="2026-05-07T21:14:52.897" v="192" actId="167"/>
          <ac:spMkLst>
            <pc:docMk/>
            <pc:sldMk cId="2227074808" sldId="531"/>
            <ac:spMk id="29" creationId="{D8DD9EC3-13C1-A80F-5D4B-FA6CA4B37EB1}"/>
          </ac:spMkLst>
        </pc:spChg>
        <pc:spChg chg="add mod">
          <ac:chgData name="Aurele Toussaint" userId="590ce64e3c606c44" providerId="LiveId" clId="{B8E7DC98-491D-5382-89A4-9766D224A60D}" dt="2026-05-07T21:14:52.897" v="192" actId="167"/>
          <ac:spMkLst>
            <pc:docMk/>
            <pc:sldMk cId="2227074808" sldId="531"/>
            <ac:spMk id="30" creationId="{A370BB94-A2DE-8F80-6396-6048E3378928}"/>
          </ac:spMkLst>
        </pc:spChg>
        <pc:picChg chg="add mod">
          <ac:chgData name="Aurele Toussaint" userId="590ce64e3c606c44" providerId="LiveId" clId="{B8E7DC98-491D-5382-89A4-9766D224A60D}" dt="2026-05-13T12:18:07.876" v="452" actId="1076"/>
          <ac:picMkLst>
            <pc:docMk/>
            <pc:sldMk cId="2227074808" sldId="531"/>
            <ac:picMk id="8" creationId="{DC436D85-E3CC-607B-AC2A-D17084DBBDDA}"/>
          </ac:picMkLst>
        </pc:picChg>
      </pc:sldChg>
      <pc:sldChg chg="delSp add ord delDesignElem">
        <pc:chgData name="Aurele Toussaint" userId="590ce64e3c606c44" providerId="LiveId" clId="{B8E7DC98-491D-5382-89A4-9766D224A60D}" dt="2026-05-13T12:24:27.514" v="528" actId="20578"/>
        <pc:sldMkLst>
          <pc:docMk/>
          <pc:sldMk cId="1405660679" sldId="533"/>
        </pc:sldMkLst>
      </pc:sldChg>
      <pc:sldChg chg="delSp add delDesignElem">
        <pc:chgData name="Aurele Toussaint" userId="590ce64e3c606c44" providerId="LiveId" clId="{B8E7DC98-491D-5382-89A4-9766D224A60D}" dt="2026-05-13T12:23:39.156" v="522"/>
        <pc:sldMkLst>
          <pc:docMk/>
          <pc:sldMk cId="3957494662" sldId="536"/>
        </pc:sldMkLst>
      </pc:sldChg>
      <pc:sldChg chg="delSp add delDesignElem">
        <pc:chgData name="Aurele Toussaint" userId="590ce64e3c606c44" providerId="LiveId" clId="{B8E7DC98-491D-5382-89A4-9766D224A60D}" dt="2026-05-13T12:23:39.156" v="522"/>
        <pc:sldMkLst>
          <pc:docMk/>
          <pc:sldMk cId="2868301945" sldId="537"/>
        </pc:sldMkLst>
      </pc:sldChg>
      <pc:sldChg chg="delSp add delDesignElem">
        <pc:chgData name="Aurele Toussaint" userId="590ce64e3c606c44" providerId="LiveId" clId="{B8E7DC98-491D-5382-89A4-9766D224A60D}" dt="2026-05-13T12:23:39.156" v="522"/>
        <pc:sldMkLst>
          <pc:docMk/>
          <pc:sldMk cId="530762295" sldId="539"/>
        </pc:sldMkLst>
      </pc:sldChg>
      <pc:sldChg chg="delSp add delDesignElem">
        <pc:chgData name="Aurele Toussaint" userId="590ce64e3c606c44" providerId="LiveId" clId="{B8E7DC98-491D-5382-89A4-9766D224A60D}" dt="2026-05-13T12:23:39.156" v="522"/>
        <pc:sldMkLst>
          <pc:docMk/>
          <pc:sldMk cId="2448061724" sldId="540"/>
        </pc:sldMkLst>
      </pc:sldChg>
      <pc:sldChg chg="delSp add delDesignElem">
        <pc:chgData name="Aurele Toussaint" userId="590ce64e3c606c44" providerId="LiveId" clId="{B8E7DC98-491D-5382-89A4-9766D224A60D}" dt="2026-05-13T12:23:39.156" v="522"/>
        <pc:sldMkLst>
          <pc:docMk/>
          <pc:sldMk cId="3612817885" sldId="541"/>
        </pc:sldMkLst>
      </pc:sldChg>
      <pc:sldChg chg="addSp delSp modSp add mod delDesignElem">
        <pc:chgData name="Aurele Toussaint" userId="590ce64e3c606c44" providerId="LiveId" clId="{B8E7DC98-491D-5382-89A4-9766D224A60D}" dt="2026-05-07T21:08:00.659" v="113" actId="207"/>
        <pc:sldMkLst>
          <pc:docMk/>
          <pc:sldMk cId="317589378" sldId="549"/>
        </pc:sldMkLst>
        <pc:spChg chg="mod">
          <ac:chgData name="Aurele Toussaint" userId="590ce64e3c606c44" providerId="LiveId" clId="{B8E7DC98-491D-5382-89A4-9766D224A60D}" dt="2026-05-07T21:07:53.314" v="110" actId="21"/>
          <ac:spMkLst>
            <pc:docMk/>
            <pc:sldMk cId="317589378" sldId="549"/>
            <ac:spMk id="2" creationId="{DD68DC21-84D5-9A75-7930-2E40D2C2A06F}"/>
          </ac:spMkLst>
        </pc:spChg>
        <pc:spChg chg="mod">
          <ac:chgData name="Aurele Toussaint" userId="590ce64e3c606c44" providerId="LiveId" clId="{B8E7DC98-491D-5382-89A4-9766D224A60D}" dt="2026-05-07T21:07:45.303" v="108"/>
          <ac:spMkLst>
            <pc:docMk/>
            <pc:sldMk cId="317589378" sldId="549"/>
            <ac:spMk id="4" creationId="{F0AB9736-0416-D432-78F0-A20D5237455B}"/>
          </ac:spMkLst>
        </pc:spChg>
        <pc:spChg chg="mod">
          <ac:chgData name="Aurele Toussaint" userId="590ce64e3c606c44" providerId="LiveId" clId="{B8E7DC98-491D-5382-89A4-9766D224A60D}" dt="2026-05-07T21:07:45.303" v="108"/>
          <ac:spMkLst>
            <pc:docMk/>
            <pc:sldMk cId="317589378" sldId="549"/>
            <ac:spMk id="6" creationId="{D838E5B9-F6DB-ACF9-A8A5-B6FADC5BE156}"/>
          </ac:spMkLst>
        </pc:spChg>
        <pc:spChg chg="mod">
          <ac:chgData name="Aurele Toussaint" userId="590ce64e3c606c44" providerId="LiveId" clId="{B8E7DC98-491D-5382-89A4-9766D224A60D}" dt="2026-05-07T21:07:45.303" v="108"/>
          <ac:spMkLst>
            <pc:docMk/>
            <pc:sldMk cId="317589378" sldId="549"/>
            <ac:spMk id="7" creationId="{51C9138F-FC26-8C59-D50F-6DF6A5E5D227}"/>
          </ac:spMkLst>
        </pc:spChg>
        <pc:spChg chg="mod">
          <ac:chgData name="Aurele Toussaint" userId="590ce64e3c606c44" providerId="LiveId" clId="{B8E7DC98-491D-5382-89A4-9766D224A60D}" dt="2026-05-07T21:07:45.303" v="108"/>
          <ac:spMkLst>
            <pc:docMk/>
            <pc:sldMk cId="317589378" sldId="549"/>
            <ac:spMk id="8" creationId="{C637446F-6CC0-8F3B-1EA3-99FC428DA589}"/>
          </ac:spMkLst>
        </pc:spChg>
        <pc:spChg chg="mod">
          <ac:chgData name="Aurele Toussaint" userId="590ce64e3c606c44" providerId="LiveId" clId="{B8E7DC98-491D-5382-89A4-9766D224A60D}" dt="2026-05-07T21:07:45.303" v="108"/>
          <ac:spMkLst>
            <pc:docMk/>
            <pc:sldMk cId="317589378" sldId="549"/>
            <ac:spMk id="9" creationId="{171E1D9B-DD55-22CD-F14E-117EBDE6D13A}"/>
          </ac:spMkLst>
        </pc:spChg>
        <pc:spChg chg="mod">
          <ac:chgData name="Aurele Toussaint" userId="590ce64e3c606c44" providerId="LiveId" clId="{B8E7DC98-491D-5382-89A4-9766D224A60D}" dt="2026-05-07T21:08:00.659" v="113" actId="207"/>
          <ac:spMkLst>
            <pc:docMk/>
            <pc:sldMk cId="317589378" sldId="549"/>
            <ac:spMk id="10" creationId="{7CEDF358-C7EA-6858-031D-A4B7C59F01A7}"/>
          </ac:spMkLst>
        </pc:spChg>
        <pc:spChg chg="mod">
          <ac:chgData name="Aurele Toussaint" userId="590ce64e3c606c44" providerId="LiveId" clId="{B8E7DC98-491D-5382-89A4-9766D224A60D}" dt="2026-05-07T21:07:45.303" v="108"/>
          <ac:spMkLst>
            <pc:docMk/>
            <pc:sldMk cId="317589378" sldId="549"/>
            <ac:spMk id="11" creationId="{E8FC6E49-001D-5362-079E-423CA080D0C3}"/>
          </ac:spMkLst>
        </pc:spChg>
        <pc:spChg chg="mod">
          <ac:chgData name="Aurele Toussaint" userId="590ce64e3c606c44" providerId="LiveId" clId="{B8E7DC98-491D-5382-89A4-9766D224A60D}" dt="2026-05-07T21:07:45.303" v="108"/>
          <ac:spMkLst>
            <pc:docMk/>
            <pc:sldMk cId="317589378" sldId="549"/>
            <ac:spMk id="12" creationId="{713576CB-1E75-FD61-5A71-963839372CAB}"/>
          </ac:spMkLst>
        </pc:spChg>
        <pc:spChg chg="mod">
          <ac:chgData name="Aurele Toussaint" userId="590ce64e3c606c44" providerId="LiveId" clId="{B8E7DC98-491D-5382-89A4-9766D224A60D}" dt="2026-05-07T21:07:45.303" v="108"/>
          <ac:spMkLst>
            <pc:docMk/>
            <pc:sldMk cId="317589378" sldId="549"/>
            <ac:spMk id="13" creationId="{A4332DB3-38C7-1437-83AC-CD8026D861AC}"/>
          </ac:spMkLst>
        </pc:spChg>
        <pc:grpChg chg="add mod">
          <ac:chgData name="Aurele Toussaint" userId="590ce64e3c606c44" providerId="LiveId" clId="{B8E7DC98-491D-5382-89A4-9766D224A60D}" dt="2026-05-07T21:07:50.438" v="109" actId="167"/>
          <ac:grpSpMkLst>
            <pc:docMk/>
            <pc:sldMk cId="317589378" sldId="549"/>
            <ac:grpSpMk id="3" creationId="{25045B54-1A98-2471-FB7C-07053A6294DC}"/>
          </ac:grpSpMkLst>
        </pc:grpChg>
      </pc:sldChg>
      <pc:sldChg chg="addSp delSp modSp add mod delDesignElem">
        <pc:chgData name="Aurele Toussaint" userId="590ce64e3c606c44" providerId="LiveId" clId="{B8E7DC98-491D-5382-89A4-9766D224A60D}" dt="2026-05-07T21:08:20.211" v="117" actId="1076"/>
        <pc:sldMkLst>
          <pc:docMk/>
          <pc:sldMk cId="250389590" sldId="555"/>
        </pc:sldMkLst>
        <pc:spChg chg="mod">
          <ac:chgData name="Aurele Toussaint" userId="590ce64e3c606c44" providerId="LiveId" clId="{B8E7DC98-491D-5382-89A4-9766D224A60D}" dt="2026-05-07T21:08:20.211" v="117" actId="1076"/>
          <ac:spMkLst>
            <pc:docMk/>
            <pc:sldMk cId="250389590" sldId="555"/>
            <ac:spMk id="5" creationId="{FCA16EC1-4417-B3BF-F06E-3817330A51BB}"/>
          </ac:spMkLst>
        </pc:spChg>
        <pc:spChg chg="mod">
          <ac:chgData name="Aurele Toussaint" userId="590ce64e3c606c44" providerId="LiveId" clId="{B8E7DC98-491D-5382-89A4-9766D224A60D}" dt="2026-05-07T21:08:07.460" v="114"/>
          <ac:spMkLst>
            <pc:docMk/>
            <pc:sldMk cId="250389590" sldId="555"/>
            <ac:spMk id="9" creationId="{F5DDCDBD-79B8-28AB-0A06-8BE32A385791}"/>
          </ac:spMkLst>
        </pc:spChg>
        <pc:spChg chg="mod">
          <ac:chgData name="Aurele Toussaint" userId="590ce64e3c606c44" providerId="LiveId" clId="{B8E7DC98-491D-5382-89A4-9766D224A60D}" dt="2026-05-07T21:08:07.460" v="114"/>
          <ac:spMkLst>
            <pc:docMk/>
            <pc:sldMk cId="250389590" sldId="555"/>
            <ac:spMk id="11" creationId="{3C1CA66E-1D91-DBF8-E459-C095911B6B1C}"/>
          </ac:spMkLst>
        </pc:spChg>
        <pc:spChg chg="mod">
          <ac:chgData name="Aurele Toussaint" userId="590ce64e3c606c44" providerId="LiveId" clId="{B8E7DC98-491D-5382-89A4-9766D224A60D}" dt="2026-05-07T21:08:07.460" v="114"/>
          <ac:spMkLst>
            <pc:docMk/>
            <pc:sldMk cId="250389590" sldId="555"/>
            <ac:spMk id="13" creationId="{15CC2917-B8F2-AC5F-5780-5CEC0BFDB868}"/>
          </ac:spMkLst>
        </pc:spChg>
        <pc:spChg chg="mod">
          <ac:chgData name="Aurele Toussaint" userId="590ce64e3c606c44" providerId="LiveId" clId="{B8E7DC98-491D-5382-89A4-9766D224A60D}" dt="2026-05-07T21:08:07.460" v="114"/>
          <ac:spMkLst>
            <pc:docMk/>
            <pc:sldMk cId="250389590" sldId="555"/>
            <ac:spMk id="14" creationId="{B92F82A5-FE57-A025-9D6C-A644FD631B5D}"/>
          </ac:spMkLst>
        </pc:spChg>
        <pc:spChg chg="mod">
          <ac:chgData name="Aurele Toussaint" userId="590ce64e3c606c44" providerId="LiveId" clId="{B8E7DC98-491D-5382-89A4-9766D224A60D}" dt="2026-05-07T21:08:07.460" v="114"/>
          <ac:spMkLst>
            <pc:docMk/>
            <pc:sldMk cId="250389590" sldId="555"/>
            <ac:spMk id="15" creationId="{F0336917-52ED-657B-3B2F-ECAE38AC7D71}"/>
          </ac:spMkLst>
        </pc:spChg>
        <pc:spChg chg="mod">
          <ac:chgData name="Aurele Toussaint" userId="590ce64e3c606c44" providerId="LiveId" clId="{B8E7DC98-491D-5382-89A4-9766D224A60D}" dt="2026-05-07T21:08:07.460" v="114"/>
          <ac:spMkLst>
            <pc:docMk/>
            <pc:sldMk cId="250389590" sldId="555"/>
            <ac:spMk id="16" creationId="{080AE080-0B3D-EF10-F771-94775C9F30E3}"/>
          </ac:spMkLst>
        </pc:spChg>
        <pc:spChg chg="mod">
          <ac:chgData name="Aurele Toussaint" userId="590ce64e3c606c44" providerId="LiveId" clId="{B8E7DC98-491D-5382-89A4-9766D224A60D}" dt="2026-05-07T21:08:07.460" v="114"/>
          <ac:spMkLst>
            <pc:docMk/>
            <pc:sldMk cId="250389590" sldId="555"/>
            <ac:spMk id="17" creationId="{38422982-BA7E-6645-1018-5427388430CA}"/>
          </ac:spMkLst>
        </pc:spChg>
        <pc:spChg chg="mod">
          <ac:chgData name="Aurele Toussaint" userId="590ce64e3c606c44" providerId="LiveId" clId="{B8E7DC98-491D-5382-89A4-9766D224A60D}" dt="2026-05-07T21:08:07.460" v="114"/>
          <ac:spMkLst>
            <pc:docMk/>
            <pc:sldMk cId="250389590" sldId="555"/>
            <ac:spMk id="18" creationId="{4C2126E1-C6F1-855B-A757-3A5903FD6867}"/>
          </ac:spMkLst>
        </pc:spChg>
        <pc:spChg chg="mod">
          <ac:chgData name="Aurele Toussaint" userId="590ce64e3c606c44" providerId="LiveId" clId="{B8E7DC98-491D-5382-89A4-9766D224A60D}" dt="2026-05-07T21:08:07.460" v="114"/>
          <ac:spMkLst>
            <pc:docMk/>
            <pc:sldMk cId="250389590" sldId="555"/>
            <ac:spMk id="19" creationId="{D3A98858-2F81-39B1-F5AD-5EBBC2C857DA}"/>
          </ac:spMkLst>
        </pc:spChg>
        <pc:grpChg chg="add mod">
          <ac:chgData name="Aurele Toussaint" userId="590ce64e3c606c44" providerId="LiveId" clId="{B8E7DC98-491D-5382-89A4-9766D224A60D}" dt="2026-05-07T21:08:13.812" v="115" actId="167"/>
          <ac:grpSpMkLst>
            <pc:docMk/>
            <pc:sldMk cId="250389590" sldId="555"/>
            <ac:grpSpMk id="3" creationId="{CCD798BC-B020-EABE-FB62-A105A88ACB47}"/>
          </ac:grpSpMkLst>
        </pc:grpChg>
      </pc:sldChg>
      <pc:sldChg chg="addSp delSp modSp add mod delDesignElem">
        <pc:chgData name="Aurele Toussaint" userId="590ce64e3c606c44" providerId="LiveId" clId="{B8E7DC98-491D-5382-89A4-9766D224A60D}" dt="2026-05-07T21:07:32.180" v="107" actId="478"/>
        <pc:sldMkLst>
          <pc:docMk/>
          <pc:sldMk cId="434778545" sldId="560"/>
        </pc:sldMkLst>
        <pc:spChg chg="mod">
          <ac:chgData name="Aurele Toussaint" userId="590ce64e3c606c44" providerId="LiveId" clId="{B8E7DC98-491D-5382-89A4-9766D224A60D}" dt="2026-05-07T21:07:18.270" v="103"/>
          <ac:spMkLst>
            <pc:docMk/>
            <pc:sldMk cId="434778545" sldId="560"/>
            <ac:spMk id="7" creationId="{8996B7DD-B3EC-6276-6288-2E3935DB1EC2}"/>
          </ac:spMkLst>
        </pc:spChg>
        <pc:spChg chg="mod">
          <ac:chgData name="Aurele Toussaint" userId="590ce64e3c606c44" providerId="LiveId" clId="{B8E7DC98-491D-5382-89A4-9766D224A60D}" dt="2026-05-07T21:07:18.270" v="103"/>
          <ac:spMkLst>
            <pc:docMk/>
            <pc:sldMk cId="434778545" sldId="560"/>
            <ac:spMk id="8" creationId="{C4F8FE92-2E07-8177-5ED7-212C3BB2931D}"/>
          </ac:spMkLst>
        </pc:spChg>
        <pc:spChg chg="mod">
          <ac:chgData name="Aurele Toussaint" userId="590ce64e3c606c44" providerId="LiveId" clId="{B8E7DC98-491D-5382-89A4-9766D224A60D}" dt="2026-05-07T21:07:18.270" v="103"/>
          <ac:spMkLst>
            <pc:docMk/>
            <pc:sldMk cId="434778545" sldId="560"/>
            <ac:spMk id="9" creationId="{49ACB632-EB93-1F43-65E1-AD99794CA433}"/>
          </ac:spMkLst>
        </pc:spChg>
        <pc:spChg chg="mod">
          <ac:chgData name="Aurele Toussaint" userId="590ce64e3c606c44" providerId="LiveId" clId="{B8E7DC98-491D-5382-89A4-9766D224A60D}" dt="2026-05-07T21:07:18.270" v="103"/>
          <ac:spMkLst>
            <pc:docMk/>
            <pc:sldMk cId="434778545" sldId="560"/>
            <ac:spMk id="10" creationId="{0AF2249A-3C91-EA27-03BB-F94FC297B070}"/>
          </ac:spMkLst>
        </pc:spChg>
        <pc:spChg chg="mod">
          <ac:chgData name="Aurele Toussaint" userId="590ce64e3c606c44" providerId="LiveId" clId="{B8E7DC98-491D-5382-89A4-9766D224A60D}" dt="2026-05-07T21:07:18.270" v="103"/>
          <ac:spMkLst>
            <pc:docMk/>
            <pc:sldMk cId="434778545" sldId="560"/>
            <ac:spMk id="11" creationId="{56C49268-DA13-0D2A-2E98-C15464982EE3}"/>
          </ac:spMkLst>
        </pc:spChg>
        <pc:spChg chg="mod">
          <ac:chgData name="Aurele Toussaint" userId="590ce64e3c606c44" providerId="LiveId" clId="{B8E7DC98-491D-5382-89A4-9766D224A60D}" dt="2026-05-07T21:07:18.270" v="103"/>
          <ac:spMkLst>
            <pc:docMk/>
            <pc:sldMk cId="434778545" sldId="560"/>
            <ac:spMk id="12" creationId="{1D361023-3696-0F58-D3D3-A061377A3F32}"/>
          </ac:spMkLst>
        </pc:spChg>
        <pc:spChg chg="mod">
          <ac:chgData name="Aurele Toussaint" userId="590ce64e3c606c44" providerId="LiveId" clId="{B8E7DC98-491D-5382-89A4-9766D224A60D}" dt="2026-05-07T21:07:18.270" v="103"/>
          <ac:spMkLst>
            <pc:docMk/>
            <pc:sldMk cId="434778545" sldId="560"/>
            <ac:spMk id="13" creationId="{CCA92A5B-B715-AD2E-5EAD-BE9CFAA9A7CC}"/>
          </ac:spMkLst>
        </pc:spChg>
        <pc:spChg chg="mod">
          <ac:chgData name="Aurele Toussaint" userId="590ce64e3c606c44" providerId="LiveId" clId="{B8E7DC98-491D-5382-89A4-9766D224A60D}" dt="2026-05-07T21:07:18.270" v="103"/>
          <ac:spMkLst>
            <pc:docMk/>
            <pc:sldMk cId="434778545" sldId="560"/>
            <ac:spMk id="14" creationId="{85DA0BF3-E1DB-3B1D-93AD-E6D5970F21D4}"/>
          </ac:spMkLst>
        </pc:spChg>
        <pc:spChg chg="mod">
          <ac:chgData name="Aurele Toussaint" userId="590ce64e3c606c44" providerId="LiveId" clId="{B8E7DC98-491D-5382-89A4-9766D224A60D}" dt="2026-05-07T21:07:18.270" v="103"/>
          <ac:spMkLst>
            <pc:docMk/>
            <pc:sldMk cId="434778545" sldId="560"/>
            <ac:spMk id="15" creationId="{FAA22FE1-4DAE-6795-00CF-56A7E67B844C}"/>
          </ac:spMkLst>
        </pc:spChg>
        <pc:grpChg chg="add mod">
          <ac:chgData name="Aurele Toussaint" userId="590ce64e3c606c44" providerId="LiveId" clId="{B8E7DC98-491D-5382-89A4-9766D224A60D}" dt="2026-05-07T21:07:27.981" v="106" actId="167"/>
          <ac:grpSpMkLst>
            <pc:docMk/>
            <pc:sldMk cId="434778545" sldId="560"/>
            <ac:grpSpMk id="6" creationId="{D86499AC-DBE2-8BE6-F5EB-1D9455E4E91B}"/>
          </ac:grpSpMkLst>
        </pc:grpChg>
      </pc:sldChg>
      <pc:sldChg chg="addSp delSp modSp add mod delDesignElem">
        <pc:chgData name="Aurele Toussaint" userId="590ce64e3c606c44" providerId="LiveId" clId="{B8E7DC98-491D-5382-89A4-9766D224A60D}" dt="2026-05-07T21:07:14.031" v="102" actId="1076"/>
        <pc:sldMkLst>
          <pc:docMk/>
          <pc:sldMk cId="2817599274" sldId="561"/>
        </pc:sldMkLst>
        <pc:spChg chg="mod">
          <ac:chgData name="Aurele Toussaint" userId="590ce64e3c606c44" providerId="LiveId" clId="{B8E7DC98-491D-5382-89A4-9766D224A60D}" dt="2026-05-07T21:06:57.086" v="96" actId="21"/>
          <ac:spMkLst>
            <pc:docMk/>
            <pc:sldMk cId="2817599274" sldId="561"/>
            <ac:spMk id="2" creationId="{7EBA7E00-BD1A-72E5-1FA8-EC835019A10E}"/>
          </ac:spMkLst>
        </pc:spChg>
        <pc:spChg chg="mod">
          <ac:chgData name="Aurele Toussaint" userId="590ce64e3c606c44" providerId="LiveId" clId="{B8E7DC98-491D-5382-89A4-9766D224A60D}" dt="2026-05-07T21:06:38.620" v="90"/>
          <ac:spMkLst>
            <pc:docMk/>
            <pc:sldMk cId="2817599274" sldId="561"/>
            <ac:spMk id="4" creationId="{7D7E12BF-2BBD-AC34-A20D-74F088DF482B}"/>
          </ac:spMkLst>
        </pc:spChg>
        <pc:spChg chg="mod">
          <ac:chgData name="Aurele Toussaint" userId="590ce64e3c606c44" providerId="LiveId" clId="{B8E7DC98-491D-5382-89A4-9766D224A60D}" dt="2026-05-07T21:06:38.620" v="90"/>
          <ac:spMkLst>
            <pc:docMk/>
            <pc:sldMk cId="2817599274" sldId="561"/>
            <ac:spMk id="6" creationId="{3995BB76-19C0-C165-E05B-288EBF6EEEF0}"/>
          </ac:spMkLst>
        </pc:spChg>
        <pc:spChg chg="mod">
          <ac:chgData name="Aurele Toussaint" userId="590ce64e3c606c44" providerId="LiveId" clId="{B8E7DC98-491D-5382-89A4-9766D224A60D}" dt="2026-05-07T21:06:38.620" v="90"/>
          <ac:spMkLst>
            <pc:docMk/>
            <pc:sldMk cId="2817599274" sldId="561"/>
            <ac:spMk id="7" creationId="{E1106201-D455-4127-F5DE-22F7866704A6}"/>
          </ac:spMkLst>
        </pc:spChg>
        <pc:spChg chg="mod">
          <ac:chgData name="Aurele Toussaint" userId="590ce64e3c606c44" providerId="LiveId" clId="{B8E7DC98-491D-5382-89A4-9766D224A60D}" dt="2026-05-07T21:06:38.620" v="90"/>
          <ac:spMkLst>
            <pc:docMk/>
            <pc:sldMk cId="2817599274" sldId="561"/>
            <ac:spMk id="8" creationId="{460F3D2D-4BCA-8936-9292-8747030C95BC}"/>
          </ac:spMkLst>
        </pc:spChg>
        <pc:spChg chg="mod">
          <ac:chgData name="Aurele Toussaint" userId="590ce64e3c606c44" providerId="LiveId" clId="{B8E7DC98-491D-5382-89A4-9766D224A60D}" dt="2026-05-07T21:06:38.620" v="90"/>
          <ac:spMkLst>
            <pc:docMk/>
            <pc:sldMk cId="2817599274" sldId="561"/>
            <ac:spMk id="9" creationId="{729C2642-D967-1DDD-8A4B-E48D9E08B971}"/>
          </ac:spMkLst>
        </pc:spChg>
        <pc:spChg chg="mod">
          <ac:chgData name="Aurele Toussaint" userId="590ce64e3c606c44" providerId="LiveId" clId="{B8E7DC98-491D-5382-89A4-9766D224A60D}" dt="2026-05-07T21:07:03.878" v="98" actId="207"/>
          <ac:spMkLst>
            <pc:docMk/>
            <pc:sldMk cId="2817599274" sldId="561"/>
            <ac:spMk id="10" creationId="{B8C2226F-05F2-E3D3-7D90-0BC6D4BA08E0}"/>
          </ac:spMkLst>
        </pc:spChg>
        <pc:spChg chg="mod">
          <ac:chgData name="Aurele Toussaint" userId="590ce64e3c606c44" providerId="LiveId" clId="{B8E7DC98-491D-5382-89A4-9766D224A60D}" dt="2026-05-07T21:06:38.620" v="90"/>
          <ac:spMkLst>
            <pc:docMk/>
            <pc:sldMk cId="2817599274" sldId="561"/>
            <ac:spMk id="11" creationId="{26F6C275-DF53-70D9-F359-83838AC97FE4}"/>
          </ac:spMkLst>
        </pc:spChg>
        <pc:spChg chg="mod">
          <ac:chgData name="Aurele Toussaint" userId="590ce64e3c606c44" providerId="LiveId" clId="{B8E7DC98-491D-5382-89A4-9766D224A60D}" dt="2026-05-07T21:06:38.620" v="90"/>
          <ac:spMkLst>
            <pc:docMk/>
            <pc:sldMk cId="2817599274" sldId="561"/>
            <ac:spMk id="12" creationId="{497A9A2F-62FA-94FD-7FD3-C2A07D043007}"/>
          </ac:spMkLst>
        </pc:spChg>
        <pc:spChg chg="mod">
          <ac:chgData name="Aurele Toussaint" userId="590ce64e3c606c44" providerId="LiveId" clId="{B8E7DC98-491D-5382-89A4-9766D224A60D}" dt="2026-05-07T21:06:38.620" v="90"/>
          <ac:spMkLst>
            <pc:docMk/>
            <pc:sldMk cId="2817599274" sldId="561"/>
            <ac:spMk id="13" creationId="{09CF0A6D-0812-C0EF-7AB2-B90E780D5F6A}"/>
          </ac:spMkLst>
        </pc:spChg>
        <pc:grpChg chg="add mod">
          <ac:chgData name="Aurele Toussaint" userId="590ce64e3c606c44" providerId="LiveId" clId="{B8E7DC98-491D-5382-89A4-9766D224A60D}" dt="2026-05-07T21:07:14.031" v="102" actId="1076"/>
          <ac:grpSpMkLst>
            <pc:docMk/>
            <pc:sldMk cId="2817599274" sldId="561"/>
            <ac:grpSpMk id="3" creationId="{2C4E7E83-A547-14EE-DDBC-E785065F10BC}"/>
          </ac:grpSpMkLst>
        </pc:grpChg>
      </pc:sldChg>
      <pc:sldChg chg="addSp delSp modSp add mod setBg delDesignElem">
        <pc:chgData name="Aurele Toussaint" userId="590ce64e3c606c44" providerId="LiveId" clId="{B8E7DC98-491D-5382-89A4-9766D224A60D}" dt="2026-05-13T12:23:58.834" v="525" actId="26606"/>
        <pc:sldMkLst>
          <pc:docMk/>
          <pc:sldMk cId="1930309708" sldId="566"/>
        </pc:sldMkLst>
        <pc:spChg chg="mod">
          <ac:chgData name="Aurele Toussaint" userId="590ce64e3c606c44" providerId="LiveId" clId="{B8E7DC98-491D-5382-89A4-9766D224A60D}" dt="2026-05-13T12:23:58.834" v="525" actId="26606"/>
          <ac:spMkLst>
            <pc:docMk/>
            <pc:sldMk cId="1930309708" sldId="566"/>
            <ac:spMk id="2" creationId="{192E4363-3A2A-405B-99E7-B307AB574E84}"/>
          </ac:spMkLst>
        </pc:spChg>
        <pc:spChg chg="mod">
          <ac:chgData name="Aurele Toussaint" userId="590ce64e3c606c44" providerId="LiveId" clId="{B8E7DC98-491D-5382-89A4-9766D224A60D}" dt="2026-05-13T12:23:58.834" v="525" actId="26606"/>
          <ac:spMkLst>
            <pc:docMk/>
            <pc:sldMk cId="1930309708" sldId="566"/>
            <ac:spMk id="6" creationId="{D87828F2-E328-D4D9-7232-0C526ACBB548}"/>
          </ac:spMkLst>
        </pc:spChg>
        <pc:picChg chg="mod">
          <ac:chgData name="Aurele Toussaint" userId="590ce64e3c606c44" providerId="LiveId" clId="{B8E7DC98-491D-5382-89A4-9766D224A60D}" dt="2026-05-13T12:23:58.834" v="525" actId="26606"/>
          <ac:picMkLst>
            <pc:docMk/>
            <pc:sldMk cId="1930309708" sldId="566"/>
            <ac:picMk id="7" creationId="{025F797A-47AC-73DD-950B-2E1B1382F0F7}"/>
          </ac:picMkLst>
        </pc:picChg>
      </pc:sldChg>
      <pc:sldChg chg="addSp delSp modSp add mod delDesignElem">
        <pc:chgData name="Aurele Toussaint" userId="590ce64e3c606c44" providerId="LiveId" clId="{B8E7DC98-491D-5382-89A4-9766D224A60D}" dt="2026-05-07T21:10:22.087" v="140" actId="1076"/>
        <pc:sldMkLst>
          <pc:docMk/>
          <pc:sldMk cId="4246910826" sldId="567"/>
        </pc:sldMkLst>
        <pc:spChg chg="mod">
          <ac:chgData name="Aurele Toussaint" userId="590ce64e3c606c44" providerId="LiveId" clId="{B8E7DC98-491D-5382-89A4-9766D224A60D}" dt="2026-05-07T21:09:55.753" v="135" actId="1076"/>
          <ac:spMkLst>
            <pc:docMk/>
            <pc:sldMk cId="4246910826" sldId="567"/>
            <ac:spMk id="3" creationId="{938FB100-E951-364A-E3C8-346A079D760C}"/>
          </ac:spMkLst>
        </pc:spChg>
        <pc:spChg chg="mod">
          <ac:chgData name="Aurele Toussaint" userId="590ce64e3c606c44" providerId="LiveId" clId="{B8E7DC98-491D-5382-89A4-9766D224A60D}" dt="2026-05-07T21:09:46.026" v="132" actId="21"/>
          <ac:spMkLst>
            <pc:docMk/>
            <pc:sldMk cId="4246910826" sldId="567"/>
            <ac:spMk id="4" creationId="{65CA875F-83B3-1CC5-58FE-F78C622BE197}"/>
          </ac:spMkLst>
        </pc:spChg>
        <pc:spChg chg="mod">
          <ac:chgData name="Aurele Toussaint" userId="590ce64e3c606c44" providerId="LiveId" clId="{B8E7DC98-491D-5382-89A4-9766D224A60D}" dt="2026-05-07T21:09:30.751" v="130"/>
          <ac:spMkLst>
            <pc:docMk/>
            <pc:sldMk cId="4246910826" sldId="567"/>
            <ac:spMk id="5" creationId="{1334CC20-64C4-F321-0720-9C99246C0D52}"/>
          </ac:spMkLst>
        </pc:spChg>
        <pc:spChg chg="mod">
          <ac:chgData name="Aurele Toussaint" userId="590ce64e3c606c44" providerId="LiveId" clId="{B8E7DC98-491D-5382-89A4-9766D224A60D}" dt="2026-05-07T21:09:30.751" v="130"/>
          <ac:spMkLst>
            <pc:docMk/>
            <pc:sldMk cId="4246910826" sldId="567"/>
            <ac:spMk id="6" creationId="{15BF008E-FA02-4018-61E5-3B3E5D628B80}"/>
          </ac:spMkLst>
        </pc:spChg>
        <pc:spChg chg="mod">
          <ac:chgData name="Aurele Toussaint" userId="590ce64e3c606c44" providerId="LiveId" clId="{B8E7DC98-491D-5382-89A4-9766D224A60D}" dt="2026-05-07T21:09:30.751" v="130"/>
          <ac:spMkLst>
            <pc:docMk/>
            <pc:sldMk cId="4246910826" sldId="567"/>
            <ac:spMk id="7" creationId="{649CE22F-04C0-5AAB-0F98-26E80B812E13}"/>
          </ac:spMkLst>
        </pc:spChg>
        <pc:spChg chg="mod">
          <ac:chgData name="Aurele Toussaint" userId="590ce64e3c606c44" providerId="LiveId" clId="{B8E7DC98-491D-5382-89A4-9766D224A60D}" dt="2026-05-07T21:09:30.751" v="130"/>
          <ac:spMkLst>
            <pc:docMk/>
            <pc:sldMk cId="4246910826" sldId="567"/>
            <ac:spMk id="8" creationId="{09C40207-A0C2-D160-8F3C-BFF83BD0C22E}"/>
          </ac:spMkLst>
        </pc:spChg>
        <pc:spChg chg="mod">
          <ac:chgData name="Aurele Toussaint" userId="590ce64e3c606c44" providerId="LiveId" clId="{B8E7DC98-491D-5382-89A4-9766D224A60D}" dt="2026-05-07T21:09:30.751" v="130"/>
          <ac:spMkLst>
            <pc:docMk/>
            <pc:sldMk cId="4246910826" sldId="567"/>
            <ac:spMk id="9" creationId="{0244EB07-8BD7-0BAB-7E47-D103F4DC428E}"/>
          </ac:spMkLst>
        </pc:spChg>
        <pc:spChg chg="mod">
          <ac:chgData name="Aurele Toussaint" userId="590ce64e3c606c44" providerId="LiveId" clId="{B8E7DC98-491D-5382-89A4-9766D224A60D}" dt="2026-05-07T21:09:52.879" v="134" actId="207"/>
          <ac:spMkLst>
            <pc:docMk/>
            <pc:sldMk cId="4246910826" sldId="567"/>
            <ac:spMk id="10" creationId="{C8AB9A6D-DD56-B1CA-A222-7376BD94663C}"/>
          </ac:spMkLst>
        </pc:spChg>
        <pc:spChg chg="mod">
          <ac:chgData name="Aurele Toussaint" userId="590ce64e3c606c44" providerId="LiveId" clId="{B8E7DC98-491D-5382-89A4-9766D224A60D}" dt="2026-05-07T21:09:30.751" v="130"/>
          <ac:spMkLst>
            <pc:docMk/>
            <pc:sldMk cId="4246910826" sldId="567"/>
            <ac:spMk id="11" creationId="{D4EA182E-3B97-E578-B9A9-811223501B5B}"/>
          </ac:spMkLst>
        </pc:spChg>
        <pc:spChg chg="mod">
          <ac:chgData name="Aurele Toussaint" userId="590ce64e3c606c44" providerId="LiveId" clId="{B8E7DC98-491D-5382-89A4-9766D224A60D}" dt="2026-05-07T21:09:30.751" v="130"/>
          <ac:spMkLst>
            <pc:docMk/>
            <pc:sldMk cId="4246910826" sldId="567"/>
            <ac:spMk id="12" creationId="{FCBB8C92-5DF8-4AFE-967D-FF4F4A83E8F5}"/>
          </ac:spMkLst>
        </pc:spChg>
        <pc:spChg chg="mod">
          <ac:chgData name="Aurele Toussaint" userId="590ce64e3c606c44" providerId="LiveId" clId="{B8E7DC98-491D-5382-89A4-9766D224A60D}" dt="2026-05-07T21:09:30.751" v="130"/>
          <ac:spMkLst>
            <pc:docMk/>
            <pc:sldMk cId="4246910826" sldId="567"/>
            <ac:spMk id="13" creationId="{4D595A8C-042C-A51A-0DE4-ABB2C319F6B3}"/>
          </ac:spMkLst>
        </pc:spChg>
        <pc:grpChg chg="add mod">
          <ac:chgData name="Aurele Toussaint" userId="590ce64e3c606c44" providerId="LiveId" clId="{B8E7DC98-491D-5382-89A4-9766D224A60D}" dt="2026-05-07T21:10:22.087" v="140" actId="1076"/>
          <ac:grpSpMkLst>
            <pc:docMk/>
            <pc:sldMk cId="4246910826" sldId="567"/>
            <ac:grpSpMk id="2" creationId="{DFEA7C0A-C904-3B31-A0A4-A6A611A3490B}"/>
          </ac:grpSpMkLst>
        </pc:grpChg>
      </pc:sldChg>
      <pc:sldChg chg="addSp delSp modSp add mod delDesignElem">
        <pc:chgData name="Aurele Toussaint" userId="590ce64e3c606c44" providerId="LiveId" clId="{B8E7DC98-491D-5382-89A4-9766D224A60D}" dt="2026-05-07T21:10:04.069" v="136" actId="1076"/>
        <pc:sldMkLst>
          <pc:docMk/>
          <pc:sldMk cId="2556131628" sldId="568"/>
        </pc:sldMkLst>
        <pc:spChg chg="mod">
          <ac:chgData name="Aurele Toussaint" userId="590ce64e3c606c44" providerId="LiveId" clId="{B8E7DC98-491D-5382-89A4-9766D224A60D}" dt="2026-05-07T21:10:04.069" v="136" actId="1076"/>
          <ac:spMkLst>
            <pc:docMk/>
            <pc:sldMk cId="2556131628" sldId="568"/>
            <ac:spMk id="3" creationId="{60BC75BE-EA7D-FA6A-1372-6A1253A759CB}"/>
          </ac:spMkLst>
        </pc:spChg>
        <pc:spChg chg="mod">
          <ac:chgData name="Aurele Toussaint" userId="590ce64e3c606c44" providerId="LiveId" clId="{B8E7DC98-491D-5382-89A4-9766D224A60D}" dt="2026-05-07T21:09:04.179" v="125" actId="21"/>
          <ac:spMkLst>
            <pc:docMk/>
            <pc:sldMk cId="2556131628" sldId="568"/>
            <ac:spMk id="4" creationId="{8DAE270F-5232-2E28-3B22-CA597E71EBDB}"/>
          </ac:spMkLst>
        </pc:spChg>
        <pc:spChg chg="mod">
          <ac:chgData name="Aurele Toussaint" userId="590ce64e3c606c44" providerId="LiveId" clId="{B8E7DC98-491D-5382-89A4-9766D224A60D}" dt="2026-05-07T21:08:57.180" v="123"/>
          <ac:spMkLst>
            <pc:docMk/>
            <pc:sldMk cId="2556131628" sldId="568"/>
            <ac:spMk id="5" creationId="{57683E6B-E61C-6F1B-3497-90931DE44397}"/>
          </ac:spMkLst>
        </pc:spChg>
        <pc:spChg chg="mod">
          <ac:chgData name="Aurele Toussaint" userId="590ce64e3c606c44" providerId="LiveId" clId="{B8E7DC98-491D-5382-89A4-9766D224A60D}" dt="2026-05-07T21:08:57.180" v="123"/>
          <ac:spMkLst>
            <pc:docMk/>
            <pc:sldMk cId="2556131628" sldId="568"/>
            <ac:spMk id="6" creationId="{1FC0D5FE-244F-6B7D-2587-4AF6D971B18A}"/>
          </ac:spMkLst>
        </pc:spChg>
        <pc:spChg chg="mod">
          <ac:chgData name="Aurele Toussaint" userId="590ce64e3c606c44" providerId="LiveId" clId="{B8E7DC98-491D-5382-89A4-9766D224A60D}" dt="2026-05-07T21:08:57.180" v="123"/>
          <ac:spMkLst>
            <pc:docMk/>
            <pc:sldMk cId="2556131628" sldId="568"/>
            <ac:spMk id="7" creationId="{1C06F424-845D-2078-9C49-A15ECDA8B5B4}"/>
          </ac:spMkLst>
        </pc:spChg>
        <pc:spChg chg="mod">
          <ac:chgData name="Aurele Toussaint" userId="590ce64e3c606c44" providerId="LiveId" clId="{B8E7DC98-491D-5382-89A4-9766D224A60D}" dt="2026-05-07T21:08:57.180" v="123"/>
          <ac:spMkLst>
            <pc:docMk/>
            <pc:sldMk cId="2556131628" sldId="568"/>
            <ac:spMk id="8" creationId="{57D6008F-0BA2-60E1-DA20-C778B047CA5B}"/>
          </ac:spMkLst>
        </pc:spChg>
        <pc:spChg chg="mod">
          <ac:chgData name="Aurele Toussaint" userId="590ce64e3c606c44" providerId="LiveId" clId="{B8E7DC98-491D-5382-89A4-9766D224A60D}" dt="2026-05-07T21:08:57.180" v="123"/>
          <ac:spMkLst>
            <pc:docMk/>
            <pc:sldMk cId="2556131628" sldId="568"/>
            <ac:spMk id="9" creationId="{37228A0D-0433-6702-F670-F3561938994E}"/>
          </ac:spMkLst>
        </pc:spChg>
        <pc:spChg chg="mod">
          <ac:chgData name="Aurele Toussaint" userId="590ce64e3c606c44" providerId="LiveId" clId="{B8E7DC98-491D-5382-89A4-9766D224A60D}" dt="2026-05-07T21:09:11.213" v="127" actId="207"/>
          <ac:spMkLst>
            <pc:docMk/>
            <pc:sldMk cId="2556131628" sldId="568"/>
            <ac:spMk id="10" creationId="{F872BFBF-126B-25CE-67F4-43115E8452CB}"/>
          </ac:spMkLst>
        </pc:spChg>
        <pc:spChg chg="mod">
          <ac:chgData name="Aurele Toussaint" userId="590ce64e3c606c44" providerId="LiveId" clId="{B8E7DC98-491D-5382-89A4-9766D224A60D}" dt="2026-05-07T21:08:57.180" v="123"/>
          <ac:spMkLst>
            <pc:docMk/>
            <pc:sldMk cId="2556131628" sldId="568"/>
            <ac:spMk id="11" creationId="{C0822D4D-D3A7-9144-E9EC-11A831CD7C16}"/>
          </ac:spMkLst>
        </pc:spChg>
        <pc:spChg chg="mod">
          <ac:chgData name="Aurele Toussaint" userId="590ce64e3c606c44" providerId="LiveId" clId="{B8E7DC98-491D-5382-89A4-9766D224A60D}" dt="2026-05-07T21:08:57.180" v="123"/>
          <ac:spMkLst>
            <pc:docMk/>
            <pc:sldMk cId="2556131628" sldId="568"/>
            <ac:spMk id="12" creationId="{9BAB5909-B2E4-76B4-BD3D-BDA746CB8072}"/>
          </ac:spMkLst>
        </pc:spChg>
        <pc:spChg chg="mod">
          <ac:chgData name="Aurele Toussaint" userId="590ce64e3c606c44" providerId="LiveId" clId="{B8E7DC98-491D-5382-89A4-9766D224A60D}" dt="2026-05-07T21:08:57.180" v="123"/>
          <ac:spMkLst>
            <pc:docMk/>
            <pc:sldMk cId="2556131628" sldId="568"/>
            <ac:spMk id="13" creationId="{225C711A-0464-79A4-A15B-5DE7657EA6A2}"/>
          </ac:spMkLst>
        </pc:spChg>
        <pc:grpChg chg="add mod">
          <ac:chgData name="Aurele Toussaint" userId="590ce64e3c606c44" providerId="LiveId" clId="{B8E7DC98-491D-5382-89A4-9766D224A60D}" dt="2026-05-07T21:09:26.336" v="129" actId="1076"/>
          <ac:grpSpMkLst>
            <pc:docMk/>
            <pc:sldMk cId="2556131628" sldId="568"/>
            <ac:grpSpMk id="2" creationId="{4465D639-E4F7-3297-A038-E293732116DF}"/>
          </ac:grpSpMkLst>
        </pc:grpChg>
      </pc:sldChg>
      <pc:sldChg chg="addSp delSp modSp mod">
        <pc:chgData name="Aurele Toussaint" userId="590ce64e3c606c44" providerId="LiveId" clId="{B8E7DC98-491D-5382-89A4-9766D224A60D}" dt="2026-05-13T12:19:46.750" v="464"/>
        <pc:sldMkLst>
          <pc:docMk/>
          <pc:sldMk cId="0" sldId="569"/>
        </pc:sldMkLst>
        <pc:spChg chg="mod">
          <ac:chgData name="Aurele Toussaint" userId="590ce64e3c606c44" providerId="LiveId" clId="{B8E7DC98-491D-5382-89A4-9766D224A60D}" dt="2026-05-07T21:20:27.694" v="259" actId="113"/>
          <ac:spMkLst>
            <pc:docMk/>
            <pc:sldMk cId="0" sldId="569"/>
            <ac:spMk id="8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1:20:34.625" v="263" actId="403"/>
          <ac:spMkLst>
            <pc:docMk/>
            <pc:sldMk cId="0" sldId="569"/>
            <ac:spMk id="10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1:20:27.694" v="259" actId="113"/>
          <ac:spMkLst>
            <pc:docMk/>
            <pc:sldMk cId="0" sldId="569"/>
            <ac:spMk id="12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1:20:34.625" v="263" actId="403"/>
          <ac:spMkLst>
            <pc:docMk/>
            <pc:sldMk cId="0" sldId="569"/>
            <ac:spMk id="14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1:20:27.694" v="259" actId="113"/>
          <ac:spMkLst>
            <pc:docMk/>
            <pc:sldMk cId="0" sldId="569"/>
            <ac:spMk id="16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1:20:34.625" v="263" actId="403"/>
          <ac:spMkLst>
            <pc:docMk/>
            <pc:sldMk cId="0" sldId="569"/>
            <ac:spMk id="18" creationId="{00000000-0000-0000-0000-000000000000}"/>
          </ac:spMkLst>
        </pc:spChg>
        <pc:spChg chg="add mod">
          <ac:chgData name="Aurele Toussaint" userId="590ce64e3c606c44" providerId="LiveId" clId="{B8E7DC98-491D-5382-89A4-9766D224A60D}" dt="2026-05-07T21:15:08.731" v="195" actId="167"/>
          <ac:spMkLst>
            <pc:docMk/>
            <pc:sldMk cId="0" sldId="569"/>
            <ac:spMk id="20" creationId="{188E7F94-654B-4A08-02A5-C48E7929D1AB}"/>
          </ac:spMkLst>
        </pc:spChg>
        <pc:spChg chg="add mod">
          <ac:chgData name="Aurele Toussaint" userId="590ce64e3c606c44" providerId="LiveId" clId="{B8E7DC98-491D-5382-89A4-9766D224A60D}" dt="2026-05-07T21:15:08.731" v="195" actId="167"/>
          <ac:spMkLst>
            <pc:docMk/>
            <pc:sldMk cId="0" sldId="569"/>
            <ac:spMk id="21" creationId="{822B65C3-63B7-7286-16A1-41C396F59065}"/>
          </ac:spMkLst>
        </pc:spChg>
        <pc:spChg chg="add mod">
          <ac:chgData name="Aurele Toussaint" userId="590ce64e3c606c44" providerId="LiveId" clId="{B8E7DC98-491D-5382-89A4-9766D224A60D}" dt="2026-05-07T21:15:08.731" v="195" actId="167"/>
          <ac:spMkLst>
            <pc:docMk/>
            <pc:sldMk cId="0" sldId="569"/>
            <ac:spMk id="22" creationId="{0F84CFB1-590F-BE52-9281-AD2F54D2FC38}"/>
          </ac:spMkLst>
        </pc:spChg>
        <pc:spChg chg="add mod">
          <ac:chgData name="Aurele Toussaint" userId="590ce64e3c606c44" providerId="LiveId" clId="{B8E7DC98-491D-5382-89A4-9766D224A60D}" dt="2026-05-07T21:15:08.731" v="195" actId="167"/>
          <ac:spMkLst>
            <pc:docMk/>
            <pc:sldMk cId="0" sldId="569"/>
            <ac:spMk id="23" creationId="{43B19314-4B6E-EF53-7ED8-51263FEF0F21}"/>
          </ac:spMkLst>
        </pc:spChg>
        <pc:spChg chg="add mod">
          <ac:chgData name="Aurele Toussaint" userId="590ce64e3c606c44" providerId="LiveId" clId="{B8E7DC98-491D-5382-89A4-9766D224A60D}" dt="2026-05-07T21:15:08.731" v="195" actId="167"/>
          <ac:spMkLst>
            <pc:docMk/>
            <pc:sldMk cId="0" sldId="569"/>
            <ac:spMk id="24" creationId="{EBF8C901-290D-3044-BAEA-55C625F688CC}"/>
          </ac:spMkLst>
        </pc:spChg>
        <pc:spChg chg="add mod">
          <ac:chgData name="Aurele Toussaint" userId="590ce64e3c606c44" providerId="LiveId" clId="{B8E7DC98-491D-5382-89A4-9766D224A60D}" dt="2026-05-07T21:15:08.731" v="195" actId="167"/>
          <ac:spMkLst>
            <pc:docMk/>
            <pc:sldMk cId="0" sldId="569"/>
            <ac:spMk id="25" creationId="{C8F7D416-875D-5668-38FD-D6AF26BCB8FD}"/>
          </ac:spMkLst>
        </pc:spChg>
        <pc:picChg chg="mod">
          <ac:chgData name="Aurele Toussaint" userId="590ce64e3c606c44" providerId="LiveId" clId="{B8E7DC98-491D-5382-89A4-9766D224A60D}" dt="2026-05-13T12:19:05.392" v="458" actId="1076"/>
          <ac:picMkLst>
            <pc:docMk/>
            <pc:sldMk cId="0" sldId="569"/>
            <ac:picMk id="6" creationId="{00000000-0000-0000-0000-000000000000}"/>
          </ac:picMkLst>
        </pc:picChg>
      </pc:sldChg>
      <pc:sldChg chg="addSp delSp modSp mod">
        <pc:chgData name="Aurele Toussaint" userId="590ce64e3c606c44" providerId="LiveId" clId="{B8E7DC98-491D-5382-89A4-9766D224A60D}" dt="2026-05-07T21:21:14.709" v="270" actId="403"/>
        <pc:sldMkLst>
          <pc:docMk/>
          <pc:sldMk cId="0" sldId="570"/>
        </pc:sldMkLst>
        <pc:spChg chg="mod">
          <ac:chgData name="Aurele Toussaint" userId="590ce64e3c606c44" providerId="LiveId" clId="{B8E7DC98-491D-5382-89A4-9766D224A60D}" dt="2026-05-07T21:21:14.709" v="270" actId="403"/>
          <ac:spMkLst>
            <pc:docMk/>
            <pc:sldMk cId="0" sldId="570"/>
            <ac:spMk id="8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1:21:07.862" v="268" actId="404"/>
          <ac:spMkLst>
            <pc:docMk/>
            <pc:sldMk cId="0" sldId="570"/>
            <ac:spMk id="10" creationId="{00000000-0000-0000-0000-000000000000}"/>
          </ac:spMkLst>
        </pc:spChg>
        <pc:spChg chg="add mod">
          <ac:chgData name="Aurele Toussaint" userId="590ce64e3c606c44" providerId="LiveId" clId="{B8E7DC98-491D-5382-89A4-9766D224A60D}" dt="2026-05-07T21:15:30.079" v="198" actId="167"/>
          <ac:spMkLst>
            <pc:docMk/>
            <pc:sldMk cId="0" sldId="570"/>
            <ac:spMk id="12" creationId="{050CB834-97DD-53A3-5DE7-C28E177DB01C}"/>
          </ac:spMkLst>
        </pc:spChg>
        <pc:spChg chg="add mod">
          <ac:chgData name="Aurele Toussaint" userId="590ce64e3c606c44" providerId="LiveId" clId="{B8E7DC98-491D-5382-89A4-9766D224A60D}" dt="2026-05-07T21:15:30.079" v="198" actId="167"/>
          <ac:spMkLst>
            <pc:docMk/>
            <pc:sldMk cId="0" sldId="570"/>
            <ac:spMk id="13" creationId="{5954BE2A-D938-E290-5FA7-5099F2E7471B}"/>
          </ac:spMkLst>
        </pc:spChg>
        <pc:spChg chg="add mod">
          <ac:chgData name="Aurele Toussaint" userId="590ce64e3c606c44" providerId="LiveId" clId="{B8E7DC98-491D-5382-89A4-9766D224A60D}" dt="2026-05-07T21:15:30.079" v="198" actId="167"/>
          <ac:spMkLst>
            <pc:docMk/>
            <pc:sldMk cId="0" sldId="570"/>
            <ac:spMk id="14" creationId="{937D1DFC-F607-9953-7076-F612E19C8E3C}"/>
          </ac:spMkLst>
        </pc:spChg>
        <pc:spChg chg="add mod">
          <ac:chgData name="Aurele Toussaint" userId="590ce64e3c606c44" providerId="LiveId" clId="{B8E7DC98-491D-5382-89A4-9766D224A60D}" dt="2026-05-07T21:15:30.079" v="198" actId="167"/>
          <ac:spMkLst>
            <pc:docMk/>
            <pc:sldMk cId="0" sldId="570"/>
            <ac:spMk id="15" creationId="{72B0A481-D65E-AAF9-2B73-A479278FBD1B}"/>
          </ac:spMkLst>
        </pc:spChg>
        <pc:spChg chg="add mod">
          <ac:chgData name="Aurele Toussaint" userId="590ce64e3c606c44" providerId="LiveId" clId="{B8E7DC98-491D-5382-89A4-9766D224A60D}" dt="2026-05-07T21:15:30.079" v="198" actId="167"/>
          <ac:spMkLst>
            <pc:docMk/>
            <pc:sldMk cId="0" sldId="570"/>
            <ac:spMk id="16" creationId="{59DC15FA-1734-DEF5-0363-8FE8AEB1A628}"/>
          </ac:spMkLst>
        </pc:spChg>
        <pc:spChg chg="add mod">
          <ac:chgData name="Aurele Toussaint" userId="590ce64e3c606c44" providerId="LiveId" clId="{B8E7DC98-491D-5382-89A4-9766D224A60D}" dt="2026-05-07T21:15:30.079" v="198" actId="167"/>
          <ac:spMkLst>
            <pc:docMk/>
            <pc:sldMk cId="0" sldId="570"/>
            <ac:spMk id="17" creationId="{9C3B51CC-F884-DF23-A11A-3B0660A3F9A3}"/>
          </ac:spMkLst>
        </pc:spChg>
        <pc:picChg chg="mod">
          <ac:chgData name="Aurele Toussaint" userId="590ce64e3c606c44" providerId="LiveId" clId="{B8E7DC98-491D-5382-89A4-9766D224A60D}" dt="2026-05-07T15:37:28.366" v="34" actId="1076"/>
          <ac:picMkLst>
            <pc:docMk/>
            <pc:sldMk cId="0" sldId="570"/>
            <ac:picMk id="6" creationId="{00000000-0000-0000-0000-000000000000}"/>
          </ac:picMkLst>
        </pc:picChg>
      </pc:sldChg>
      <pc:sldChg chg="addSp delSp modSp mod">
        <pc:chgData name="Aurele Toussaint" userId="590ce64e3c606c44" providerId="LiveId" clId="{B8E7DC98-491D-5382-89A4-9766D224A60D}" dt="2026-05-07T21:21:51.060" v="279" actId="404"/>
        <pc:sldMkLst>
          <pc:docMk/>
          <pc:sldMk cId="0" sldId="571"/>
        </pc:sldMkLst>
        <pc:spChg chg="mod">
          <ac:chgData name="Aurele Toussaint" userId="590ce64e3c606c44" providerId="LiveId" clId="{B8E7DC98-491D-5382-89A4-9766D224A60D}" dt="2026-05-07T21:15:47.263" v="202" actId="20577"/>
          <ac:spMkLst>
            <pc:docMk/>
            <pc:sldMk cId="0" sldId="571"/>
            <ac:spMk id="3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1:21:41.311" v="273" actId="403"/>
          <ac:spMkLst>
            <pc:docMk/>
            <pc:sldMk cId="0" sldId="571"/>
            <ac:spMk id="8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1:21:51.060" v="279" actId="404"/>
          <ac:spMkLst>
            <pc:docMk/>
            <pc:sldMk cId="0" sldId="571"/>
            <ac:spMk id="10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1:21:41.311" v="273" actId="403"/>
          <ac:spMkLst>
            <pc:docMk/>
            <pc:sldMk cId="0" sldId="571"/>
            <ac:spMk id="12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1:21:51.060" v="279" actId="404"/>
          <ac:spMkLst>
            <pc:docMk/>
            <pc:sldMk cId="0" sldId="571"/>
            <ac:spMk id="14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1:21:41.311" v="273" actId="403"/>
          <ac:spMkLst>
            <pc:docMk/>
            <pc:sldMk cId="0" sldId="571"/>
            <ac:spMk id="16" creationId="{00000000-0000-0000-0000-000000000000}"/>
          </ac:spMkLst>
        </pc:spChg>
        <pc:spChg chg="mod">
          <ac:chgData name="Aurele Toussaint" userId="590ce64e3c606c44" providerId="LiveId" clId="{B8E7DC98-491D-5382-89A4-9766D224A60D}" dt="2026-05-07T21:21:51.060" v="279" actId="404"/>
          <ac:spMkLst>
            <pc:docMk/>
            <pc:sldMk cId="0" sldId="571"/>
            <ac:spMk id="18" creationId="{00000000-0000-0000-0000-000000000000}"/>
          </ac:spMkLst>
        </pc:spChg>
        <pc:spChg chg="add mod">
          <ac:chgData name="Aurele Toussaint" userId="590ce64e3c606c44" providerId="LiveId" clId="{B8E7DC98-491D-5382-89A4-9766D224A60D}" dt="2026-05-07T21:15:44.032" v="201" actId="167"/>
          <ac:spMkLst>
            <pc:docMk/>
            <pc:sldMk cId="0" sldId="571"/>
            <ac:spMk id="20" creationId="{F1E847FE-1626-0B43-8092-F908DFF93615}"/>
          </ac:spMkLst>
        </pc:spChg>
        <pc:spChg chg="add mod">
          <ac:chgData name="Aurele Toussaint" userId="590ce64e3c606c44" providerId="LiveId" clId="{B8E7DC98-491D-5382-89A4-9766D224A60D}" dt="2026-05-07T21:15:44.032" v="201" actId="167"/>
          <ac:spMkLst>
            <pc:docMk/>
            <pc:sldMk cId="0" sldId="571"/>
            <ac:spMk id="21" creationId="{893B29E0-DDCD-852C-89F4-8FF9B666649A}"/>
          </ac:spMkLst>
        </pc:spChg>
        <pc:spChg chg="add mod">
          <ac:chgData name="Aurele Toussaint" userId="590ce64e3c606c44" providerId="LiveId" clId="{B8E7DC98-491D-5382-89A4-9766D224A60D}" dt="2026-05-07T21:15:44.032" v="201" actId="167"/>
          <ac:spMkLst>
            <pc:docMk/>
            <pc:sldMk cId="0" sldId="571"/>
            <ac:spMk id="22" creationId="{4907257E-6AA6-EA3C-99E1-6208D01B0140}"/>
          </ac:spMkLst>
        </pc:spChg>
        <pc:spChg chg="add mod">
          <ac:chgData name="Aurele Toussaint" userId="590ce64e3c606c44" providerId="LiveId" clId="{B8E7DC98-491D-5382-89A4-9766D224A60D}" dt="2026-05-07T21:15:44.032" v="201" actId="167"/>
          <ac:spMkLst>
            <pc:docMk/>
            <pc:sldMk cId="0" sldId="571"/>
            <ac:spMk id="23" creationId="{61E37AC5-DD7E-CA4C-C65C-EC1488009140}"/>
          </ac:spMkLst>
        </pc:spChg>
        <pc:spChg chg="add mod">
          <ac:chgData name="Aurele Toussaint" userId="590ce64e3c606c44" providerId="LiveId" clId="{B8E7DC98-491D-5382-89A4-9766D224A60D}" dt="2026-05-07T21:15:44.032" v="201" actId="167"/>
          <ac:spMkLst>
            <pc:docMk/>
            <pc:sldMk cId="0" sldId="571"/>
            <ac:spMk id="24" creationId="{8C9A94F2-EA3A-2A6F-4FDD-F1B47DB623BD}"/>
          </ac:spMkLst>
        </pc:spChg>
        <pc:spChg chg="add mod">
          <ac:chgData name="Aurele Toussaint" userId="590ce64e3c606c44" providerId="LiveId" clId="{B8E7DC98-491D-5382-89A4-9766D224A60D}" dt="2026-05-07T21:15:44.032" v="201" actId="167"/>
          <ac:spMkLst>
            <pc:docMk/>
            <pc:sldMk cId="0" sldId="571"/>
            <ac:spMk id="25" creationId="{2C885B29-16C5-B85B-9586-833962DB6E96}"/>
          </ac:spMkLst>
        </pc:spChg>
        <pc:picChg chg="mod">
          <ac:chgData name="Aurele Toussaint" userId="590ce64e3c606c44" providerId="LiveId" clId="{B8E7DC98-491D-5382-89A4-9766D224A60D}" dt="2026-05-07T15:37:45.007" v="36" actId="1076"/>
          <ac:picMkLst>
            <pc:docMk/>
            <pc:sldMk cId="0" sldId="571"/>
            <ac:picMk id="6" creationId="{00000000-0000-0000-0000-000000000000}"/>
          </ac:picMkLst>
        </pc:picChg>
      </pc:sldChg>
      <pc:sldChg chg="delSp add delDesignElem">
        <pc:chgData name="Aurele Toussaint" userId="590ce64e3c606c44" providerId="LiveId" clId="{B8E7DC98-491D-5382-89A4-9766D224A60D}" dt="2026-05-13T12:23:39.156" v="522"/>
        <pc:sldMkLst>
          <pc:docMk/>
          <pc:sldMk cId="1176543738" sldId="572"/>
        </pc:sldMkLst>
      </pc:sldChg>
      <pc:sldChg chg="delSp add delDesignElem">
        <pc:chgData name="Aurele Toussaint" userId="590ce64e3c606c44" providerId="LiveId" clId="{B8E7DC98-491D-5382-89A4-9766D224A60D}" dt="2026-05-13T12:23:39.156" v="522"/>
        <pc:sldMkLst>
          <pc:docMk/>
          <pc:sldMk cId="4960344" sldId="573"/>
        </pc:sldMkLst>
      </pc:sldChg>
      <pc:sldChg chg="delSp add mod">
        <pc:chgData name="Aurele Toussaint" userId="590ce64e3c606c44" providerId="LiveId" clId="{B8E7DC98-491D-5382-89A4-9766D224A60D}" dt="2026-05-07T21:12:50.429" v="164" actId="478"/>
        <pc:sldMkLst>
          <pc:docMk/>
          <pc:sldMk cId="2401050785" sldId="575"/>
        </pc:sldMkLst>
      </pc:sldChg>
      <pc:sldChg chg="delSp add mod">
        <pc:chgData name="Aurele Toussaint" userId="590ce64e3c606c44" providerId="LiveId" clId="{B8E7DC98-491D-5382-89A4-9766D224A60D}" dt="2026-05-07T21:12:59.955" v="167" actId="478"/>
        <pc:sldMkLst>
          <pc:docMk/>
          <pc:sldMk cId="224382310" sldId="576"/>
        </pc:sldMkLst>
      </pc:sldChg>
      <pc:sldChg chg="addSp delSp modSp add mod">
        <pc:chgData name="Aurele Toussaint" userId="590ce64e3c606c44" providerId="LiveId" clId="{B8E7DC98-491D-5382-89A4-9766D224A60D}" dt="2026-05-13T14:13:43.698" v="564" actId="478"/>
        <pc:sldMkLst>
          <pc:docMk/>
          <pc:sldMk cId="1862571283" sldId="577"/>
        </pc:sldMkLst>
      </pc:sldChg>
      <pc:sldChg chg="addSp delSp modSp add del mod">
        <pc:chgData name="Aurele Toussaint" userId="590ce64e3c606c44" providerId="LiveId" clId="{B8E7DC98-491D-5382-89A4-9766D224A60D}" dt="2026-05-07T21:24:31.579" v="305" actId="2696"/>
        <pc:sldMkLst>
          <pc:docMk/>
          <pc:sldMk cId="1331125174" sldId="579"/>
        </pc:sldMkLst>
        <pc:spChg chg="add mod">
          <ac:chgData name="Aurele Toussaint" userId="590ce64e3c606c44" providerId="LiveId" clId="{B8E7DC98-491D-5382-89A4-9766D224A60D}" dt="2026-05-07T21:14:39.708" v="189" actId="167"/>
          <ac:spMkLst>
            <pc:docMk/>
            <pc:sldMk cId="1331125174" sldId="579"/>
            <ac:spMk id="23" creationId="{32B53AB0-F691-07BC-C928-3900CFC743D5}"/>
          </ac:spMkLst>
        </pc:spChg>
        <pc:spChg chg="add mod">
          <ac:chgData name="Aurele Toussaint" userId="590ce64e3c606c44" providerId="LiveId" clId="{B8E7DC98-491D-5382-89A4-9766D224A60D}" dt="2026-05-07T21:14:39.708" v="189" actId="167"/>
          <ac:spMkLst>
            <pc:docMk/>
            <pc:sldMk cId="1331125174" sldId="579"/>
            <ac:spMk id="24" creationId="{D1299C52-04C2-3B22-4028-6439AC36F53F}"/>
          </ac:spMkLst>
        </pc:spChg>
        <pc:spChg chg="add mod">
          <ac:chgData name="Aurele Toussaint" userId="590ce64e3c606c44" providerId="LiveId" clId="{B8E7DC98-491D-5382-89A4-9766D224A60D}" dt="2026-05-07T21:14:39.708" v="189" actId="167"/>
          <ac:spMkLst>
            <pc:docMk/>
            <pc:sldMk cId="1331125174" sldId="579"/>
            <ac:spMk id="25" creationId="{A4B56D96-87C2-59C0-1DE7-9B94928B0B49}"/>
          </ac:spMkLst>
        </pc:spChg>
        <pc:spChg chg="add mod">
          <ac:chgData name="Aurele Toussaint" userId="590ce64e3c606c44" providerId="LiveId" clId="{B8E7DC98-491D-5382-89A4-9766D224A60D}" dt="2026-05-07T21:14:39.708" v="189" actId="167"/>
          <ac:spMkLst>
            <pc:docMk/>
            <pc:sldMk cId="1331125174" sldId="579"/>
            <ac:spMk id="26" creationId="{C6AE9F16-15CE-03F5-2A7C-377FA6FACA9D}"/>
          </ac:spMkLst>
        </pc:spChg>
        <pc:spChg chg="add mod">
          <ac:chgData name="Aurele Toussaint" userId="590ce64e3c606c44" providerId="LiveId" clId="{B8E7DC98-491D-5382-89A4-9766D224A60D}" dt="2026-05-07T21:14:39.708" v="189" actId="167"/>
          <ac:spMkLst>
            <pc:docMk/>
            <pc:sldMk cId="1331125174" sldId="579"/>
            <ac:spMk id="27" creationId="{65D84E60-3397-B15D-108D-F59E924CF477}"/>
          </ac:spMkLst>
        </pc:spChg>
        <pc:spChg chg="add mod">
          <ac:chgData name="Aurele Toussaint" userId="590ce64e3c606c44" providerId="LiveId" clId="{B8E7DC98-491D-5382-89A4-9766D224A60D}" dt="2026-05-07T21:14:39.708" v="189" actId="167"/>
          <ac:spMkLst>
            <pc:docMk/>
            <pc:sldMk cId="1331125174" sldId="579"/>
            <ac:spMk id="28" creationId="{F14ADFE0-59E9-1569-3DB8-D3B37FFFA896}"/>
          </ac:spMkLst>
        </pc:spChg>
      </pc:sldChg>
      <pc:sldChg chg="delSp add del mod">
        <pc:chgData name="Aurele Toussaint" userId="590ce64e3c606c44" providerId="LiveId" clId="{B8E7DC98-491D-5382-89A4-9766D224A60D}" dt="2026-05-07T21:24:31.579" v="305" actId="2696"/>
        <pc:sldMkLst>
          <pc:docMk/>
          <pc:sldMk cId="3084808399" sldId="580"/>
        </pc:sldMkLst>
      </pc:sldChg>
      <pc:sldChg chg="add del">
        <pc:chgData name="Aurele Toussaint" userId="590ce64e3c606c44" providerId="LiveId" clId="{B8E7DC98-491D-5382-89A4-9766D224A60D}" dt="2026-05-07T21:24:31.579" v="305" actId="2696"/>
        <pc:sldMkLst>
          <pc:docMk/>
          <pc:sldMk cId="3668007341" sldId="581"/>
        </pc:sldMkLst>
      </pc:sldChg>
      <pc:sldChg chg="add">
        <pc:chgData name="Aurele Toussaint" userId="590ce64e3c606c44" providerId="LiveId" clId="{B8E7DC98-491D-5382-89A4-9766D224A60D}" dt="2026-05-07T21:19:50.271" v="249"/>
        <pc:sldMkLst>
          <pc:docMk/>
          <pc:sldMk cId="2885890849" sldId="582"/>
        </pc:sldMkLst>
      </pc:sldChg>
      <pc:sldChg chg="addSp delSp modSp add mod ord">
        <pc:chgData name="Aurele Toussaint" userId="590ce64e3c606c44" providerId="LiveId" clId="{B8E7DC98-491D-5382-89A4-9766D224A60D}" dt="2026-05-13T12:19:21.496" v="463" actId="1076"/>
        <pc:sldMkLst>
          <pc:docMk/>
          <pc:sldMk cId="2898413585" sldId="585"/>
        </pc:sldMkLst>
        <pc:spChg chg="add mod">
          <ac:chgData name="Aurele Toussaint" userId="590ce64e3c606c44" providerId="LiveId" clId="{B8E7DC98-491D-5382-89A4-9766D224A60D}" dt="2026-05-13T12:19:12.295" v="461"/>
          <ac:spMkLst>
            <pc:docMk/>
            <pc:sldMk cId="2898413585" sldId="585"/>
            <ac:spMk id="34" creationId="{319832FD-5002-E5F6-28F4-F718013DAD26}"/>
          </ac:spMkLst>
        </pc:spChg>
        <pc:picChg chg="add mod">
          <ac:chgData name="Aurele Toussaint" userId="590ce64e3c606c44" providerId="LiveId" clId="{B8E7DC98-491D-5382-89A4-9766D224A60D}" dt="2026-05-13T12:19:15.546" v="462" actId="1076"/>
          <ac:picMkLst>
            <pc:docMk/>
            <pc:sldMk cId="2898413585" sldId="585"/>
            <ac:picMk id="30" creationId="{82C8B8FF-682C-E3DC-C1D6-C735C182FD6A}"/>
          </ac:picMkLst>
        </pc:picChg>
        <pc:picChg chg="add mod">
          <ac:chgData name="Aurele Toussaint" userId="590ce64e3c606c44" providerId="LiveId" clId="{B8E7DC98-491D-5382-89A4-9766D224A60D}" dt="2026-05-13T12:19:21.496" v="463" actId="1076"/>
          <ac:picMkLst>
            <pc:docMk/>
            <pc:sldMk cId="2898413585" sldId="585"/>
            <ac:picMk id="32" creationId="{086A3C50-455D-6B19-B34E-FF39B1E8065F}"/>
          </ac:picMkLst>
        </pc:picChg>
        <pc:cxnChg chg="add mod">
          <ac:chgData name="Aurele Toussaint" userId="590ce64e3c606c44" providerId="LiveId" clId="{B8E7DC98-491D-5382-89A4-9766D224A60D}" dt="2026-05-13T12:19:21.496" v="463" actId="1076"/>
          <ac:cxnSpMkLst>
            <pc:docMk/>
            <pc:sldMk cId="2898413585" sldId="585"/>
            <ac:cxnSpMk id="31" creationId="{BB00FA8C-1E67-1898-E3FB-3B76EDE5F4AE}"/>
          </ac:cxnSpMkLst>
        </pc:cxnChg>
      </pc:sldChg>
      <pc:sldChg chg="addSp delSp modSp add mod ord">
        <pc:chgData name="Aurele Toussaint" userId="590ce64e3c606c44" providerId="LiveId" clId="{B8E7DC98-491D-5382-89A4-9766D224A60D}" dt="2026-05-13T12:20:21.430" v="474"/>
        <pc:sldMkLst>
          <pc:docMk/>
          <pc:sldMk cId="2991081488" sldId="586"/>
        </pc:sldMkLst>
        <pc:spChg chg="add mod">
          <ac:chgData name="Aurele Toussaint" userId="590ce64e3c606c44" providerId="LiveId" clId="{B8E7DC98-491D-5382-89A4-9766D224A60D}" dt="2026-05-13T12:19:55.675" v="468"/>
          <ac:spMkLst>
            <pc:docMk/>
            <pc:sldMk cId="2991081488" sldId="586"/>
            <ac:spMk id="8" creationId="{E698CA4D-5C68-74CF-D7A5-CFD3C2BCE8C9}"/>
          </ac:spMkLst>
        </pc:spChg>
        <pc:spChg chg="add mod">
          <ac:chgData name="Aurele Toussaint" userId="590ce64e3c606c44" providerId="LiveId" clId="{B8E7DC98-491D-5382-89A4-9766D224A60D}" dt="2026-05-13T12:20:21.430" v="474"/>
          <ac:spMkLst>
            <pc:docMk/>
            <pc:sldMk cId="2991081488" sldId="586"/>
            <ac:spMk id="9" creationId="{9B29F7C6-3419-B376-201B-5DB50F6DFEE1}"/>
          </ac:spMkLst>
        </pc:spChg>
        <pc:picChg chg="add mod">
          <ac:chgData name="Aurele Toussaint" userId="590ce64e3c606c44" providerId="LiveId" clId="{B8E7DC98-491D-5382-89A4-9766D224A60D}" dt="2026-05-13T12:19:55.675" v="468"/>
          <ac:picMkLst>
            <pc:docMk/>
            <pc:sldMk cId="2991081488" sldId="586"/>
            <ac:picMk id="6" creationId="{1EC12C1A-1372-D74C-67A9-AFABEC08783D}"/>
          </ac:picMkLst>
        </pc:picChg>
        <pc:picChg chg="add mod">
          <ac:chgData name="Aurele Toussaint" userId="590ce64e3c606c44" providerId="LiveId" clId="{B8E7DC98-491D-5382-89A4-9766D224A60D}" dt="2026-05-13T12:19:55.675" v="468"/>
          <ac:picMkLst>
            <pc:docMk/>
            <pc:sldMk cId="2991081488" sldId="586"/>
            <ac:picMk id="7" creationId="{E75B667C-D254-A1BE-0C24-1F2C3C8B08C7}"/>
          </ac:picMkLst>
        </pc:picChg>
      </pc:sldChg>
      <pc:sldChg chg="addSp delSp modSp add mod ord">
        <pc:chgData name="Aurele Toussaint" userId="590ce64e3c606c44" providerId="LiveId" clId="{B8E7DC98-491D-5382-89A4-9766D224A60D}" dt="2026-05-15T21:06:55.084" v="567" actId="478"/>
        <pc:sldMkLst>
          <pc:docMk/>
          <pc:sldMk cId="2462812214" sldId="587"/>
        </pc:sldMkLst>
        <pc:spChg chg="add mod">
          <ac:chgData name="Aurele Toussaint" userId="590ce64e3c606c44" providerId="LiveId" clId="{B8E7DC98-491D-5382-89A4-9766D224A60D}" dt="2026-05-13T12:21:04.362" v="477"/>
          <ac:spMkLst>
            <pc:docMk/>
            <pc:sldMk cId="2462812214" sldId="587"/>
            <ac:spMk id="9" creationId="{82532798-EAB2-ECB8-A038-910732C13BAB}"/>
          </ac:spMkLst>
        </pc:spChg>
        <pc:spChg chg="mod">
          <ac:chgData name="Aurele Toussaint" userId="590ce64e3c606c44" providerId="LiveId" clId="{B8E7DC98-491D-5382-89A4-9766D224A60D}" dt="2026-05-13T12:21:18.954" v="479"/>
          <ac:spMkLst>
            <pc:docMk/>
            <pc:sldMk cId="2462812214" sldId="587"/>
            <ac:spMk id="11" creationId="{BD832A4D-C3DF-743B-CFE7-28CB6D2423AF}"/>
          </ac:spMkLst>
        </pc:spChg>
        <pc:spChg chg="mod">
          <ac:chgData name="Aurele Toussaint" userId="590ce64e3c606c44" providerId="LiveId" clId="{B8E7DC98-491D-5382-89A4-9766D224A60D}" dt="2026-05-13T12:21:18.954" v="479"/>
          <ac:spMkLst>
            <pc:docMk/>
            <pc:sldMk cId="2462812214" sldId="587"/>
            <ac:spMk id="14" creationId="{7F729A2E-8664-4F54-7768-11B71F5194B4}"/>
          </ac:spMkLst>
        </pc:spChg>
        <pc:spChg chg="add del mod">
          <ac:chgData name="Aurele Toussaint" userId="590ce64e3c606c44" providerId="LiveId" clId="{B8E7DC98-491D-5382-89A4-9766D224A60D}" dt="2026-05-15T21:06:55.084" v="567" actId="478"/>
          <ac:spMkLst>
            <pc:docMk/>
            <pc:sldMk cId="2462812214" sldId="587"/>
            <ac:spMk id="17" creationId="{6F07C016-BA03-BAE1-4BE0-98EA6DE57C14}"/>
          </ac:spMkLst>
        </pc:spChg>
        <pc:spChg chg="add del mod">
          <ac:chgData name="Aurele Toussaint" userId="590ce64e3c606c44" providerId="LiveId" clId="{B8E7DC98-491D-5382-89A4-9766D224A60D}" dt="2026-05-15T21:06:49.610" v="565" actId="478"/>
          <ac:spMkLst>
            <pc:docMk/>
            <pc:sldMk cId="2462812214" sldId="587"/>
            <ac:spMk id="18" creationId="{22BF6056-745E-DFEB-C3E7-5486F7DAE42E}"/>
          </ac:spMkLst>
        </pc:spChg>
        <pc:grpChg chg="add mod">
          <ac:chgData name="Aurele Toussaint" userId="590ce64e3c606c44" providerId="LiveId" clId="{B8E7DC98-491D-5382-89A4-9766D224A60D}" dt="2026-05-15T21:06:52.134" v="566" actId="1076"/>
          <ac:grpSpMkLst>
            <pc:docMk/>
            <pc:sldMk cId="2462812214" sldId="587"/>
            <ac:grpSpMk id="10" creationId="{3A0EF56C-D0EF-FF0A-8DAF-6FE43B0E2FF1}"/>
          </ac:grpSpMkLst>
        </pc:grpChg>
        <pc:picChg chg="mod">
          <ac:chgData name="Aurele Toussaint" userId="590ce64e3c606c44" providerId="LiveId" clId="{B8E7DC98-491D-5382-89A4-9766D224A60D}" dt="2026-05-13T12:21:18.954" v="479"/>
          <ac:picMkLst>
            <pc:docMk/>
            <pc:sldMk cId="2462812214" sldId="587"/>
            <ac:picMk id="12" creationId="{3AEAB4DE-8C3B-7777-FADB-48C9E2606C99}"/>
          </ac:picMkLst>
        </pc:picChg>
        <pc:picChg chg="mod">
          <ac:chgData name="Aurele Toussaint" userId="590ce64e3c606c44" providerId="LiveId" clId="{B8E7DC98-491D-5382-89A4-9766D224A60D}" dt="2026-05-13T12:21:18.954" v="479"/>
          <ac:picMkLst>
            <pc:docMk/>
            <pc:sldMk cId="2462812214" sldId="587"/>
            <ac:picMk id="13" creationId="{BD57F0CE-7922-8B0D-10AB-E2F54CCD55ED}"/>
          </ac:picMkLst>
        </pc:picChg>
        <pc:picChg chg="add del mod">
          <ac:chgData name="Aurele Toussaint" userId="590ce64e3c606c44" providerId="LiveId" clId="{B8E7DC98-491D-5382-89A4-9766D224A60D}" dt="2026-05-15T21:06:49.610" v="565" actId="478"/>
          <ac:picMkLst>
            <pc:docMk/>
            <pc:sldMk cId="2462812214" sldId="587"/>
            <ac:picMk id="19" creationId="{0AD19E48-5E4C-AED9-B0BB-AC9F038C7755}"/>
          </ac:picMkLst>
        </pc:picChg>
        <pc:cxnChg chg="mod">
          <ac:chgData name="Aurele Toussaint" userId="590ce64e3c606c44" providerId="LiveId" clId="{B8E7DC98-491D-5382-89A4-9766D224A60D}" dt="2026-05-13T12:21:18.954" v="479"/>
          <ac:cxnSpMkLst>
            <pc:docMk/>
            <pc:sldMk cId="2462812214" sldId="587"/>
            <ac:cxnSpMk id="15" creationId="{427189BA-93BA-DF1E-C09E-6C6E196D2037}"/>
          </ac:cxnSpMkLst>
        </pc:cxnChg>
        <pc:cxnChg chg="add del mod">
          <ac:chgData name="Aurele Toussaint" userId="590ce64e3c606c44" providerId="LiveId" clId="{B8E7DC98-491D-5382-89A4-9766D224A60D}" dt="2026-05-15T21:06:55.084" v="567" actId="478"/>
          <ac:cxnSpMkLst>
            <pc:docMk/>
            <pc:sldMk cId="2462812214" sldId="587"/>
            <ac:cxnSpMk id="16" creationId="{B79A0210-D643-15ED-EF9B-A55CF7008110}"/>
          </ac:cxnSpMkLst>
        </pc:cxnChg>
      </pc:sldChg>
      <pc:sldChg chg="delSp add delDesignElem">
        <pc:chgData name="Aurele Toussaint" userId="590ce64e3c606c44" providerId="LiveId" clId="{B8E7DC98-491D-5382-89A4-9766D224A60D}" dt="2026-05-13T12:22:58.167" v="499"/>
        <pc:sldMkLst>
          <pc:docMk/>
          <pc:sldMk cId="2268654728" sldId="588"/>
        </pc:sldMkLst>
      </pc:sldChg>
      <pc:sldChg chg="delSp modSp add mod delDesignElem">
        <pc:chgData name="Aurele Toussaint" userId="590ce64e3c606c44" providerId="LiveId" clId="{B8E7DC98-491D-5382-89A4-9766D224A60D}" dt="2026-05-13T12:23:10.558" v="502" actId="27636"/>
        <pc:sldMkLst>
          <pc:docMk/>
          <pc:sldMk cId="1854104705" sldId="589"/>
        </pc:sldMkLst>
        <pc:spChg chg="mod">
          <ac:chgData name="Aurele Toussaint" userId="590ce64e3c606c44" providerId="LiveId" clId="{B8E7DC98-491D-5382-89A4-9766D224A60D}" dt="2026-05-13T12:23:10.558" v="502" actId="27636"/>
          <ac:spMkLst>
            <pc:docMk/>
            <pc:sldMk cId="1854104705" sldId="589"/>
            <ac:spMk id="4" creationId="{937DEA92-B4A8-429C-96BF-691AE2D60254}"/>
          </ac:spMkLst>
        </pc:spChg>
      </pc:sldChg>
      <pc:sldChg chg="delSp add delDesignElem">
        <pc:chgData name="Aurele Toussaint" userId="590ce64e3c606c44" providerId="LiveId" clId="{B8E7DC98-491D-5382-89A4-9766D224A60D}" dt="2026-05-13T12:23:39.156" v="522"/>
        <pc:sldMkLst>
          <pc:docMk/>
          <pc:sldMk cId="1356568661" sldId="590"/>
        </pc:sldMkLst>
      </pc:sldChg>
      <pc:sldChg chg="delSp add delDesignElem">
        <pc:chgData name="Aurele Toussaint" userId="590ce64e3c606c44" providerId="LiveId" clId="{B8E7DC98-491D-5382-89A4-9766D224A60D}" dt="2026-05-13T12:23:39.156" v="522"/>
        <pc:sldMkLst>
          <pc:docMk/>
          <pc:sldMk cId="546551128" sldId="591"/>
        </pc:sldMkLst>
      </pc:sldChg>
      <pc:sldChg chg="delSp add delDesignElem">
        <pc:chgData name="Aurele Toussaint" userId="590ce64e3c606c44" providerId="LiveId" clId="{B8E7DC98-491D-5382-89A4-9766D224A60D}" dt="2026-05-13T12:23:39.156" v="522"/>
        <pc:sldMkLst>
          <pc:docMk/>
          <pc:sldMk cId="1881066452" sldId="592"/>
        </pc:sldMkLst>
      </pc:sldChg>
      <pc:sldChg chg="delSp add delDesignElem">
        <pc:chgData name="Aurele Toussaint" userId="590ce64e3c606c44" providerId="LiveId" clId="{B8E7DC98-491D-5382-89A4-9766D224A60D}" dt="2026-05-13T12:23:39.156" v="522"/>
        <pc:sldMkLst>
          <pc:docMk/>
          <pc:sldMk cId="806313961" sldId="593"/>
        </pc:sldMkLst>
      </pc:sldChg>
      <pc:sldChg chg="add">
        <pc:chgData name="Aurele Toussaint" userId="590ce64e3c606c44" providerId="LiveId" clId="{B8E7DC98-491D-5382-89A4-9766D224A60D}" dt="2026-05-13T14:13:41.222" v="563"/>
        <pc:sldMkLst>
          <pc:docMk/>
          <pc:sldMk cId="2595969416" sldId="594"/>
        </pc:sldMkLst>
      </pc:sldChg>
    </pc:docChg>
  </pc:docChgLst>
  <pc:docChgLst>
    <pc:chgData name="Guest User" providerId="Windows Live" clId="Web-{B62A2FAC-0CC4-E3EC-F19D-513ACDBF2955}"/>
    <pc:docChg chg="modSld">
      <pc:chgData name="Guest User" userId="" providerId="Windows Live" clId="Web-{B62A2FAC-0CC4-E3EC-F19D-513ACDBF2955}" dt="2026-05-12T19:18:40.869" v="1" actId="1076"/>
      <pc:docMkLst>
        <pc:docMk/>
      </pc:docMkLst>
      <pc:sldChg chg="modSp">
        <pc:chgData name="Guest User" userId="" providerId="Windows Live" clId="Web-{B62A2FAC-0CC4-E3EC-F19D-513ACDBF2955}" dt="2026-05-12T19:18:40.869" v="1" actId="1076"/>
        <pc:sldMkLst>
          <pc:docMk/>
          <pc:sldMk cId="0" sldId="267"/>
        </pc:sldMkLst>
        <pc:spChg chg="mod">
          <ac:chgData name="Guest User" userId="" providerId="Windows Live" clId="Web-{B62A2FAC-0CC4-E3EC-F19D-513ACDBF2955}" dt="2026-05-12T19:18:40.869" v="1" actId="1076"/>
          <ac:spMkLst>
            <pc:docMk/>
            <pc:sldMk cId="0" sldId="267"/>
            <ac:spMk id="12" creationId="{00000000-0000-0000-0000-000000000000}"/>
          </ac:spMkLst>
        </pc:spChg>
      </pc:sldChg>
    </pc:docChg>
  </pc:docChgLst>
  <pc:docChgLst>
    <pc:chgData name="Guest User" providerId="Windows Live" clId="Web-{705F8F26-8B8C-8728-5EB1-D7B4D76DFC82}"/>
    <pc:docChg chg="addSld">
      <pc:chgData name="Guest User" userId="" providerId="Windows Live" clId="Web-{705F8F26-8B8C-8728-5EB1-D7B4D76DFC82}" dt="2026-05-12T13:47:34.697" v="1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0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A1BD6-DBB0-CC47-4408-8CBD27485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8A54299-14C7-C859-3016-C50BAE195A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E9A8CAD-4D42-578E-9243-6B10ECBE0A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5EB83F-6262-D5DF-54E5-619EE1415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0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0933B-1208-5277-02E2-0342D4143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1802724-50C2-0498-4436-CCD71EFF89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BB62D33-1138-8CA6-A8A6-682BCD214C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83458D-BE00-3927-9C39-E7A527A9C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536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6F5D7-7A99-DA9A-6F23-A6CF814A4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DB4C5E0-4CA7-B219-35BB-929053BFA7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694E956-ADD4-9F65-5D64-BA75E392BA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EF4DDF-F497-37DA-1CA9-CCA4B14B2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771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1FA63-4C57-B819-4A0B-525FC6324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5C79825-CB89-C7E4-A868-43A5AA98B6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A501E36-2BFE-58F6-6467-BBBAEDA23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C6060E-9E12-E6E2-09A3-E2AD48D68F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463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ADF6BF-4769-2366-9496-86990C01E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C50511-31D8-E643-8AC2-FD87D5A494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315FD2-7047-AF4F-17C2-C9CF7DE7D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86C27-E13E-4A15-AE83-08B0225435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57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B3731-BBA3-E7E5-66B4-D78FD665F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2DB031-0CEA-5F9C-DEBD-934266F12E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2EB0B5-2F0F-6E77-1A26-7E009A454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B2870-3479-213A-7FBC-DC51801831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23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9AC55-C0D9-F338-369F-BC3B8EA81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C6AE3D-BCB8-0B02-8317-FFD0CC9F7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54929B-9981-4558-9309-6475A3A7D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B2573-E598-791F-DCE0-B7C122300F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78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31A05-EB9B-AE05-7B87-B2D038B8F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96CD59-022E-B98B-238F-88BA3767C9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7328A0-CAB3-6449-8630-C60BE0C93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4C832-218B-7DD9-C493-AE75C51D91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5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9B2435-C536-BC77-FD28-4F95C288D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D51B758-8545-B861-57B3-2E9ED2B691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8AF6743-843F-7EAA-D665-02A5E0616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E0A8E8-9366-D5D0-F0B3-7FB7E24777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233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E7D143-7BD6-7907-ED3E-06F76C244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6921F1C-7826-70EF-13FA-05A081448B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04268EE-13E9-91BF-5CFC-9A26F8E3C0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0E8163-5C1F-9B6F-4BA3-C1E7B92BBE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548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21051-B47A-D8BD-6E87-CB48BB284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3DF6AFB-FA78-798B-D739-4A2BC8A053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2B30835-3D97-7475-6C74-EA535C267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0CFA68-1A80-E4F5-0FAD-DB996A548F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935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0490C-5527-E1B0-CB59-F748BAD09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D3B4E65-4081-C8C3-E566-2348ECA4F2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903B688-7458-FA01-4D92-1D7F3E7EB6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084AE9-26D9-5D34-010D-338BC743A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25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534EEB-3FA4-F7CB-CB0C-C89B4DAD2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39E97ED-38A4-F21D-7ABF-E9E25ACBC0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C68AD52-F679-8C85-B86A-0B68990C14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563145-5437-BE8E-7D33-10B915EC0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760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DFD33-6CFA-B02F-DEE7-2F28624C4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C98A743-5741-7704-6F82-A012C4951F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16D66D7-59D7-A0E2-C277-397A74328D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564558-3CD7-05B4-7790-90770C48F1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4581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70B8C-FFB3-9E76-5225-0B2642601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9F63E5C-0CA7-41ED-1308-D61765D7EE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0CBEB86-9243-0E72-F19A-43733DEB5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75FE1A1-591D-B0A2-D74E-02A35A401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1653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209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4004D-DCED-9FC4-4EE0-EAFB1D8F9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93E1931-F6F8-AF70-D6FB-526D18EBBA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4A4F43F-E4E7-39F1-C625-03BD729A63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7BA3F6-E83C-ABC8-6EE7-AB8708B198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086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15F27-233E-F534-6DA2-850D162B9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C16786A-721C-B9DD-B99B-802C3211B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72B62D-BD46-3049-780C-73C38B447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39AC58-D2C7-D827-E4EF-325EC76A7C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47844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FC163-FCF3-84A3-C552-BD8666E0F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56E2B6A-8AAE-CA93-0005-F48810149B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5378538-8E33-2778-B175-6E1B98906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1BB2402-9811-3730-4339-35896BF97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6319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19A30-FC7B-4035-E057-9E29831ED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EAF8239-9164-5588-A1CE-6062CD9B0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3603EE6-EF51-812A-AECE-196F1257F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E461DE-21A0-F8D5-2D36-3FE3C94447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7073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0D1F6-0A59-07A2-B0B1-B66FCC185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016F642-B859-1F57-6F48-4E5249E2C3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75DEA05-88B6-EB7C-848F-DBC2E2E8B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0FC9B9-6089-681F-90BA-090824D3EA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7239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5DBB3-36C7-4388-A790-B0C35E736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50A8C56-81BF-7732-BB9E-D066DEA6A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0AA8877-9A0C-64BD-C506-DFBBB4D9D1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4C3979-E301-5A97-4B25-B7E58A7A6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2799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D1082-6672-B995-1FC2-B84376901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EE28E91-D354-5923-5C26-BA9E4FB1AC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4E91F0F-6B12-A880-28A3-D415E18A6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B5430C-217A-0536-BD89-830368972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2946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528E0-0EDC-5A9F-DC16-D4C9FC3EE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D41B493-55B0-A96D-17CD-3C3CF2705A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800B1C-371A-3F66-633D-A2E0D6C9A0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7EC8CD4-2F52-2912-C93D-40691531FD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1577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9448D-AB5E-B9E0-F785-6A64573A1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DC725A3-98C1-5409-9543-B6E1DD1DCA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1344272-8FAB-2673-990F-BA5328E782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57CEFE-FF23-7BD4-A3B1-CEA077951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2737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067E9-C244-45D7-871C-222F89492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E3717EF-86A4-E934-CFC7-E306E9EAF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A05756A-F63B-523C-0F86-B25085F37C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01E671-3171-6CF5-A439-E50E82F204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7897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E3A15-38D8-5212-B5C7-F429953C7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0C0060B-C6D4-0AD1-FEA6-E37D84FEA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414C351-6632-A15D-2B18-0AD026669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A5D3E4-582A-423B-3FE5-EB465908A9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6627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F84CB-8B92-C799-90C9-3864A2506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1A9E4E0-BAAA-6FDB-9BC5-0E624A3F3D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880E81B-0E91-E850-F8CF-E9D858271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7505A3-0AE1-D14D-5EE3-4155A067BF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945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105DA-8BF8-3359-1CDA-5F54649E1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9FDA204-8568-25D7-CC9B-2F49558763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0AECBB6-FA91-C41A-CD46-C39AE3920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6631FF4-1109-9181-A311-D209D192BE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54479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38D37-E731-7085-13BD-AEBD92B21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2E106EA-26A6-0849-618F-C88B0CF11E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198AF26-7253-5BF8-35C2-28983A5C0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AB8A5A-9B33-C2D8-9624-3E0BB2EDA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08299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544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29376-76C9-E2BE-C22A-4DB838B99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DB5FEF2-EBFB-5588-6974-224BF7F3B6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098FF0F-D33E-417D-3227-E22F957BE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E19E18-CCC7-7B3E-13FE-6D0E92853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9665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F2D66-FEDC-8E7C-508C-2E4833E0A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F769204-ED61-B175-5B07-751D1FA594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4753740-B08A-E768-019A-674AA974E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44B85C-0369-87CC-6738-968850DA22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42135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54E92-AC40-9168-7749-EAD0EADDF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24D3403-58C8-020B-1E5E-A53E5737E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53AD0EC-1BA4-3E06-B53A-E4E8F0DBB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3EF3F2-7229-4F6E-C8E1-DBF629D93B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8918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B06AD-51B2-43D9-D04A-E028B2AE7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3B4F8E5-F5EB-AB58-3358-05DAD17342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3263C28-31ED-3627-0AA0-5CC52C7A48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6DAF09-08B2-21FE-A639-C3469202B2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4669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75406-A625-49EC-BE74-EE49F1C75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BF9760D-A35A-B3E0-D9AE-FE038D673A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BC2937B-87A4-0A30-DFC3-D3CF8DD27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4C3EFD-2B26-8348-29FD-22445A6D03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6531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00A2B-64DD-3422-0ABE-C2FF4AFAD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80FB7D4-D301-44C4-7DAB-7889DA6265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9177369-6898-E3FA-7B21-3F8A96CB9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5542D6-9E4F-A430-585B-3E921D29EE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026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5221D-379D-4A34-741D-598FCBF33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46FEBA9-CDDE-1AD7-02BC-D74358AF9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E89DA17-BF75-3E43-8562-EEE466ED4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6D4EE6-F117-0841-FB0A-BF94FAAAEC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663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F9C6E-A0CC-478E-C642-1F648AEEF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49DC1A6-19A5-4F25-8D1A-912D1ABF09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DD80801-B7F9-D392-3E5D-16FFDF495C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381524-FC64-711F-7AA1-0F8BC8131E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8082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6CC6C-2744-0D99-3915-FFA072B7F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925A1CF-4B78-54EF-BD2F-DCEE6A0BC1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BC472E0-65EF-A858-E030-F5C90F720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4D9B24-6169-80A8-66E7-27E726BD7D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479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6CD2E-97ED-776C-D75D-E09E21FEA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C7922D8-A4A7-D0ED-69FA-E3958A9A23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FA30CEB-FF85-617A-09A3-8F3DA7F73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25B9E4-906C-9685-7E97-3383F0CD1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394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D3CD9-6212-0267-D3D3-7A2D59A50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E2804B2-B0F3-D185-826F-E132137196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AFFA52E-3C15-4F75-0C10-45E4C29D8B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F8B7E4-DA9E-FA8A-C176-927BD1F834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186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EDA5A-9251-FF68-7AFC-47F1450A5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4053F65-0DB1-3C68-BA56-AE82522BF9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B68318F-F646-7C50-63BB-BDD3D9305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6899CA-3F0C-A744-2712-C0A54674E2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3EE1F-ADC0-1741-B2E0-179F0E148D3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54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EBF71CF-C4AE-767D-EDAF-F6632E56B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06E0-DE70-4561-823D-685E61420C15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A97DDE-4733-BB5F-71F1-5D43604B3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8ADBFB-A50C-123E-BE04-E3779D3F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01F27-C238-47C0-AF91-7501B18ACA1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35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837530" cy="6858000"/>
          </a:xfrm>
          <a:prstGeom prst="rect">
            <a:avLst/>
          </a:prstGeom>
          <a:solidFill>
            <a:srgbClr val="1A3D2B"/>
          </a:solidFill>
          <a:ln w="12700">
            <a:solidFill>
              <a:srgbClr val="1A3D2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91440" y="-457200"/>
            <a:ext cx="3840480" cy="3840480"/>
          </a:xfrm>
          <a:prstGeom prst="ellipse">
            <a:avLst/>
          </a:prstGeom>
          <a:solidFill>
            <a:srgbClr val="2D5A3A">
              <a:alpha val="40000"/>
            </a:srgbClr>
          </a:solidFill>
          <a:ln w="12700">
            <a:solidFill>
              <a:srgbClr val="2D5A3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1828800" y="3840480"/>
            <a:ext cx="4572000" cy="4572000"/>
          </a:xfrm>
          <a:prstGeom prst="ellipse">
            <a:avLst/>
          </a:prstGeom>
          <a:solidFill>
            <a:srgbClr val="2D5A3A">
              <a:alpha val="45000"/>
            </a:srgbClr>
          </a:solidFill>
          <a:ln w="12700">
            <a:solidFill>
              <a:srgbClr val="2D5A3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 3"/>
          <p:cNvSpPr/>
          <p:nvPr/>
        </p:nvSpPr>
        <p:spPr>
          <a:xfrm>
            <a:off x="182880" y="3154680"/>
            <a:ext cx="5594299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1000"/>
          </a:p>
        </p:txBody>
      </p:sp>
      <p:sp>
        <p:nvSpPr>
          <p:cNvPr id="6" name="Shape 4"/>
          <p:cNvSpPr/>
          <p:nvPr/>
        </p:nvSpPr>
        <p:spPr>
          <a:xfrm>
            <a:off x="6323990" y="502920"/>
            <a:ext cx="502920" cy="128016"/>
          </a:xfrm>
          <a:prstGeom prst="rect">
            <a:avLst/>
          </a:prstGeom>
          <a:solidFill>
            <a:srgbClr val="E05A1E"/>
          </a:solidFill>
          <a:ln w="12700">
            <a:solidFill>
              <a:srgbClr val="E05A1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Text 5"/>
          <p:cNvSpPr/>
          <p:nvPr/>
        </p:nvSpPr>
        <p:spPr>
          <a:xfrm>
            <a:off x="6202375" y="777240"/>
            <a:ext cx="5715914" cy="1737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approach</a:t>
            </a:r>
            <a:endParaRPr lang="en-US" sz="3000"/>
          </a:p>
          <a:p>
            <a:pPr marL="0" indent="0">
              <a:buNone/>
            </a:pPr>
            <a:r>
              <a:rPr lang="en-US" sz="300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community ecology</a:t>
            </a:r>
            <a:endParaRPr lang="en-US" sz="3000"/>
          </a:p>
        </p:txBody>
      </p:sp>
      <p:sp>
        <p:nvSpPr>
          <p:cNvPr id="8" name="Shape 6"/>
          <p:cNvSpPr/>
          <p:nvPr/>
        </p:nvSpPr>
        <p:spPr>
          <a:xfrm>
            <a:off x="6323990" y="2697480"/>
            <a:ext cx="5351069" cy="0"/>
          </a:xfrm>
          <a:prstGeom prst="line">
            <a:avLst/>
          </a:prstGeom>
          <a:noFill/>
          <a:ln w="1270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 7"/>
          <p:cNvSpPr/>
          <p:nvPr/>
        </p:nvSpPr>
        <p:spPr>
          <a:xfrm>
            <a:off x="6323990" y="2834640"/>
            <a:ext cx="5594299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500" b="1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 2 — Community-Weighted Means,
Functional Diversity Indices
&amp; Functional Trait Space
</a:t>
            </a:r>
            <a:r>
              <a:rPr lang="en-US" sz="120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CWM · FRic · FEve · FDis · funspace · Brazil
</a:t>
            </a:r>
            <a:r>
              <a:rPr lang="en-US" sz="11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Belém, Pará · Amazon, Brazil</a:t>
            </a:r>
            <a:endParaRPr lang="en-US" sz="1500"/>
          </a:p>
        </p:txBody>
      </p:sp>
      <p:sp>
        <p:nvSpPr>
          <p:cNvPr id="11" name="TextBox 10"/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01 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858000"/>
          </a:xfrm>
          <a:prstGeom prst="rect">
            <a:avLst/>
          </a:prstGeom>
          <a:solidFill>
            <a:srgbClr val="5A7A94"/>
          </a:solidFill>
          <a:ln w="12700">
            <a:solidFill>
              <a:srgbClr val="5A7A94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5107838" y="0"/>
            <a:ext cx="7053682" cy="6858000"/>
          </a:xfrm>
          <a:prstGeom prst="rect">
            <a:avLst/>
          </a:prstGeom>
          <a:solidFill>
            <a:srgbClr val="5A8A6A">
              <a:alpha val="75000"/>
            </a:srgbClr>
          </a:solidFill>
          <a:ln w="12700">
            <a:solidFill>
              <a:srgbClr val="5A8A6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-1371600" y="-1097280"/>
            <a:ext cx="5029200" cy="5029200"/>
          </a:xfrm>
          <a:prstGeom prst="ellipse">
            <a:avLst/>
          </a:prstGeom>
          <a:solidFill>
            <a:srgbClr val="FFFFFF">
              <a:alpha val="12000"/>
            </a:srgbClr>
          </a:solidFill>
          <a:ln w="3810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9418320" y="3931920"/>
            <a:ext cx="4389120" cy="4389120"/>
          </a:xfrm>
          <a:prstGeom prst="ellipse">
            <a:avLst/>
          </a:prstGeom>
          <a:solidFill>
            <a:srgbClr val="FFFFFF">
              <a:alpha val="10000"/>
            </a:srgbClr>
          </a:solidFill>
          <a:ln w="38100">
            <a:solidFill>
              <a:srgbClr val="FFFFFF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2286000" y="1828800"/>
            <a:ext cx="7315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FFFFF">
                    <a:alpha val="8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1</a:t>
            </a:r>
            <a:endParaRPr lang="en-US" sz="1600"/>
          </a:p>
        </p:txBody>
      </p:sp>
      <p:sp>
        <p:nvSpPr>
          <p:cNvPr id="7" name="Text 5"/>
          <p:cNvSpPr/>
          <p:nvPr/>
        </p:nvSpPr>
        <p:spPr>
          <a:xfrm>
            <a:off x="1828800" y="2331720"/>
            <a:ext cx="82296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>
                <a:solidFill>
                  <a:srgbClr val="1A28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Community-Weighted</a:t>
            </a:r>
            <a:endParaRPr lang="en-US" sz="4400"/>
          </a:p>
          <a:p>
            <a:pPr marL="0" indent="0" algn="ctr">
              <a:buNone/>
            </a:pPr>
            <a:r>
              <a:rPr lang="en-US" sz="4400" b="1">
                <a:solidFill>
                  <a:srgbClr val="1A28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Mean (CWM)</a:t>
            </a:r>
            <a:endParaRPr lang="en-US" sz="4400"/>
          </a:p>
        </p:txBody>
      </p:sp>
      <p:sp>
        <p:nvSpPr>
          <p:cNvPr id="8" name="Text 6"/>
          <p:cNvSpPr/>
          <p:nvPr/>
        </p:nvSpPr>
        <p:spPr>
          <a:xfrm>
            <a:off x="2286000" y="384048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700" i="1">
                <a:solidFill>
                  <a:srgbClr val="1A28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mass-ratio hypothesis and dominant trait strategy</a:t>
            </a:r>
            <a:endParaRPr lang="en-US" sz="1700"/>
          </a:p>
        </p:txBody>
      </p:sp>
      <p:sp>
        <p:nvSpPr>
          <p:cNvPr id="9" name="TextBox 8"/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10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1E3DE-418A-7FD4-4B1E-D41FB2A62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86372219-F198-2923-FD86-B6CBEA36F0D8}"/>
              </a:ext>
            </a:extLst>
          </p:cNvPr>
          <p:cNvGrpSpPr/>
          <p:nvPr/>
        </p:nvGrpSpPr>
        <p:grpSpPr>
          <a:xfrm>
            <a:off x="-258822" y="-449451"/>
            <a:ext cx="12893040" cy="7498080"/>
            <a:chOff x="-274320" y="-457200"/>
            <a:chExt cx="12893040" cy="7498080"/>
          </a:xfrm>
        </p:grpSpPr>
        <p:sp>
          <p:nvSpPr>
            <p:cNvPr id="5" name="Shape 0">
              <a:extLst>
                <a:ext uri="{FF2B5EF4-FFF2-40B4-BE49-F238E27FC236}">
                  <a16:creationId xmlns:a16="http://schemas.microsoft.com/office/drawing/2014/main" id="{EA904130-FA04-0763-901D-4516078ECC1F}"/>
                </a:ext>
              </a:extLst>
            </p:cNvPr>
            <p:cNvSpPr/>
            <p:nvPr/>
          </p:nvSpPr>
          <p:spPr>
            <a:xfrm>
              <a:off x="0" y="0"/>
              <a:ext cx="1463040" cy="1645920"/>
            </a:xfrm>
            <a:prstGeom prst="rect">
              <a:avLst/>
            </a:prstGeom>
            <a:solidFill>
              <a:srgbClr val="C8DDB8">
                <a:alpha val="5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6" name="Shape 1">
              <a:extLst>
                <a:ext uri="{FF2B5EF4-FFF2-40B4-BE49-F238E27FC236}">
                  <a16:creationId xmlns:a16="http://schemas.microsoft.com/office/drawing/2014/main" id="{12986B09-DCF0-6567-99A6-7B0EA6A52CF5}"/>
                </a:ext>
              </a:extLst>
            </p:cNvPr>
            <p:cNvSpPr/>
            <p:nvPr/>
          </p:nvSpPr>
          <p:spPr>
            <a:xfrm>
              <a:off x="10698480" y="5212080"/>
              <a:ext cx="1463040" cy="1645920"/>
            </a:xfrm>
            <a:prstGeom prst="rect">
              <a:avLst/>
            </a:prstGeom>
            <a:solidFill>
              <a:srgbClr val="B8DDC8">
                <a:alpha val="6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7" name="Shape 2">
              <a:extLst>
                <a:ext uri="{FF2B5EF4-FFF2-40B4-BE49-F238E27FC236}">
                  <a16:creationId xmlns:a16="http://schemas.microsoft.com/office/drawing/2014/main" id="{AF4AF51E-7E01-D708-3E94-6BEC5D6E361B}"/>
                </a:ext>
              </a:extLst>
            </p:cNvPr>
            <p:cNvSpPr/>
            <p:nvPr/>
          </p:nvSpPr>
          <p:spPr>
            <a:xfrm>
              <a:off x="10332720" y="-457200"/>
              <a:ext cx="2286000" cy="1828800"/>
            </a:xfrm>
            <a:prstGeom prst="ellipse">
              <a:avLst/>
            </a:prstGeom>
            <a:solidFill>
              <a:srgbClr val="B8DDC8">
                <a:alpha val="4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8" name="Shape 3">
              <a:extLst>
                <a:ext uri="{FF2B5EF4-FFF2-40B4-BE49-F238E27FC236}">
                  <a16:creationId xmlns:a16="http://schemas.microsoft.com/office/drawing/2014/main" id="{F3216A0E-90D4-AE04-C82E-B919984AFBD1}"/>
                </a:ext>
              </a:extLst>
            </p:cNvPr>
            <p:cNvSpPr/>
            <p:nvPr/>
          </p:nvSpPr>
          <p:spPr>
            <a:xfrm>
              <a:off x="-274320" y="5394960"/>
              <a:ext cx="2011680" cy="1645920"/>
            </a:xfrm>
            <a:prstGeom prst="ellipse">
              <a:avLst/>
            </a:prstGeom>
            <a:solidFill>
              <a:srgbClr val="C8DDB8">
                <a:alpha val="3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9" name="Shape 5">
              <a:extLst>
                <a:ext uri="{FF2B5EF4-FFF2-40B4-BE49-F238E27FC236}">
                  <a16:creationId xmlns:a16="http://schemas.microsoft.com/office/drawing/2014/main" id="{87789A1A-C292-D8A4-0F56-81F71AE9E9E9}"/>
                </a:ext>
              </a:extLst>
            </p:cNvPr>
            <p:cNvSpPr/>
            <p:nvPr/>
          </p:nvSpPr>
          <p:spPr>
            <a:xfrm>
              <a:off x="0" y="0"/>
              <a:ext cx="12161520" cy="960120"/>
            </a:xfrm>
            <a:prstGeom prst="rect">
              <a:avLst/>
            </a:prstGeom>
            <a:solidFill>
              <a:srgbClr val="1A3D2B"/>
            </a:solidFill>
            <a:ln w="12700">
              <a:solidFill>
                <a:srgbClr val="1A3D2B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10" name="Text 6">
              <a:extLst>
                <a:ext uri="{FF2B5EF4-FFF2-40B4-BE49-F238E27FC236}">
                  <a16:creationId xmlns:a16="http://schemas.microsoft.com/office/drawing/2014/main" id="{7D156A3F-2E94-FAF5-F08C-2E76677B1970}"/>
                </a:ext>
              </a:extLst>
            </p:cNvPr>
            <p:cNvSpPr/>
            <p:nvPr/>
          </p:nvSpPr>
          <p:spPr>
            <a:xfrm>
              <a:off x="502920" y="45720"/>
              <a:ext cx="9601200" cy="8686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400" b="1">
                  <a:solidFill>
                    <a:schemeClr val="bg1"/>
                  </a:solidFill>
                </a:rPr>
                <a:t>Understanding indices</a:t>
              </a:r>
            </a:p>
          </p:txBody>
        </p:sp>
        <p:sp>
          <p:nvSpPr>
            <p:cNvPr id="11" name="Text 8">
              <a:extLst>
                <a:ext uri="{FF2B5EF4-FFF2-40B4-BE49-F238E27FC236}">
                  <a16:creationId xmlns:a16="http://schemas.microsoft.com/office/drawing/2014/main" id="{E12B3D53-0D0D-A8DE-AF62-48642F4F33D3}"/>
                </a:ext>
              </a:extLst>
            </p:cNvPr>
            <p:cNvSpPr/>
            <p:nvPr/>
          </p:nvSpPr>
          <p:spPr>
            <a:xfrm>
              <a:off x="10195560" y="182880"/>
              <a:ext cx="1691640" cy="5303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900" b="1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THEORY</a:t>
              </a:r>
              <a:endParaRPr lang="en-US" sz="900"/>
            </a:p>
          </p:txBody>
        </p:sp>
        <p:sp>
          <p:nvSpPr>
            <p:cNvPr id="12" name="Text 33">
              <a:extLst>
                <a:ext uri="{FF2B5EF4-FFF2-40B4-BE49-F238E27FC236}">
                  <a16:creationId xmlns:a16="http://schemas.microsoft.com/office/drawing/2014/main" id="{03E50113-75BE-675B-11CE-A2BDC31A639E}"/>
                </a:ext>
              </a:extLst>
            </p:cNvPr>
            <p:cNvSpPr/>
            <p:nvPr/>
          </p:nvSpPr>
          <p:spPr>
            <a:xfrm>
              <a:off x="457200" y="6583680"/>
              <a:ext cx="11247120" cy="21945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r">
                <a:buNone/>
              </a:pPr>
              <a:r>
                <a:rPr lang="en-US" sz="800">
                  <a:solidFill>
                    <a:srgbClr val="88888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Trait-Based Ecology — Day 2 · CWM · FD Indices · Functional Space · Belém, Brazil</a:t>
              </a:r>
              <a:endParaRPr lang="en-US" sz="800"/>
            </a:p>
          </p:txBody>
        </p:sp>
        <p:sp>
          <p:nvSpPr>
            <p:cNvPr id="13" name="TextBox 35">
              <a:extLst>
                <a:ext uri="{FF2B5EF4-FFF2-40B4-BE49-F238E27FC236}">
                  <a16:creationId xmlns:a16="http://schemas.microsoft.com/office/drawing/2014/main" id="{7F915B47-C002-CAC2-93A0-8BFA360541DA}"/>
                </a:ext>
              </a:extLst>
            </p:cNvPr>
            <p:cNvSpPr txBox="1"/>
            <p:nvPr/>
          </p:nvSpPr>
          <p:spPr>
            <a:xfrm>
              <a:off x="11143613" y="6419088"/>
              <a:ext cx="1017907" cy="12311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sz="800">
                  <a:solidFill>
                    <a:srgbClr val="1A3D2B"/>
                  </a:solidFill>
                  <a:latin typeface="Calibri"/>
                </a:rPr>
                <a:t>Day 2 · Belém   ·   0</a:t>
              </a:r>
              <a:r>
                <a:rPr lang="fr-FR" sz="800">
                  <a:solidFill>
                    <a:srgbClr val="1A3D2B"/>
                  </a:solidFill>
                  <a:latin typeface="Calibri"/>
                </a:rPr>
                <a:t>3</a:t>
              </a:r>
              <a:r>
                <a:rPr sz="800">
                  <a:solidFill>
                    <a:srgbClr val="1A3D2B"/>
                  </a:solidFill>
                  <a:latin typeface="Calibri"/>
                </a:rPr>
                <a:t> / </a:t>
              </a:r>
              <a:r>
                <a:rPr lang="fr-FR" sz="800">
                  <a:solidFill>
                    <a:srgbClr val="1A3D2B"/>
                  </a:solidFill>
                  <a:latin typeface="Calibri"/>
                </a:rPr>
                <a:t>38</a:t>
              </a:r>
              <a:endParaRPr sz="800">
                <a:solidFill>
                  <a:srgbClr val="1A3D2B"/>
                </a:solidFill>
                <a:latin typeface="Calibri"/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5906E820-66C3-83EA-0F22-650EE5FC3A2D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0428D2-0084-5BF4-6298-FE291F2C7145}"/>
              </a:ext>
            </a:extLst>
          </p:cNvPr>
          <p:cNvSpPr txBox="1"/>
          <p:nvPr/>
        </p:nvSpPr>
        <p:spPr>
          <a:xfrm>
            <a:off x="870857" y="1600200"/>
            <a:ext cx="1036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err="1"/>
              <a:t>Definition</a:t>
            </a:r>
            <a:r>
              <a:rPr lang="fr-FR" b="1"/>
              <a:t> of an Index:</a:t>
            </a:r>
            <a:r>
              <a:rPr lang="fr-FR"/>
              <a:t> A quantitative </a:t>
            </a:r>
            <a:r>
              <a:rPr lang="fr-FR" err="1"/>
              <a:t>measure</a:t>
            </a:r>
            <a:r>
              <a:rPr lang="fr-FR"/>
              <a:t> </a:t>
            </a:r>
            <a:r>
              <a:rPr lang="fr-FR" err="1"/>
              <a:t>that</a:t>
            </a:r>
            <a:r>
              <a:rPr lang="fr-FR"/>
              <a:t> </a:t>
            </a:r>
            <a:r>
              <a:rPr lang="fr-FR" err="1"/>
              <a:t>summarizes</a:t>
            </a:r>
            <a:r>
              <a:rPr lang="fr-FR"/>
              <a:t> </a:t>
            </a:r>
            <a:r>
              <a:rPr lang="fr-FR" err="1"/>
              <a:t>complex</a:t>
            </a:r>
            <a:r>
              <a:rPr lang="fr-FR"/>
              <a:t> </a:t>
            </a:r>
            <a:r>
              <a:rPr lang="fr-FR" err="1"/>
              <a:t>ecological</a:t>
            </a:r>
            <a:r>
              <a:rPr lang="fr-FR"/>
              <a:t> data </a:t>
            </a:r>
            <a:r>
              <a:rPr lang="fr-FR" err="1"/>
              <a:t>into</a:t>
            </a:r>
            <a:r>
              <a:rPr lang="fr-FR"/>
              <a:t> a single value to </a:t>
            </a:r>
            <a:r>
              <a:rPr lang="fr-FR" err="1"/>
              <a:t>assess</a:t>
            </a:r>
            <a:r>
              <a:rPr lang="fr-FR"/>
              <a:t> </a:t>
            </a:r>
            <a:r>
              <a:rPr lang="fr-FR" err="1"/>
              <a:t>biodiversity</a:t>
            </a:r>
            <a:r>
              <a:rPr lang="fr-FR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err="1"/>
              <a:t>Purpose</a:t>
            </a:r>
            <a:r>
              <a:rPr lang="fr-FR" b="1"/>
              <a:t> of Indices:</a:t>
            </a:r>
            <a:r>
              <a:rPr lang="fr-FR"/>
              <a:t> </a:t>
            </a:r>
            <a:r>
              <a:rPr lang="fr-FR" err="1"/>
              <a:t>Helps</a:t>
            </a:r>
            <a:r>
              <a:rPr lang="fr-FR"/>
              <a:t> compare </a:t>
            </a:r>
            <a:r>
              <a:rPr lang="fr-FR" err="1"/>
              <a:t>communities</a:t>
            </a:r>
            <a:r>
              <a:rPr lang="fr-FR"/>
              <a:t>, </a:t>
            </a:r>
            <a:r>
              <a:rPr lang="fr-FR" err="1"/>
              <a:t>understand</a:t>
            </a:r>
            <a:r>
              <a:rPr lang="fr-FR"/>
              <a:t> </a:t>
            </a:r>
            <a:r>
              <a:rPr lang="fr-FR" err="1"/>
              <a:t>ecological</a:t>
            </a:r>
            <a:r>
              <a:rPr lang="fr-FR"/>
              <a:t> </a:t>
            </a:r>
            <a:r>
              <a:rPr lang="fr-FR" err="1"/>
              <a:t>processes</a:t>
            </a:r>
            <a:r>
              <a:rPr lang="fr-FR"/>
              <a:t>, and </a:t>
            </a:r>
            <a:r>
              <a:rPr lang="fr-FR" err="1"/>
              <a:t>inform</a:t>
            </a:r>
            <a:r>
              <a:rPr lang="fr-FR"/>
              <a:t> conservation </a:t>
            </a:r>
            <a:r>
              <a:rPr lang="fr-FR" err="1"/>
              <a:t>strategies</a:t>
            </a:r>
            <a:r>
              <a:rPr lang="fr-FR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/>
              <a:t>Types of Indices:</a:t>
            </a:r>
            <a:r>
              <a:rPr lang="fr-FR"/>
              <a:t> Indices can </a:t>
            </a:r>
            <a:r>
              <a:rPr lang="fr-FR" err="1"/>
              <a:t>be</a:t>
            </a:r>
            <a:r>
              <a:rPr lang="fr-FR"/>
              <a:t> </a:t>
            </a:r>
            <a:r>
              <a:rPr lang="fr-FR" err="1"/>
              <a:t>based</a:t>
            </a:r>
            <a:r>
              <a:rPr lang="fr-FR"/>
              <a:t> on </a:t>
            </a:r>
            <a:r>
              <a:rPr lang="fr-FR" err="1"/>
              <a:t>taxonomic</a:t>
            </a:r>
            <a:r>
              <a:rPr lang="fr-FR"/>
              <a:t>, </a:t>
            </a:r>
            <a:r>
              <a:rPr lang="fr-FR" err="1"/>
              <a:t>functional</a:t>
            </a:r>
            <a:r>
              <a:rPr lang="fr-FR"/>
              <a:t>, or </a:t>
            </a:r>
            <a:r>
              <a:rPr lang="fr-FR" err="1"/>
              <a:t>phylogenetic</a:t>
            </a:r>
            <a:r>
              <a:rPr lang="fr-FR"/>
              <a:t> </a:t>
            </a:r>
            <a:r>
              <a:rPr lang="fr-FR" err="1"/>
              <a:t>diversity</a:t>
            </a:r>
            <a:r>
              <a:rPr lang="fr-FR"/>
              <a:t>.</a:t>
            </a:r>
          </a:p>
        </p:txBody>
      </p:sp>
      <p:pic>
        <p:nvPicPr>
          <p:cNvPr id="11266" name="Picture 2" descr="American Journal of Botany">
            <a:extLst>
              <a:ext uri="{FF2B5EF4-FFF2-40B4-BE49-F238E27FC236}">
                <a16:creationId xmlns:a16="http://schemas.microsoft.com/office/drawing/2014/main" id="{04916A37-D58D-71AA-AE17-6BD4DAEA1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08" y="3852190"/>
            <a:ext cx="4489498" cy="235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8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4DF33-05DC-88D5-EB1F-3EA53042D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4465D639-E4F7-3297-A038-E293732116DF}"/>
              </a:ext>
            </a:extLst>
          </p:cNvPr>
          <p:cNvGrpSpPr/>
          <p:nvPr/>
        </p:nvGrpSpPr>
        <p:grpSpPr>
          <a:xfrm>
            <a:off x="-258822" y="-449451"/>
            <a:ext cx="12893040" cy="7498080"/>
            <a:chOff x="-274320" y="-457200"/>
            <a:chExt cx="12893040" cy="7498080"/>
          </a:xfrm>
        </p:grpSpPr>
        <p:sp>
          <p:nvSpPr>
            <p:cNvPr id="5" name="Shape 0">
              <a:extLst>
                <a:ext uri="{FF2B5EF4-FFF2-40B4-BE49-F238E27FC236}">
                  <a16:creationId xmlns:a16="http://schemas.microsoft.com/office/drawing/2014/main" id="{57683E6B-E61C-6F1B-3497-90931DE44397}"/>
                </a:ext>
              </a:extLst>
            </p:cNvPr>
            <p:cNvSpPr/>
            <p:nvPr/>
          </p:nvSpPr>
          <p:spPr>
            <a:xfrm>
              <a:off x="0" y="0"/>
              <a:ext cx="1463040" cy="1645920"/>
            </a:xfrm>
            <a:prstGeom prst="rect">
              <a:avLst/>
            </a:prstGeom>
            <a:solidFill>
              <a:srgbClr val="C8DDB8">
                <a:alpha val="5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6" name="Shape 1">
              <a:extLst>
                <a:ext uri="{FF2B5EF4-FFF2-40B4-BE49-F238E27FC236}">
                  <a16:creationId xmlns:a16="http://schemas.microsoft.com/office/drawing/2014/main" id="{1FC0D5FE-244F-6B7D-2587-4AF6D971B18A}"/>
                </a:ext>
              </a:extLst>
            </p:cNvPr>
            <p:cNvSpPr/>
            <p:nvPr/>
          </p:nvSpPr>
          <p:spPr>
            <a:xfrm>
              <a:off x="10698480" y="5212080"/>
              <a:ext cx="1463040" cy="1645920"/>
            </a:xfrm>
            <a:prstGeom prst="rect">
              <a:avLst/>
            </a:prstGeom>
            <a:solidFill>
              <a:srgbClr val="B8DDC8">
                <a:alpha val="6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7" name="Shape 2">
              <a:extLst>
                <a:ext uri="{FF2B5EF4-FFF2-40B4-BE49-F238E27FC236}">
                  <a16:creationId xmlns:a16="http://schemas.microsoft.com/office/drawing/2014/main" id="{1C06F424-845D-2078-9C49-A15ECDA8B5B4}"/>
                </a:ext>
              </a:extLst>
            </p:cNvPr>
            <p:cNvSpPr/>
            <p:nvPr/>
          </p:nvSpPr>
          <p:spPr>
            <a:xfrm>
              <a:off x="10332720" y="-457200"/>
              <a:ext cx="2286000" cy="1828800"/>
            </a:xfrm>
            <a:prstGeom prst="ellipse">
              <a:avLst/>
            </a:prstGeom>
            <a:solidFill>
              <a:srgbClr val="B8DDC8">
                <a:alpha val="4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8" name="Shape 3">
              <a:extLst>
                <a:ext uri="{FF2B5EF4-FFF2-40B4-BE49-F238E27FC236}">
                  <a16:creationId xmlns:a16="http://schemas.microsoft.com/office/drawing/2014/main" id="{57D6008F-0BA2-60E1-DA20-C778B047CA5B}"/>
                </a:ext>
              </a:extLst>
            </p:cNvPr>
            <p:cNvSpPr/>
            <p:nvPr/>
          </p:nvSpPr>
          <p:spPr>
            <a:xfrm>
              <a:off x="-274320" y="5394960"/>
              <a:ext cx="2011680" cy="1645920"/>
            </a:xfrm>
            <a:prstGeom prst="ellipse">
              <a:avLst/>
            </a:prstGeom>
            <a:solidFill>
              <a:srgbClr val="C8DDB8">
                <a:alpha val="3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9" name="Shape 5">
              <a:extLst>
                <a:ext uri="{FF2B5EF4-FFF2-40B4-BE49-F238E27FC236}">
                  <a16:creationId xmlns:a16="http://schemas.microsoft.com/office/drawing/2014/main" id="{37228A0D-0433-6702-F670-F3561938994E}"/>
                </a:ext>
              </a:extLst>
            </p:cNvPr>
            <p:cNvSpPr/>
            <p:nvPr/>
          </p:nvSpPr>
          <p:spPr>
            <a:xfrm>
              <a:off x="0" y="0"/>
              <a:ext cx="12161520" cy="960120"/>
            </a:xfrm>
            <a:prstGeom prst="rect">
              <a:avLst/>
            </a:prstGeom>
            <a:solidFill>
              <a:srgbClr val="1A3D2B"/>
            </a:solidFill>
            <a:ln w="12700">
              <a:solidFill>
                <a:srgbClr val="1A3D2B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10" name="Text 6">
              <a:extLst>
                <a:ext uri="{FF2B5EF4-FFF2-40B4-BE49-F238E27FC236}">
                  <a16:creationId xmlns:a16="http://schemas.microsoft.com/office/drawing/2014/main" id="{F872BFBF-126B-25CE-67F4-43115E8452CB}"/>
                </a:ext>
              </a:extLst>
            </p:cNvPr>
            <p:cNvSpPr/>
            <p:nvPr/>
          </p:nvSpPr>
          <p:spPr>
            <a:xfrm>
              <a:off x="502920" y="45720"/>
              <a:ext cx="9601200" cy="8686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400" b="1">
                  <a:solidFill>
                    <a:schemeClr val="bg1"/>
                  </a:solidFill>
                </a:rPr>
                <a:t>Example of indices</a:t>
              </a:r>
            </a:p>
          </p:txBody>
        </p:sp>
        <p:sp>
          <p:nvSpPr>
            <p:cNvPr id="11" name="Text 8">
              <a:extLst>
                <a:ext uri="{FF2B5EF4-FFF2-40B4-BE49-F238E27FC236}">
                  <a16:creationId xmlns:a16="http://schemas.microsoft.com/office/drawing/2014/main" id="{C0822D4D-D3A7-9144-E9EC-11A831CD7C16}"/>
                </a:ext>
              </a:extLst>
            </p:cNvPr>
            <p:cNvSpPr/>
            <p:nvPr/>
          </p:nvSpPr>
          <p:spPr>
            <a:xfrm>
              <a:off x="10195560" y="182880"/>
              <a:ext cx="1691640" cy="5303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900" b="1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THEORY</a:t>
              </a:r>
              <a:endParaRPr lang="en-US" sz="900"/>
            </a:p>
          </p:txBody>
        </p:sp>
        <p:sp>
          <p:nvSpPr>
            <p:cNvPr id="12" name="Text 33">
              <a:extLst>
                <a:ext uri="{FF2B5EF4-FFF2-40B4-BE49-F238E27FC236}">
                  <a16:creationId xmlns:a16="http://schemas.microsoft.com/office/drawing/2014/main" id="{9BAB5909-B2E4-76B4-BD3D-BDA746CB8072}"/>
                </a:ext>
              </a:extLst>
            </p:cNvPr>
            <p:cNvSpPr/>
            <p:nvPr/>
          </p:nvSpPr>
          <p:spPr>
            <a:xfrm>
              <a:off x="457200" y="6583680"/>
              <a:ext cx="11247120" cy="21945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r">
                <a:buNone/>
              </a:pPr>
              <a:r>
                <a:rPr lang="en-US" sz="800">
                  <a:solidFill>
                    <a:srgbClr val="88888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Trait-Based Ecology — Day 2 · CWM · FD Indices · Functional Space · Belém, Brazil</a:t>
              </a:r>
              <a:endParaRPr lang="en-US" sz="800"/>
            </a:p>
          </p:txBody>
        </p:sp>
        <p:sp>
          <p:nvSpPr>
            <p:cNvPr id="13" name="TextBox 35">
              <a:extLst>
                <a:ext uri="{FF2B5EF4-FFF2-40B4-BE49-F238E27FC236}">
                  <a16:creationId xmlns:a16="http://schemas.microsoft.com/office/drawing/2014/main" id="{225C711A-0464-79A4-A15B-5DE7657EA6A2}"/>
                </a:ext>
              </a:extLst>
            </p:cNvPr>
            <p:cNvSpPr txBox="1"/>
            <p:nvPr/>
          </p:nvSpPr>
          <p:spPr>
            <a:xfrm>
              <a:off x="11143613" y="6419088"/>
              <a:ext cx="1017907" cy="12311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sz="800">
                  <a:solidFill>
                    <a:srgbClr val="1A3D2B"/>
                  </a:solidFill>
                  <a:latin typeface="Calibri"/>
                </a:rPr>
                <a:t>Day 2 · Belém   ·   0</a:t>
              </a:r>
              <a:r>
                <a:rPr lang="fr-FR" sz="800">
                  <a:solidFill>
                    <a:srgbClr val="1A3D2B"/>
                  </a:solidFill>
                  <a:latin typeface="Calibri"/>
                </a:rPr>
                <a:t>3</a:t>
              </a:r>
              <a:r>
                <a:rPr sz="800">
                  <a:solidFill>
                    <a:srgbClr val="1A3D2B"/>
                  </a:solidFill>
                  <a:latin typeface="Calibri"/>
                </a:rPr>
                <a:t> / </a:t>
              </a:r>
              <a:r>
                <a:rPr lang="fr-FR" sz="800">
                  <a:solidFill>
                    <a:srgbClr val="1A3D2B"/>
                  </a:solidFill>
                  <a:latin typeface="Calibri"/>
                </a:rPr>
                <a:t>38</a:t>
              </a:r>
              <a:endParaRPr sz="800">
                <a:solidFill>
                  <a:srgbClr val="1A3D2B"/>
                </a:solidFill>
                <a:latin typeface="Calibri"/>
              </a:endParaRP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8DAE270F-5232-2E28-3B22-CA597E71EBDB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BC75BE-EA7D-FA6A-1372-6A1253A759CB}"/>
              </a:ext>
            </a:extLst>
          </p:cNvPr>
          <p:cNvSpPr txBox="1"/>
          <p:nvPr/>
        </p:nvSpPr>
        <p:spPr>
          <a:xfrm>
            <a:off x="1386308" y="1695150"/>
            <a:ext cx="54962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000" b="1" err="1"/>
              <a:t>Taxonomic</a:t>
            </a:r>
            <a:r>
              <a:rPr lang="fr-FR" sz="2000" b="1"/>
              <a:t> </a:t>
            </a:r>
            <a:r>
              <a:rPr lang="fr-FR" sz="2000" b="1" err="1"/>
              <a:t>Indices:</a:t>
            </a:r>
            <a:r>
              <a:rPr lang="fr-FR" sz="2000" err="1"/>
              <a:t>Measure</a:t>
            </a:r>
            <a:r>
              <a:rPr lang="fr-FR" sz="2000"/>
              <a:t> </a:t>
            </a:r>
            <a:r>
              <a:rPr lang="fr-FR" sz="2000" err="1"/>
              <a:t>biodiversity</a:t>
            </a:r>
            <a:r>
              <a:rPr lang="fr-FR" sz="2000"/>
              <a:t> </a:t>
            </a:r>
            <a:r>
              <a:rPr lang="fr-FR" sz="2000" err="1"/>
              <a:t>based</a:t>
            </a:r>
            <a:r>
              <a:rPr lang="fr-FR" sz="2000"/>
              <a:t> on </a:t>
            </a:r>
            <a:r>
              <a:rPr lang="fr-FR" sz="2000" err="1"/>
              <a:t>species</a:t>
            </a:r>
            <a:r>
              <a:rPr lang="fr-FR" sz="2000"/>
              <a:t> </a:t>
            </a:r>
            <a:r>
              <a:rPr lang="fr-FR" sz="2000" err="1"/>
              <a:t>identity</a:t>
            </a:r>
            <a:r>
              <a:rPr lang="fr-FR" sz="2000"/>
              <a:t> and </a:t>
            </a:r>
            <a:r>
              <a:rPr lang="fr-FR" sz="2000" err="1"/>
              <a:t>counts</a:t>
            </a:r>
            <a:r>
              <a:rPr lang="fr-FR" sz="2000"/>
              <a:t> (e.g., </a:t>
            </a:r>
            <a:r>
              <a:rPr lang="fr-FR" sz="2000" err="1"/>
              <a:t>species</a:t>
            </a:r>
            <a:r>
              <a:rPr lang="fr-FR" sz="2000"/>
              <a:t> </a:t>
            </a:r>
            <a:r>
              <a:rPr lang="fr-FR" sz="2000" err="1"/>
              <a:t>richness</a:t>
            </a:r>
            <a:r>
              <a:rPr lang="fr-FR" sz="2000"/>
              <a:t>, Shannon </a:t>
            </a:r>
            <a:r>
              <a:rPr lang="fr-FR" sz="2000" err="1"/>
              <a:t>diversity</a:t>
            </a:r>
            <a:r>
              <a:rPr lang="fr-FR" sz="2000"/>
              <a:t>). </a:t>
            </a:r>
            <a:r>
              <a:rPr lang="fr-FR" sz="2000" err="1"/>
              <a:t>Taxonomic</a:t>
            </a:r>
            <a:r>
              <a:rPr lang="fr-FR" sz="2000"/>
              <a:t> indices do not </a:t>
            </a:r>
            <a:r>
              <a:rPr lang="fr-FR" sz="2000" err="1"/>
              <a:t>consider</a:t>
            </a:r>
            <a:r>
              <a:rPr lang="fr-FR" sz="2000"/>
              <a:t> </a:t>
            </a:r>
            <a:r>
              <a:rPr lang="fr-FR" sz="2000" err="1"/>
              <a:t>functional</a:t>
            </a:r>
            <a:r>
              <a:rPr lang="fr-FR" sz="2000"/>
              <a:t> traits or </a:t>
            </a:r>
            <a:r>
              <a:rPr lang="fr-FR" sz="2000" err="1"/>
              <a:t>ecosystem</a:t>
            </a:r>
            <a:r>
              <a:rPr lang="fr-FR" sz="2000"/>
              <a:t> </a:t>
            </a:r>
            <a:r>
              <a:rPr lang="fr-FR" sz="2000" err="1"/>
              <a:t>roles</a:t>
            </a:r>
            <a:r>
              <a:rPr lang="fr-FR" sz="200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000" b="1"/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1" err="1"/>
              <a:t>Functional</a:t>
            </a:r>
            <a:r>
              <a:rPr lang="fr-FR" sz="2000" b="1"/>
              <a:t> </a:t>
            </a:r>
            <a:r>
              <a:rPr lang="fr-FR" sz="2000" b="1" err="1"/>
              <a:t>Indices:</a:t>
            </a:r>
            <a:r>
              <a:rPr lang="fr-FR" sz="2000" err="1"/>
              <a:t>Measure</a:t>
            </a:r>
            <a:r>
              <a:rPr lang="fr-FR" sz="2000"/>
              <a:t> </a:t>
            </a:r>
            <a:r>
              <a:rPr lang="fr-FR" sz="2000" err="1"/>
              <a:t>biodiversity</a:t>
            </a:r>
            <a:r>
              <a:rPr lang="fr-FR" sz="2000"/>
              <a:t> </a:t>
            </a:r>
            <a:r>
              <a:rPr lang="fr-FR" sz="2000" err="1"/>
              <a:t>based</a:t>
            </a:r>
            <a:r>
              <a:rPr lang="fr-FR" sz="2000"/>
              <a:t> on the distribution and range of </a:t>
            </a:r>
            <a:r>
              <a:rPr lang="fr-FR" sz="2000" err="1"/>
              <a:t>functional</a:t>
            </a:r>
            <a:r>
              <a:rPr lang="fr-FR" sz="2000"/>
              <a:t> traits. </a:t>
            </a:r>
            <a:r>
              <a:rPr lang="fr-FR" sz="2000" err="1"/>
              <a:t>Examples</a:t>
            </a:r>
            <a:r>
              <a:rPr lang="fr-FR" sz="2000"/>
              <a:t>: </a:t>
            </a:r>
            <a:r>
              <a:rPr lang="fr-FR" sz="2000" err="1"/>
              <a:t>Functional</a:t>
            </a:r>
            <a:r>
              <a:rPr lang="fr-FR" sz="2000"/>
              <a:t> </a:t>
            </a:r>
            <a:r>
              <a:rPr lang="fr-FR" sz="2000" err="1"/>
              <a:t>Richness</a:t>
            </a:r>
            <a:r>
              <a:rPr lang="fr-FR" sz="2000"/>
              <a:t> (</a:t>
            </a:r>
            <a:r>
              <a:rPr lang="fr-FR" sz="2000" err="1"/>
              <a:t>FRic</a:t>
            </a:r>
            <a:r>
              <a:rPr lang="fr-FR" sz="2000"/>
              <a:t>), </a:t>
            </a:r>
            <a:r>
              <a:rPr lang="fr-FR" sz="2000" err="1"/>
              <a:t>Functional</a:t>
            </a:r>
            <a:r>
              <a:rPr lang="fr-FR" sz="2000"/>
              <a:t> </a:t>
            </a:r>
            <a:r>
              <a:rPr lang="fr-FR" sz="2000" err="1"/>
              <a:t>Evenness</a:t>
            </a:r>
            <a:r>
              <a:rPr lang="fr-FR" sz="2000"/>
              <a:t> (</a:t>
            </a:r>
            <a:r>
              <a:rPr lang="fr-FR" sz="2000" err="1"/>
              <a:t>FEve</a:t>
            </a:r>
            <a:r>
              <a:rPr lang="fr-FR" sz="2000"/>
              <a:t>), </a:t>
            </a:r>
            <a:r>
              <a:rPr lang="fr-FR" sz="2000" err="1"/>
              <a:t>Functional</a:t>
            </a:r>
            <a:r>
              <a:rPr lang="fr-FR" sz="2000"/>
              <a:t> Divergence (</a:t>
            </a:r>
            <a:r>
              <a:rPr lang="fr-FR" sz="2000" err="1"/>
              <a:t>FDiv</a:t>
            </a:r>
            <a:r>
              <a:rPr lang="fr-FR" sz="200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000" b="1"/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1" err="1"/>
              <a:t>Comparison</a:t>
            </a:r>
            <a:r>
              <a:rPr lang="fr-FR" sz="2000" b="1"/>
              <a:t>: </a:t>
            </a:r>
            <a:r>
              <a:rPr lang="fr-FR" sz="2000" err="1"/>
              <a:t>Taxonomic</a:t>
            </a:r>
            <a:r>
              <a:rPr lang="fr-FR" sz="2000"/>
              <a:t> indices </a:t>
            </a:r>
            <a:r>
              <a:rPr lang="fr-FR" sz="2000" err="1"/>
              <a:t>reflect</a:t>
            </a:r>
            <a:r>
              <a:rPr lang="fr-FR" sz="2000"/>
              <a:t> </a:t>
            </a:r>
            <a:r>
              <a:rPr lang="fr-FR" sz="2000" err="1"/>
              <a:t>species</a:t>
            </a:r>
            <a:r>
              <a:rPr lang="fr-FR" sz="2000"/>
              <a:t> </a:t>
            </a:r>
            <a:r>
              <a:rPr lang="fr-FR" sz="2000" err="1"/>
              <a:t>presence</a:t>
            </a:r>
            <a:r>
              <a:rPr lang="fr-FR" sz="2000"/>
              <a:t>, </a:t>
            </a:r>
            <a:r>
              <a:rPr lang="fr-FR" sz="2000" err="1"/>
              <a:t>while</a:t>
            </a:r>
            <a:r>
              <a:rPr lang="fr-FR" sz="2000"/>
              <a:t> </a:t>
            </a:r>
            <a:r>
              <a:rPr lang="fr-FR" sz="2000" err="1"/>
              <a:t>functional</a:t>
            </a:r>
            <a:r>
              <a:rPr lang="fr-FR" sz="2000"/>
              <a:t> indices </a:t>
            </a:r>
            <a:r>
              <a:rPr lang="fr-FR" sz="2000" err="1"/>
              <a:t>reflect</a:t>
            </a:r>
            <a:r>
              <a:rPr lang="fr-FR" sz="2000"/>
              <a:t> </a:t>
            </a:r>
            <a:r>
              <a:rPr lang="fr-FR" sz="2000" err="1"/>
              <a:t>species</a:t>
            </a:r>
            <a:r>
              <a:rPr lang="fr-FR" sz="2000"/>
              <a:t>' </a:t>
            </a:r>
            <a:r>
              <a:rPr lang="fr-FR" sz="2000" err="1"/>
              <a:t>roles</a:t>
            </a:r>
            <a:r>
              <a:rPr lang="fr-FR" sz="2000"/>
              <a:t> and contributions to </a:t>
            </a:r>
            <a:r>
              <a:rPr lang="fr-FR" sz="2000" err="1"/>
              <a:t>ecosystem</a:t>
            </a:r>
            <a:r>
              <a:rPr lang="fr-FR" sz="2000"/>
              <a:t> </a:t>
            </a:r>
            <a:r>
              <a:rPr lang="fr-FR" sz="2000" err="1"/>
              <a:t>functions</a:t>
            </a:r>
            <a:r>
              <a:rPr lang="fr-FR" sz="2000"/>
              <a:t>.</a:t>
            </a:r>
          </a:p>
        </p:txBody>
      </p:sp>
      <p:pic>
        <p:nvPicPr>
          <p:cNvPr id="12290" name="Picture 2" descr="Increasing ground-layer plant taxonomic diversity masks declining ...">
            <a:extLst>
              <a:ext uri="{FF2B5EF4-FFF2-40B4-BE49-F238E27FC236}">
                <a16:creationId xmlns:a16="http://schemas.microsoft.com/office/drawing/2014/main" id="{10E41018-C222-9EB1-3FA5-6BB1F3834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908" y="1752798"/>
            <a:ext cx="4613872" cy="450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31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74E3C-AA04-57E5-BAA9-9FE5B72D3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DFEA7C0A-C904-3B31-A0A4-A6A611A3490B}"/>
              </a:ext>
            </a:extLst>
          </p:cNvPr>
          <p:cNvGrpSpPr/>
          <p:nvPr/>
        </p:nvGrpSpPr>
        <p:grpSpPr>
          <a:xfrm>
            <a:off x="-258822" y="-449451"/>
            <a:ext cx="12893040" cy="7498080"/>
            <a:chOff x="-274320" y="-457200"/>
            <a:chExt cx="12893040" cy="7498080"/>
          </a:xfrm>
        </p:grpSpPr>
        <p:sp>
          <p:nvSpPr>
            <p:cNvPr id="5" name="Shape 0">
              <a:extLst>
                <a:ext uri="{FF2B5EF4-FFF2-40B4-BE49-F238E27FC236}">
                  <a16:creationId xmlns:a16="http://schemas.microsoft.com/office/drawing/2014/main" id="{1334CC20-64C4-F321-0720-9C99246C0D52}"/>
                </a:ext>
              </a:extLst>
            </p:cNvPr>
            <p:cNvSpPr/>
            <p:nvPr/>
          </p:nvSpPr>
          <p:spPr>
            <a:xfrm>
              <a:off x="0" y="0"/>
              <a:ext cx="1463040" cy="1645920"/>
            </a:xfrm>
            <a:prstGeom prst="rect">
              <a:avLst/>
            </a:prstGeom>
            <a:solidFill>
              <a:srgbClr val="C8DDB8">
                <a:alpha val="5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6" name="Shape 1">
              <a:extLst>
                <a:ext uri="{FF2B5EF4-FFF2-40B4-BE49-F238E27FC236}">
                  <a16:creationId xmlns:a16="http://schemas.microsoft.com/office/drawing/2014/main" id="{15BF008E-FA02-4018-61E5-3B3E5D628B80}"/>
                </a:ext>
              </a:extLst>
            </p:cNvPr>
            <p:cNvSpPr/>
            <p:nvPr/>
          </p:nvSpPr>
          <p:spPr>
            <a:xfrm>
              <a:off x="10698480" y="5212080"/>
              <a:ext cx="1463040" cy="1645920"/>
            </a:xfrm>
            <a:prstGeom prst="rect">
              <a:avLst/>
            </a:prstGeom>
            <a:solidFill>
              <a:srgbClr val="B8DDC8">
                <a:alpha val="6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7" name="Shape 2">
              <a:extLst>
                <a:ext uri="{FF2B5EF4-FFF2-40B4-BE49-F238E27FC236}">
                  <a16:creationId xmlns:a16="http://schemas.microsoft.com/office/drawing/2014/main" id="{649CE22F-04C0-5AAB-0F98-26E80B812E13}"/>
                </a:ext>
              </a:extLst>
            </p:cNvPr>
            <p:cNvSpPr/>
            <p:nvPr/>
          </p:nvSpPr>
          <p:spPr>
            <a:xfrm>
              <a:off x="10332720" y="-457200"/>
              <a:ext cx="2286000" cy="1828800"/>
            </a:xfrm>
            <a:prstGeom prst="ellipse">
              <a:avLst/>
            </a:prstGeom>
            <a:solidFill>
              <a:srgbClr val="B8DDC8">
                <a:alpha val="4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8" name="Shape 3">
              <a:extLst>
                <a:ext uri="{FF2B5EF4-FFF2-40B4-BE49-F238E27FC236}">
                  <a16:creationId xmlns:a16="http://schemas.microsoft.com/office/drawing/2014/main" id="{09C40207-A0C2-D160-8F3C-BFF83BD0C22E}"/>
                </a:ext>
              </a:extLst>
            </p:cNvPr>
            <p:cNvSpPr/>
            <p:nvPr/>
          </p:nvSpPr>
          <p:spPr>
            <a:xfrm>
              <a:off x="-274320" y="5394960"/>
              <a:ext cx="2011680" cy="1645920"/>
            </a:xfrm>
            <a:prstGeom prst="ellipse">
              <a:avLst/>
            </a:prstGeom>
            <a:solidFill>
              <a:srgbClr val="C8DDB8">
                <a:alpha val="3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9" name="Shape 5">
              <a:extLst>
                <a:ext uri="{FF2B5EF4-FFF2-40B4-BE49-F238E27FC236}">
                  <a16:creationId xmlns:a16="http://schemas.microsoft.com/office/drawing/2014/main" id="{0244EB07-8BD7-0BAB-7E47-D103F4DC428E}"/>
                </a:ext>
              </a:extLst>
            </p:cNvPr>
            <p:cNvSpPr/>
            <p:nvPr/>
          </p:nvSpPr>
          <p:spPr>
            <a:xfrm>
              <a:off x="0" y="0"/>
              <a:ext cx="12161520" cy="960120"/>
            </a:xfrm>
            <a:prstGeom prst="rect">
              <a:avLst/>
            </a:prstGeom>
            <a:solidFill>
              <a:srgbClr val="1A3D2B"/>
            </a:solidFill>
            <a:ln w="12700">
              <a:solidFill>
                <a:srgbClr val="1A3D2B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10" name="Text 6">
              <a:extLst>
                <a:ext uri="{FF2B5EF4-FFF2-40B4-BE49-F238E27FC236}">
                  <a16:creationId xmlns:a16="http://schemas.microsoft.com/office/drawing/2014/main" id="{C8AB9A6D-DD56-B1CA-A222-7376BD94663C}"/>
                </a:ext>
              </a:extLst>
            </p:cNvPr>
            <p:cNvSpPr/>
            <p:nvPr/>
          </p:nvSpPr>
          <p:spPr>
            <a:xfrm>
              <a:off x="502920" y="45720"/>
              <a:ext cx="9601200" cy="8686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400" b="1">
                  <a:solidFill>
                    <a:schemeClr val="bg1"/>
                  </a:solidFill>
                </a:rPr>
                <a:t>Functional trait diversity</a:t>
              </a:r>
            </a:p>
          </p:txBody>
        </p:sp>
        <p:sp>
          <p:nvSpPr>
            <p:cNvPr id="11" name="Text 8">
              <a:extLst>
                <a:ext uri="{FF2B5EF4-FFF2-40B4-BE49-F238E27FC236}">
                  <a16:creationId xmlns:a16="http://schemas.microsoft.com/office/drawing/2014/main" id="{D4EA182E-3B97-E578-B9A9-811223501B5B}"/>
                </a:ext>
              </a:extLst>
            </p:cNvPr>
            <p:cNvSpPr/>
            <p:nvPr/>
          </p:nvSpPr>
          <p:spPr>
            <a:xfrm>
              <a:off x="10195560" y="182880"/>
              <a:ext cx="1691640" cy="5303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900" b="1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THEORY</a:t>
              </a:r>
              <a:endParaRPr lang="en-US" sz="900"/>
            </a:p>
          </p:txBody>
        </p:sp>
        <p:sp>
          <p:nvSpPr>
            <p:cNvPr id="12" name="Text 33">
              <a:extLst>
                <a:ext uri="{FF2B5EF4-FFF2-40B4-BE49-F238E27FC236}">
                  <a16:creationId xmlns:a16="http://schemas.microsoft.com/office/drawing/2014/main" id="{FCBB8C92-5DF8-4AFE-967D-FF4F4A83E8F5}"/>
                </a:ext>
              </a:extLst>
            </p:cNvPr>
            <p:cNvSpPr/>
            <p:nvPr/>
          </p:nvSpPr>
          <p:spPr>
            <a:xfrm>
              <a:off x="457200" y="6583680"/>
              <a:ext cx="11247120" cy="21945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r">
                <a:buNone/>
              </a:pPr>
              <a:r>
                <a:rPr lang="en-US" sz="800">
                  <a:solidFill>
                    <a:srgbClr val="88888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Trait-Based Ecology — Day 2 · CWM · FD Indices · Functional Space · Belém, Brazil</a:t>
              </a:r>
              <a:endParaRPr lang="en-US" sz="800"/>
            </a:p>
          </p:txBody>
        </p:sp>
        <p:sp>
          <p:nvSpPr>
            <p:cNvPr id="13" name="TextBox 35">
              <a:extLst>
                <a:ext uri="{FF2B5EF4-FFF2-40B4-BE49-F238E27FC236}">
                  <a16:creationId xmlns:a16="http://schemas.microsoft.com/office/drawing/2014/main" id="{4D595A8C-042C-A51A-0DE4-ABB2C319F6B3}"/>
                </a:ext>
              </a:extLst>
            </p:cNvPr>
            <p:cNvSpPr txBox="1"/>
            <p:nvPr/>
          </p:nvSpPr>
          <p:spPr>
            <a:xfrm>
              <a:off x="11143613" y="6419088"/>
              <a:ext cx="1017907" cy="12311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sz="800">
                  <a:solidFill>
                    <a:srgbClr val="1A3D2B"/>
                  </a:solidFill>
                  <a:latin typeface="Calibri"/>
                </a:rPr>
                <a:t>Day 2 · Belém   ·   0</a:t>
              </a:r>
              <a:r>
                <a:rPr lang="fr-FR" sz="800">
                  <a:solidFill>
                    <a:srgbClr val="1A3D2B"/>
                  </a:solidFill>
                  <a:latin typeface="Calibri"/>
                </a:rPr>
                <a:t>3</a:t>
              </a:r>
              <a:r>
                <a:rPr sz="800">
                  <a:solidFill>
                    <a:srgbClr val="1A3D2B"/>
                  </a:solidFill>
                  <a:latin typeface="Calibri"/>
                </a:rPr>
                <a:t> / </a:t>
              </a:r>
              <a:r>
                <a:rPr lang="fr-FR" sz="800">
                  <a:solidFill>
                    <a:srgbClr val="1A3D2B"/>
                  </a:solidFill>
                  <a:latin typeface="Calibri"/>
                </a:rPr>
                <a:t>38</a:t>
              </a:r>
              <a:endParaRPr sz="800">
                <a:solidFill>
                  <a:srgbClr val="1A3D2B"/>
                </a:solidFill>
                <a:latin typeface="Calibri"/>
              </a:endParaRP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65CA875F-83B3-1CC5-58FE-F78C622BE197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38FB100-E951-364A-E3C8-346A079D760C}"/>
              </a:ext>
            </a:extLst>
          </p:cNvPr>
          <p:cNvSpPr txBox="1"/>
          <p:nvPr/>
        </p:nvSpPr>
        <p:spPr>
          <a:xfrm>
            <a:off x="1108788" y="1983923"/>
            <a:ext cx="9974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err="1"/>
              <a:t>Definition</a:t>
            </a:r>
            <a:r>
              <a:rPr lang="fr-FR" b="1" u="sng"/>
              <a:t>: </a:t>
            </a:r>
            <a:r>
              <a:rPr lang="fr-FR" err="1"/>
              <a:t>Measures</a:t>
            </a:r>
            <a:r>
              <a:rPr lang="fr-FR"/>
              <a:t> the range and distribution of </a:t>
            </a:r>
            <a:r>
              <a:rPr lang="fr-FR" err="1"/>
              <a:t>functional</a:t>
            </a:r>
            <a:r>
              <a:rPr lang="fr-FR"/>
              <a:t> traits </a:t>
            </a:r>
            <a:r>
              <a:rPr lang="fr-FR" err="1"/>
              <a:t>within</a:t>
            </a:r>
            <a:r>
              <a:rPr lang="fr-FR"/>
              <a:t> </a:t>
            </a:r>
            <a:r>
              <a:rPr lang="fr-FR" err="1"/>
              <a:t>community</a:t>
            </a:r>
            <a:endParaRPr lang="fr-FR"/>
          </a:p>
          <a:p>
            <a:endParaRPr lang="fr-FR" b="1" u="sng"/>
          </a:p>
          <a:p>
            <a:r>
              <a:rPr lang="fr-FR"/>
              <a:t>There </a:t>
            </a:r>
            <a:r>
              <a:rPr lang="fr-FR" err="1"/>
              <a:t>is</a:t>
            </a:r>
            <a:r>
              <a:rPr lang="fr-FR"/>
              <a:t> a </a:t>
            </a:r>
            <a:r>
              <a:rPr lang="fr-FR" err="1"/>
              <a:t>family</a:t>
            </a:r>
            <a:r>
              <a:rPr lang="fr-FR"/>
              <a:t> of indices </a:t>
            </a:r>
            <a:r>
              <a:rPr lang="fr-FR" err="1"/>
              <a:t>intends</a:t>
            </a:r>
            <a:r>
              <a:rPr lang="fr-FR"/>
              <a:t> to </a:t>
            </a:r>
            <a:r>
              <a:rPr lang="fr-FR" err="1"/>
              <a:t>quantify</a:t>
            </a:r>
            <a:r>
              <a:rPr lang="fr-FR"/>
              <a:t> how </a:t>
            </a:r>
            <a:r>
              <a:rPr lang="fr-FR" err="1"/>
              <a:t>many</a:t>
            </a:r>
            <a:r>
              <a:rPr lang="fr-FR"/>
              <a:t> </a:t>
            </a:r>
            <a:r>
              <a:rPr lang="fr-FR" err="1"/>
              <a:t>kinds</a:t>
            </a:r>
            <a:r>
              <a:rPr lang="fr-FR"/>
              <a:t> of </a:t>
            </a:r>
            <a:r>
              <a:rPr lang="fr-FR" err="1"/>
              <a:t>species</a:t>
            </a:r>
            <a:r>
              <a:rPr lang="fr-FR"/>
              <a:t> </a:t>
            </a:r>
            <a:r>
              <a:rPr lang="fr-FR" err="1"/>
              <a:t>there</a:t>
            </a:r>
            <a:r>
              <a:rPr lang="fr-FR"/>
              <a:t> are in a </a:t>
            </a:r>
            <a:r>
              <a:rPr lang="fr-FR" err="1"/>
              <a:t>study</a:t>
            </a:r>
            <a:r>
              <a:rPr lang="fr-FR"/>
              <a:t> unit</a:t>
            </a:r>
          </a:p>
          <a:p>
            <a:endParaRPr lang="fr-FR"/>
          </a:p>
          <a:p>
            <a:endParaRPr lang="fr-FR" b="1" i="1"/>
          </a:p>
          <a:p>
            <a:r>
              <a:rPr lang="fr-FR"/>
              <a:t>It can </a:t>
            </a:r>
            <a:r>
              <a:rPr lang="fr-FR" err="1"/>
              <a:t>be</a:t>
            </a:r>
            <a:r>
              <a:rPr lang="fr-FR"/>
              <a:t> </a:t>
            </a:r>
            <a:r>
              <a:rPr lang="fr-FR" err="1"/>
              <a:t>quantify</a:t>
            </a:r>
            <a:r>
              <a:rPr lang="fr-FR"/>
              <a:t> by </a:t>
            </a:r>
            <a:r>
              <a:rPr lang="fr-FR" err="1"/>
              <a:t>various</a:t>
            </a:r>
            <a:r>
              <a:rPr lang="fr-FR"/>
              <a:t> indices, </a:t>
            </a:r>
            <a:r>
              <a:rPr lang="fr-FR" err="1"/>
              <a:t>called</a:t>
            </a:r>
            <a:r>
              <a:rPr lang="fr-FR"/>
              <a:t> moment in </a:t>
            </a:r>
            <a:r>
              <a:rPr lang="fr-FR" err="1"/>
              <a:t>mathematical</a:t>
            </a:r>
            <a:r>
              <a:rPr lang="fr-FR"/>
              <a:t> </a:t>
            </a:r>
            <a:r>
              <a:rPr lang="fr-FR" err="1"/>
              <a:t>terms</a:t>
            </a:r>
            <a:endParaRPr lang="fr-FR"/>
          </a:p>
          <a:p>
            <a:pPr marL="285750" indent="-285750">
              <a:buFontTx/>
              <a:buChar char="-"/>
            </a:pPr>
            <a:endParaRPr lang="fr-FR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/>
              <a:t>Example: first </a:t>
            </a:r>
            <a:r>
              <a:rPr lang="fr-FR" err="1"/>
              <a:t>momment</a:t>
            </a:r>
            <a:r>
              <a:rPr lang="fr-FR"/>
              <a:t>: </a:t>
            </a:r>
            <a:r>
              <a:rPr lang="fr-FR" err="1"/>
              <a:t>mean</a:t>
            </a:r>
            <a:r>
              <a:rPr lang="fr-FR"/>
              <a:t>; second moment: variance, </a:t>
            </a:r>
            <a:r>
              <a:rPr lang="fr-FR" err="1"/>
              <a:t>etc</a:t>
            </a:r>
            <a:r>
              <a:rPr lang="fr-FR"/>
              <a:t> ….</a:t>
            </a:r>
          </a:p>
          <a:p>
            <a:pPr marL="742950" lvl="1" indent="-285750">
              <a:buFontTx/>
              <a:buChar char="-"/>
            </a:pPr>
            <a:endParaRPr lang="fr-FR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err="1"/>
              <a:t>Similarly</a:t>
            </a:r>
            <a:r>
              <a:rPr lang="fr-FR"/>
              <a:t>, in </a:t>
            </a:r>
            <a:r>
              <a:rPr lang="fr-FR" err="1"/>
              <a:t>functional</a:t>
            </a:r>
            <a:r>
              <a:rPr lang="fr-FR"/>
              <a:t> </a:t>
            </a:r>
            <a:r>
              <a:rPr lang="fr-FR" err="1"/>
              <a:t>ecology</a:t>
            </a:r>
            <a:r>
              <a:rPr lang="fr-FR"/>
              <a:t>, </a:t>
            </a:r>
            <a:r>
              <a:rPr lang="fr-FR" err="1"/>
              <a:t>several</a:t>
            </a:r>
            <a:r>
              <a:rPr lang="fr-FR"/>
              <a:t> indices </a:t>
            </a:r>
            <a:r>
              <a:rPr lang="fr-FR" err="1"/>
              <a:t>corresponding</a:t>
            </a:r>
            <a:r>
              <a:rPr lang="fr-FR"/>
              <a:t> to </a:t>
            </a:r>
            <a:r>
              <a:rPr lang="fr-FR" err="1"/>
              <a:t>those</a:t>
            </a:r>
            <a:r>
              <a:rPr lang="fr-FR"/>
              <a:t> moments can </a:t>
            </a:r>
            <a:r>
              <a:rPr lang="fr-FR" err="1"/>
              <a:t>be</a:t>
            </a:r>
            <a:r>
              <a:rPr lang="fr-FR"/>
              <a:t> </a:t>
            </a:r>
            <a:r>
              <a:rPr lang="fr-FR" err="1"/>
              <a:t>used</a:t>
            </a:r>
            <a:r>
              <a:rPr lang="fr-FR"/>
              <a:t> to </a:t>
            </a:r>
            <a:r>
              <a:rPr lang="fr-FR" err="1"/>
              <a:t>characterize</a:t>
            </a:r>
            <a:r>
              <a:rPr lang="fr-FR"/>
              <a:t> a </a:t>
            </a:r>
            <a:r>
              <a:rPr lang="fr-FR" err="1"/>
              <a:t>community</a:t>
            </a:r>
            <a:endParaRPr lang="fr-FR"/>
          </a:p>
          <a:p>
            <a:endParaRPr lang="fr-FR" b="1" u="sng"/>
          </a:p>
        </p:txBody>
      </p:sp>
    </p:spTree>
    <p:extLst>
      <p:ext uri="{BB962C8B-B14F-4D97-AF65-F5344CB8AC3E}">
        <p14:creationId xmlns:p14="http://schemas.microsoft.com/office/powerpoint/2010/main" val="4246910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259A6-0658-3EB4-11DD-F7D01AFC8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D374A6A3-7FD5-8F42-10C9-6FA1FAD09F64}"/>
              </a:ext>
            </a:extLst>
          </p:cNvPr>
          <p:cNvGrpSpPr/>
          <p:nvPr/>
        </p:nvGrpSpPr>
        <p:grpSpPr>
          <a:xfrm>
            <a:off x="-258822" y="-449451"/>
            <a:ext cx="12893040" cy="7498080"/>
            <a:chOff x="-274320" y="-457200"/>
            <a:chExt cx="12893040" cy="7498080"/>
          </a:xfrm>
        </p:grpSpPr>
        <p:sp>
          <p:nvSpPr>
            <p:cNvPr id="5" name="Shape 0">
              <a:extLst>
                <a:ext uri="{FF2B5EF4-FFF2-40B4-BE49-F238E27FC236}">
                  <a16:creationId xmlns:a16="http://schemas.microsoft.com/office/drawing/2014/main" id="{5BED0AC5-5D61-7214-DCD4-A92857F2C7DA}"/>
                </a:ext>
              </a:extLst>
            </p:cNvPr>
            <p:cNvSpPr/>
            <p:nvPr/>
          </p:nvSpPr>
          <p:spPr>
            <a:xfrm>
              <a:off x="0" y="0"/>
              <a:ext cx="1463040" cy="1645920"/>
            </a:xfrm>
            <a:prstGeom prst="rect">
              <a:avLst/>
            </a:prstGeom>
            <a:solidFill>
              <a:srgbClr val="C8DDB8">
                <a:alpha val="5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6" name="Shape 1">
              <a:extLst>
                <a:ext uri="{FF2B5EF4-FFF2-40B4-BE49-F238E27FC236}">
                  <a16:creationId xmlns:a16="http://schemas.microsoft.com/office/drawing/2014/main" id="{B6C16E9E-B596-3B83-7313-557834A6A84B}"/>
                </a:ext>
              </a:extLst>
            </p:cNvPr>
            <p:cNvSpPr/>
            <p:nvPr/>
          </p:nvSpPr>
          <p:spPr>
            <a:xfrm>
              <a:off x="10698480" y="5212080"/>
              <a:ext cx="1463040" cy="1645920"/>
            </a:xfrm>
            <a:prstGeom prst="rect">
              <a:avLst/>
            </a:prstGeom>
            <a:solidFill>
              <a:srgbClr val="B8DDC8">
                <a:alpha val="6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7" name="Shape 2">
              <a:extLst>
                <a:ext uri="{FF2B5EF4-FFF2-40B4-BE49-F238E27FC236}">
                  <a16:creationId xmlns:a16="http://schemas.microsoft.com/office/drawing/2014/main" id="{BA55791D-0454-5440-CEE1-EA8BBEB628D6}"/>
                </a:ext>
              </a:extLst>
            </p:cNvPr>
            <p:cNvSpPr/>
            <p:nvPr/>
          </p:nvSpPr>
          <p:spPr>
            <a:xfrm>
              <a:off x="10332720" y="-457200"/>
              <a:ext cx="2286000" cy="1828800"/>
            </a:xfrm>
            <a:prstGeom prst="ellipse">
              <a:avLst/>
            </a:prstGeom>
            <a:solidFill>
              <a:srgbClr val="B8DDC8">
                <a:alpha val="4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8" name="Shape 3">
              <a:extLst>
                <a:ext uri="{FF2B5EF4-FFF2-40B4-BE49-F238E27FC236}">
                  <a16:creationId xmlns:a16="http://schemas.microsoft.com/office/drawing/2014/main" id="{D13BEBE8-EB0A-681C-8093-299BBBD7FAAB}"/>
                </a:ext>
              </a:extLst>
            </p:cNvPr>
            <p:cNvSpPr/>
            <p:nvPr/>
          </p:nvSpPr>
          <p:spPr>
            <a:xfrm>
              <a:off x="-274320" y="5394960"/>
              <a:ext cx="2011680" cy="1645920"/>
            </a:xfrm>
            <a:prstGeom prst="ellipse">
              <a:avLst/>
            </a:prstGeom>
            <a:solidFill>
              <a:srgbClr val="C8DDB8">
                <a:alpha val="3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9" name="Shape 5">
              <a:extLst>
                <a:ext uri="{FF2B5EF4-FFF2-40B4-BE49-F238E27FC236}">
                  <a16:creationId xmlns:a16="http://schemas.microsoft.com/office/drawing/2014/main" id="{778B0E02-1CB1-68CB-244D-C3643022344C}"/>
                </a:ext>
              </a:extLst>
            </p:cNvPr>
            <p:cNvSpPr/>
            <p:nvPr/>
          </p:nvSpPr>
          <p:spPr>
            <a:xfrm>
              <a:off x="0" y="0"/>
              <a:ext cx="12161520" cy="960120"/>
            </a:xfrm>
            <a:prstGeom prst="rect">
              <a:avLst/>
            </a:prstGeom>
            <a:solidFill>
              <a:srgbClr val="1A3D2B"/>
            </a:solidFill>
            <a:ln w="12700">
              <a:solidFill>
                <a:srgbClr val="1A3D2B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10" name="Text 6">
              <a:extLst>
                <a:ext uri="{FF2B5EF4-FFF2-40B4-BE49-F238E27FC236}">
                  <a16:creationId xmlns:a16="http://schemas.microsoft.com/office/drawing/2014/main" id="{BEC74A5D-7AC8-6AD6-8D4D-83B28AF7EE91}"/>
                </a:ext>
              </a:extLst>
            </p:cNvPr>
            <p:cNvSpPr/>
            <p:nvPr/>
          </p:nvSpPr>
          <p:spPr>
            <a:xfrm>
              <a:off x="502920" y="45720"/>
              <a:ext cx="9601200" cy="8686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400" b="1">
                  <a:solidFill>
                    <a:schemeClr val="bg1"/>
                  </a:solidFill>
                </a:rPr>
                <a:t>Community functional trait structure</a:t>
              </a:r>
            </a:p>
          </p:txBody>
        </p:sp>
        <p:sp>
          <p:nvSpPr>
            <p:cNvPr id="11" name="Text 8">
              <a:extLst>
                <a:ext uri="{FF2B5EF4-FFF2-40B4-BE49-F238E27FC236}">
                  <a16:creationId xmlns:a16="http://schemas.microsoft.com/office/drawing/2014/main" id="{3ABB3EE0-A1CB-A400-16F4-F1DCAA1283D2}"/>
                </a:ext>
              </a:extLst>
            </p:cNvPr>
            <p:cNvSpPr/>
            <p:nvPr/>
          </p:nvSpPr>
          <p:spPr>
            <a:xfrm>
              <a:off x="10195560" y="182880"/>
              <a:ext cx="1691640" cy="5303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900" b="1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THEORY</a:t>
              </a:r>
              <a:endParaRPr lang="en-US" sz="900"/>
            </a:p>
          </p:txBody>
        </p:sp>
        <p:sp>
          <p:nvSpPr>
            <p:cNvPr id="12" name="Text 33">
              <a:extLst>
                <a:ext uri="{FF2B5EF4-FFF2-40B4-BE49-F238E27FC236}">
                  <a16:creationId xmlns:a16="http://schemas.microsoft.com/office/drawing/2014/main" id="{B51F55BD-0E0A-8EC3-F5BB-282F2E13EB88}"/>
                </a:ext>
              </a:extLst>
            </p:cNvPr>
            <p:cNvSpPr/>
            <p:nvPr/>
          </p:nvSpPr>
          <p:spPr>
            <a:xfrm>
              <a:off x="457200" y="6583680"/>
              <a:ext cx="11247120" cy="21945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r">
                <a:buNone/>
              </a:pPr>
              <a:r>
                <a:rPr lang="en-US" sz="800">
                  <a:solidFill>
                    <a:srgbClr val="88888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Trait-Based Ecology — Day 2 · CWM · FD Indices · Functional Space · Belém, Brazil</a:t>
              </a:r>
              <a:endParaRPr lang="en-US" sz="800"/>
            </a:p>
          </p:txBody>
        </p:sp>
        <p:sp>
          <p:nvSpPr>
            <p:cNvPr id="13" name="TextBox 35">
              <a:extLst>
                <a:ext uri="{FF2B5EF4-FFF2-40B4-BE49-F238E27FC236}">
                  <a16:creationId xmlns:a16="http://schemas.microsoft.com/office/drawing/2014/main" id="{01761597-53CB-0DAC-03B0-6B25A06E58D9}"/>
                </a:ext>
              </a:extLst>
            </p:cNvPr>
            <p:cNvSpPr txBox="1"/>
            <p:nvPr/>
          </p:nvSpPr>
          <p:spPr>
            <a:xfrm>
              <a:off x="11143613" y="6419088"/>
              <a:ext cx="1017907" cy="12311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sz="800">
                  <a:solidFill>
                    <a:srgbClr val="1A3D2B"/>
                  </a:solidFill>
                  <a:latin typeface="Calibri"/>
                </a:rPr>
                <a:t>Day 2 · Belém   ·   0</a:t>
              </a:r>
              <a:r>
                <a:rPr lang="fr-FR" sz="800">
                  <a:solidFill>
                    <a:srgbClr val="1A3D2B"/>
                  </a:solidFill>
                  <a:latin typeface="Calibri"/>
                </a:rPr>
                <a:t>3</a:t>
              </a:r>
              <a:r>
                <a:rPr sz="800">
                  <a:solidFill>
                    <a:srgbClr val="1A3D2B"/>
                  </a:solidFill>
                  <a:latin typeface="Calibri"/>
                </a:rPr>
                <a:t> / </a:t>
              </a:r>
              <a:r>
                <a:rPr lang="fr-FR" sz="800">
                  <a:solidFill>
                    <a:srgbClr val="1A3D2B"/>
                  </a:solidFill>
                  <a:latin typeface="Calibri"/>
                </a:rPr>
                <a:t>38</a:t>
              </a:r>
              <a:endParaRPr sz="800">
                <a:solidFill>
                  <a:srgbClr val="1A3D2B"/>
                </a:solidFill>
                <a:latin typeface="Calibri"/>
              </a:endParaRP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B5C1B0AE-EED9-9438-60E3-DE8A3FC726E0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 descr="Community Metrics (Chapter 5) - Handbook of Trait-Based Ecology">
            <a:extLst>
              <a:ext uri="{FF2B5EF4-FFF2-40B4-BE49-F238E27FC236}">
                <a16:creationId xmlns:a16="http://schemas.microsoft.com/office/drawing/2014/main" id="{807EE42C-69FD-4A8E-DD1C-EC9FCAA77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72" y="1143001"/>
            <a:ext cx="5524726" cy="521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EDBC0B2-85BD-4ACB-CBE0-8134AA1D2B6E}"/>
              </a:ext>
            </a:extLst>
          </p:cNvPr>
          <p:cNvSpPr txBox="1"/>
          <p:nvPr/>
        </p:nvSpPr>
        <p:spPr>
          <a:xfrm>
            <a:off x="6398955" y="1304983"/>
            <a:ext cx="3964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err="1"/>
              <a:t>Two</a:t>
            </a:r>
            <a:r>
              <a:rPr lang="fr-FR" sz="2000"/>
              <a:t> </a:t>
            </a:r>
            <a:r>
              <a:rPr lang="fr-FR" sz="2000" err="1"/>
              <a:t>most</a:t>
            </a:r>
            <a:r>
              <a:rPr lang="fr-FR" sz="2000"/>
              <a:t> intuitive </a:t>
            </a:r>
            <a:r>
              <a:rPr lang="fr-FR" sz="2000" err="1"/>
              <a:t>parameters</a:t>
            </a:r>
            <a:endParaRPr lang="fr-FR" sz="2000"/>
          </a:p>
          <a:p>
            <a:pPr marL="285750" indent="-285750">
              <a:buFontTx/>
              <a:buChar char="-"/>
            </a:pPr>
            <a:endParaRPr lang="fr-FR" sz="200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000"/>
              <a:t>Trait </a:t>
            </a:r>
            <a:r>
              <a:rPr lang="fr-FR" sz="2000" err="1"/>
              <a:t>mean</a:t>
            </a:r>
            <a:endParaRPr lang="fr-FR" sz="200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000"/>
              <a:t>Trait range </a:t>
            </a:r>
          </a:p>
        </p:txBody>
      </p:sp>
    </p:spTree>
    <p:extLst>
      <p:ext uri="{BB962C8B-B14F-4D97-AF65-F5344CB8AC3E}">
        <p14:creationId xmlns:p14="http://schemas.microsoft.com/office/powerpoint/2010/main" val="596572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0" y="0"/>
            <a:ext cx="12161520" cy="960120"/>
          </a:xfrm>
          <a:prstGeom prst="rect">
            <a:avLst/>
          </a:prstGeom>
          <a:solidFill>
            <a:srgbClr val="1A3D2B"/>
          </a:solidFill>
          <a:ln w="12700">
            <a:solidFill>
              <a:srgbClr val="1A3D2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6"/>
          <p:cNvSpPr/>
          <p:nvPr/>
        </p:nvSpPr>
        <p:spPr>
          <a:xfrm>
            <a:off x="502920" y="45720"/>
            <a:ext cx="9601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Community-Weighted Mean — definition and the mass-ratio hypothesis</a:t>
            </a:r>
            <a:endParaRPr lang="en-US" sz="2100"/>
          </a:p>
        </p:txBody>
      </p:sp>
      <p:sp>
        <p:nvSpPr>
          <p:cNvPr id="9" name="Shape 7"/>
          <p:cNvSpPr/>
          <p:nvPr/>
        </p:nvSpPr>
        <p:spPr>
          <a:xfrm>
            <a:off x="10195560" y="182880"/>
            <a:ext cx="1691640" cy="530352"/>
          </a:xfrm>
          <a:prstGeom prst="roundRect">
            <a:avLst>
              <a:gd name="adj" fmla="val 10345"/>
            </a:avLst>
          </a:prstGeom>
          <a:solidFill>
            <a:srgbClr val="2D7A4F"/>
          </a:solidFill>
          <a:ln w="1270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 8"/>
          <p:cNvSpPr/>
          <p:nvPr/>
        </p:nvSpPr>
        <p:spPr>
          <a:xfrm>
            <a:off x="10195560" y="182880"/>
            <a:ext cx="16916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THEORY</a:t>
            </a:r>
            <a:endParaRPr lang="en-US" sz="900"/>
          </a:p>
        </p:txBody>
      </p:sp>
      <p:sp>
        <p:nvSpPr>
          <p:cNvPr id="11" name="Shape 9"/>
          <p:cNvSpPr/>
          <p:nvPr/>
        </p:nvSpPr>
        <p:spPr>
          <a:xfrm>
            <a:off x="502920" y="1078992"/>
            <a:ext cx="11155680" cy="777240"/>
          </a:xfrm>
          <a:prstGeom prst="rect">
            <a:avLst/>
          </a:prstGeom>
          <a:solidFill>
            <a:srgbClr val="1E2330"/>
          </a:solidFill>
          <a:ln w="6350">
            <a:solidFill>
              <a:srgbClr val="2D2D3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10"/>
          <p:cNvSpPr/>
          <p:nvPr/>
        </p:nvSpPr>
        <p:spPr>
          <a:xfrm>
            <a:off x="640080" y="1143000"/>
            <a:ext cx="108813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>
                <a:solidFill>
                  <a:srgbClr val="E5C07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CWM(t)  =  Σᵢ  pᵢ × tᵢ</a:t>
            </a:r>
            <a:r>
              <a:rPr lang="en-US" sz="13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where  pᵢ = relative abundance of species i,  tᵢ = trait value of species i</a:t>
            </a:r>
            <a:endParaRPr lang="en-US" sz="2200"/>
          </a:p>
        </p:txBody>
      </p:sp>
      <p:sp>
        <p:nvSpPr>
          <p:cNvPr id="13" name="Shape 11"/>
          <p:cNvSpPr/>
          <p:nvPr/>
        </p:nvSpPr>
        <p:spPr>
          <a:xfrm>
            <a:off x="502920" y="2011680"/>
            <a:ext cx="11155680" cy="804672"/>
          </a:xfrm>
          <a:prstGeom prst="rect">
            <a:avLst/>
          </a:prstGeom>
          <a:solidFill>
            <a:srgbClr val="EAF5EE"/>
          </a:solidFill>
          <a:ln w="1524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Text 12"/>
          <p:cNvSpPr/>
          <p:nvPr/>
        </p:nvSpPr>
        <p:spPr>
          <a:xfrm>
            <a:off x="640080" y="2057400"/>
            <a:ext cx="1088136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>
                <a:solidFill>
                  <a:srgbClr val="1A3D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Mass-ratio hypothesis (Grime 1998): </a:t>
            </a:r>
            <a:r>
              <a:rPr lang="en-US" sz="13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Ecosystem processes are predominantly controlled by the traits of the most abundant species. The trait value that dominates the community — weighted by abundance — is the best predictor of ecosystem functioning.</a:t>
            </a:r>
            <a:endParaRPr lang="en-US" sz="1350"/>
          </a:p>
        </p:txBody>
      </p:sp>
      <p:sp>
        <p:nvSpPr>
          <p:cNvPr id="27" name="Text 25"/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28" name="TextBox 27"/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15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2E69F-9F88-F6BB-9BD8-1177C207B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9C7F850B-6344-17C2-A471-9EE46048FA46}"/>
              </a:ext>
            </a:extLst>
          </p:cNvPr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0AD65067-4744-CB7B-56DC-51D9C4BDB3FB}"/>
              </a:ext>
            </a:extLst>
          </p:cNvPr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53C69071-FD6C-66FF-3382-8F59C2DD5C4D}"/>
              </a:ext>
            </a:extLst>
          </p:cNvPr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CAE9BF78-3811-FA35-65C3-82858A4C2E6B}"/>
              </a:ext>
            </a:extLst>
          </p:cNvPr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4DCF9D83-5B3E-E71D-DA17-D6720C439930}"/>
              </a:ext>
            </a:extLst>
          </p:cNvPr>
          <p:cNvSpPr/>
          <p:nvPr/>
        </p:nvSpPr>
        <p:spPr>
          <a:xfrm>
            <a:off x="0" y="0"/>
            <a:ext cx="12161520" cy="960120"/>
          </a:xfrm>
          <a:prstGeom prst="rect">
            <a:avLst/>
          </a:prstGeom>
          <a:solidFill>
            <a:srgbClr val="1A3D2B"/>
          </a:solidFill>
          <a:ln w="12700">
            <a:solidFill>
              <a:srgbClr val="1A3D2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42733AC1-D298-1781-3BDD-B88BD8FD36CF}"/>
              </a:ext>
            </a:extLst>
          </p:cNvPr>
          <p:cNvSpPr/>
          <p:nvPr/>
        </p:nvSpPr>
        <p:spPr>
          <a:xfrm>
            <a:off x="502920" y="45720"/>
            <a:ext cx="9601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Community-Weighted Mean — definition and the mass-ratio hypothesis</a:t>
            </a:r>
            <a:endParaRPr lang="en-US" sz="2100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6CD9F52F-DC99-66FF-7C00-AFCA5559F466}"/>
              </a:ext>
            </a:extLst>
          </p:cNvPr>
          <p:cNvSpPr/>
          <p:nvPr/>
        </p:nvSpPr>
        <p:spPr>
          <a:xfrm>
            <a:off x="10195560" y="182880"/>
            <a:ext cx="1691640" cy="530352"/>
          </a:xfrm>
          <a:prstGeom prst="roundRect">
            <a:avLst>
              <a:gd name="adj" fmla="val 10345"/>
            </a:avLst>
          </a:prstGeom>
          <a:solidFill>
            <a:srgbClr val="2D7A4F"/>
          </a:solidFill>
          <a:ln w="1270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997CC01A-7974-5D87-2112-846DB07E5084}"/>
              </a:ext>
            </a:extLst>
          </p:cNvPr>
          <p:cNvSpPr/>
          <p:nvPr/>
        </p:nvSpPr>
        <p:spPr>
          <a:xfrm>
            <a:off x="10195560" y="182880"/>
            <a:ext cx="16916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THEORY</a:t>
            </a:r>
            <a:endParaRPr lang="en-US" sz="900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5D13D0D3-E32D-9926-B2E0-5F3F1B04F977}"/>
              </a:ext>
            </a:extLst>
          </p:cNvPr>
          <p:cNvSpPr/>
          <p:nvPr/>
        </p:nvSpPr>
        <p:spPr>
          <a:xfrm>
            <a:off x="502920" y="1078992"/>
            <a:ext cx="11155680" cy="777240"/>
          </a:xfrm>
          <a:prstGeom prst="rect">
            <a:avLst/>
          </a:prstGeom>
          <a:solidFill>
            <a:srgbClr val="1E2330"/>
          </a:solidFill>
          <a:ln w="6350">
            <a:solidFill>
              <a:srgbClr val="2D2D3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FFBAEF78-4DAF-A7F5-F870-75B5F3D0DBA4}"/>
              </a:ext>
            </a:extLst>
          </p:cNvPr>
          <p:cNvSpPr/>
          <p:nvPr/>
        </p:nvSpPr>
        <p:spPr>
          <a:xfrm>
            <a:off x="640080" y="1143000"/>
            <a:ext cx="108813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>
                <a:solidFill>
                  <a:srgbClr val="E5C07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CWM(t)  =  Σᵢ  pᵢ × tᵢ</a:t>
            </a:r>
            <a:r>
              <a:rPr lang="en-US" sz="13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where  pᵢ = relative abundance of species i,  tᵢ = trait value of species i</a:t>
            </a:r>
            <a:endParaRPr lang="en-US" sz="220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F78D63C1-0494-BBBC-50DA-0DC9B27053BF}"/>
              </a:ext>
            </a:extLst>
          </p:cNvPr>
          <p:cNvSpPr/>
          <p:nvPr/>
        </p:nvSpPr>
        <p:spPr>
          <a:xfrm>
            <a:off x="502920" y="2011680"/>
            <a:ext cx="11155680" cy="804672"/>
          </a:xfrm>
          <a:prstGeom prst="rect">
            <a:avLst/>
          </a:prstGeom>
          <a:solidFill>
            <a:srgbClr val="EAF5EE"/>
          </a:solidFill>
          <a:ln w="1524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D0470B02-1E20-45B7-9AF5-F916636D5C66}"/>
              </a:ext>
            </a:extLst>
          </p:cNvPr>
          <p:cNvSpPr/>
          <p:nvPr/>
        </p:nvSpPr>
        <p:spPr>
          <a:xfrm>
            <a:off x="640080" y="2057400"/>
            <a:ext cx="1088136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>
                <a:solidFill>
                  <a:srgbClr val="1A3D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Mass-ratio hypothesis (Grime 1998): </a:t>
            </a:r>
            <a:r>
              <a:rPr lang="en-US" sz="13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Ecosystem processes are predominantly controlled by the traits of the most abundant species. The trait value that dominates the community — weighted by abundance — is the best predictor of ecosystem functioning.</a:t>
            </a:r>
            <a:endParaRPr lang="en-US" sz="1350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D8ECFA37-7BA9-2EDA-59E9-1097A7C59317}"/>
              </a:ext>
            </a:extLst>
          </p:cNvPr>
          <p:cNvSpPr/>
          <p:nvPr/>
        </p:nvSpPr>
        <p:spPr>
          <a:xfrm>
            <a:off x="502920" y="2944368"/>
            <a:ext cx="3584448" cy="3456432"/>
          </a:xfrm>
          <a:prstGeom prst="rect">
            <a:avLst/>
          </a:prstGeom>
          <a:solidFill>
            <a:srgbClr val="F8F9FA"/>
          </a:solidFill>
          <a:ln w="9525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4063C019-6F86-0982-7CC8-E3AD2F302274}"/>
              </a:ext>
            </a:extLst>
          </p:cNvPr>
          <p:cNvSpPr/>
          <p:nvPr/>
        </p:nvSpPr>
        <p:spPr>
          <a:xfrm>
            <a:off x="502920" y="2944368"/>
            <a:ext cx="3584448" cy="365760"/>
          </a:xfrm>
          <a:prstGeom prst="rect">
            <a:avLst/>
          </a:prstGeom>
          <a:solidFill>
            <a:srgbClr val="2D7A4F"/>
          </a:solidFill>
          <a:ln w="1270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5FAF9C4A-77DE-4338-AFC4-A6D0049311CF}"/>
              </a:ext>
            </a:extLst>
          </p:cNvPr>
          <p:cNvSpPr/>
          <p:nvPr/>
        </p:nvSpPr>
        <p:spPr>
          <a:xfrm>
            <a:off x="594360" y="2962656"/>
            <a:ext cx="340156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CWM predicts ecosystem processes</a:t>
            </a:r>
            <a:endParaRPr lang="en-US" sz="140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CF635788-11CD-261F-7C4B-23D2F6B79D7F}"/>
              </a:ext>
            </a:extLst>
          </p:cNvPr>
          <p:cNvSpPr/>
          <p:nvPr/>
        </p:nvSpPr>
        <p:spPr>
          <a:xfrm>
            <a:off x="594360" y="3383280"/>
            <a:ext cx="3401568" cy="2944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CWM(SLA) predicts decomposition rate, CWM(LDMC) predicts litter quality, CWM(Height) predicts primary productivity. The dominant species drives ecosystem function — not the rare ones.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574349D1-F7A4-0D91-4116-775C9F7088AF}"/>
              </a:ext>
            </a:extLst>
          </p:cNvPr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CCA465-0CAC-C748-D7DA-1A9DE3ED8A3C}"/>
              </a:ext>
            </a:extLst>
          </p:cNvPr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15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050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EDD72-C698-767F-89B4-3D0AFAABB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97DAE733-0348-933E-3399-0DD9FA1924C7}"/>
              </a:ext>
            </a:extLst>
          </p:cNvPr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8D2C6526-6A3B-F56A-2395-042DFA7BAEA9}"/>
              </a:ext>
            </a:extLst>
          </p:cNvPr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ECFC431-9C9F-C356-AB78-E8896BCB04EA}"/>
              </a:ext>
            </a:extLst>
          </p:cNvPr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40C623E2-C111-CE3E-278C-75ACEEE99112}"/>
              </a:ext>
            </a:extLst>
          </p:cNvPr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5C5EB6CC-419B-1C4D-2C33-5714F61A95D4}"/>
              </a:ext>
            </a:extLst>
          </p:cNvPr>
          <p:cNvSpPr/>
          <p:nvPr/>
        </p:nvSpPr>
        <p:spPr>
          <a:xfrm>
            <a:off x="0" y="0"/>
            <a:ext cx="12161520" cy="960120"/>
          </a:xfrm>
          <a:prstGeom prst="rect">
            <a:avLst/>
          </a:prstGeom>
          <a:solidFill>
            <a:srgbClr val="1A3D2B"/>
          </a:solidFill>
          <a:ln w="12700">
            <a:solidFill>
              <a:srgbClr val="1A3D2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3F3235A1-2CE1-BFB3-128A-07351F9150E9}"/>
              </a:ext>
            </a:extLst>
          </p:cNvPr>
          <p:cNvSpPr/>
          <p:nvPr/>
        </p:nvSpPr>
        <p:spPr>
          <a:xfrm>
            <a:off x="502920" y="45720"/>
            <a:ext cx="9601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Community-Weighted Mean — definition and the mass-ratio hypothesis</a:t>
            </a:r>
            <a:endParaRPr lang="en-US" sz="2100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F763640F-DEF4-A0CF-1D59-0BF219FC8183}"/>
              </a:ext>
            </a:extLst>
          </p:cNvPr>
          <p:cNvSpPr/>
          <p:nvPr/>
        </p:nvSpPr>
        <p:spPr>
          <a:xfrm>
            <a:off x="10195560" y="182880"/>
            <a:ext cx="1691640" cy="530352"/>
          </a:xfrm>
          <a:prstGeom prst="roundRect">
            <a:avLst>
              <a:gd name="adj" fmla="val 10345"/>
            </a:avLst>
          </a:prstGeom>
          <a:solidFill>
            <a:srgbClr val="2D7A4F"/>
          </a:solidFill>
          <a:ln w="1270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6548730D-DA53-03DC-5B21-A9D9738E5FBE}"/>
              </a:ext>
            </a:extLst>
          </p:cNvPr>
          <p:cNvSpPr/>
          <p:nvPr/>
        </p:nvSpPr>
        <p:spPr>
          <a:xfrm>
            <a:off x="10195560" y="182880"/>
            <a:ext cx="16916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THEORY</a:t>
            </a:r>
            <a:endParaRPr lang="en-US" sz="900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6EB149F8-FD20-2527-64EF-4E34263EE88E}"/>
              </a:ext>
            </a:extLst>
          </p:cNvPr>
          <p:cNvSpPr/>
          <p:nvPr/>
        </p:nvSpPr>
        <p:spPr>
          <a:xfrm>
            <a:off x="502920" y="1078992"/>
            <a:ext cx="11155680" cy="777240"/>
          </a:xfrm>
          <a:prstGeom prst="rect">
            <a:avLst/>
          </a:prstGeom>
          <a:solidFill>
            <a:srgbClr val="1E2330"/>
          </a:solidFill>
          <a:ln w="6350">
            <a:solidFill>
              <a:srgbClr val="2D2D3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36527C5D-49D7-2EE0-A5F0-65F59AAD1B49}"/>
              </a:ext>
            </a:extLst>
          </p:cNvPr>
          <p:cNvSpPr/>
          <p:nvPr/>
        </p:nvSpPr>
        <p:spPr>
          <a:xfrm>
            <a:off x="640080" y="1143000"/>
            <a:ext cx="108813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>
                <a:solidFill>
                  <a:srgbClr val="E5C07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CWM(t)  =  Σᵢ  pᵢ × tᵢ</a:t>
            </a:r>
            <a:r>
              <a:rPr lang="en-US" sz="13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where  pᵢ = relative abundance of species i,  tᵢ = trait value of species i</a:t>
            </a:r>
            <a:endParaRPr lang="en-US" sz="220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67830BF6-D8F2-2ADB-5D8B-812FCD2F979B}"/>
              </a:ext>
            </a:extLst>
          </p:cNvPr>
          <p:cNvSpPr/>
          <p:nvPr/>
        </p:nvSpPr>
        <p:spPr>
          <a:xfrm>
            <a:off x="502920" y="2011680"/>
            <a:ext cx="11155680" cy="804672"/>
          </a:xfrm>
          <a:prstGeom prst="rect">
            <a:avLst/>
          </a:prstGeom>
          <a:solidFill>
            <a:srgbClr val="EAF5EE"/>
          </a:solidFill>
          <a:ln w="1524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A31EF142-C6B2-0156-6DEC-259512838CA8}"/>
              </a:ext>
            </a:extLst>
          </p:cNvPr>
          <p:cNvSpPr/>
          <p:nvPr/>
        </p:nvSpPr>
        <p:spPr>
          <a:xfrm>
            <a:off x="640080" y="2057400"/>
            <a:ext cx="1088136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>
                <a:solidFill>
                  <a:srgbClr val="1A3D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Mass-ratio hypothesis (Grime 1998): </a:t>
            </a:r>
            <a:r>
              <a:rPr lang="en-US" sz="13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Ecosystem processes are predominantly controlled by the traits of the most abundant species. The trait value that dominates the community — weighted by abundance — is the best predictor of ecosystem functioning.</a:t>
            </a:r>
            <a:endParaRPr lang="en-US" sz="1350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509711AE-629C-C8F7-6052-F257A3ED46E8}"/>
              </a:ext>
            </a:extLst>
          </p:cNvPr>
          <p:cNvSpPr/>
          <p:nvPr/>
        </p:nvSpPr>
        <p:spPr>
          <a:xfrm>
            <a:off x="502920" y="2944368"/>
            <a:ext cx="3584448" cy="3456432"/>
          </a:xfrm>
          <a:prstGeom prst="rect">
            <a:avLst/>
          </a:prstGeom>
          <a:solidFill>
            <a:srgbClr val="F8F9FA"/>
          </a:solidFill>
          <a:ln w="9525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7AB7E9CF-166A-FAEA-8D18-9D4744B313DD}"/>
              </a:ext>
            </a:extLst>
          </p:cNvPr>
          <p:cNvSpPr/>
          <p:nvPr/>
        </p:nvSpPr>
        <p:spPr>
          <a:xfrm>
            <a:off x="502920" y="2944368"/>
            <a:ext cx="3584448" cy="365760"/>
          </a:xfrm>
          <a:prstGeom prst="rect">
            <a:avLst/>
          </a:prstGeom>
          <a:solidFill>
            <a:srgbClr val="2D7A4F"/>
          </a:solidFill>
          <a:ln w="1270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BDBD4B2B-A4BA-294B-C6B8-8D7D8DF4AF6A}"/>
              </a:ext>
            </a:extLst>
          </p:cNvPr>
          <p:cNvSpPr/>
          <p:nvPr/>
        </p:nvSpPr>
        <p:spPr>
          <a:xfrm>
            <a:off x="594360" y="2962656"/>
            <a:ext cx="340156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CWM predicts ecosystem processes</a:t>
            </a:r>
            <a:endParaRPr lang="en-US" sz="140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9FFAB31C-4F29-5FFB-A1FC-7B8B75874B4A}"/>
              </a:ext>
            </a:extLst>
          </p:cNvPr>
          <p:cNvSpPr/>
          <p:nvPr/>
        </p:nvSpPr>
        <p:spPr>
          <a:xfrm>
            <a:off x="594360" y="3383280"/>
            <a:ext cx="3401568" cy="2944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CWM(SLA) predicts decomposition rate, CWM(LDMC) predicts litter quality, CWM(Height) predicts primary productivity. The dominant species drives ecosystem function — not the rare ones.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D9742E23-39C8-CD66-7540-468BC9E42956}"/>
              </a:ext>
            </a:extLst>
          </p:cNvPr>
          <p:cNvSpPr/>
          <p:nvPr/>
        </p:nvSpPr>
        <p:spPr>
          <a:xfrm>
            <a:off x="4297680" y="2944368"/>
            <a:ext cx="3584448" cy="3456432"/>
          </a:xfrm>
          <a:prstGeom prst="rect">
            <a:avLst/>
          </a:prstGeom>
          <a:solidFill>
            <a:srgbClr val="F8F9FA"/>
          </a:solidFill>
          <a:ln w="9525">
            <a:solidFill>
              <a:srgbClr val="1A52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16389E66-13BA-FD43-F04D-8ADEDE7DD012}"/>
              </a:ext>
            </a:extLst>
          </p:cNvPr>
          <p:cNvSpPr/>
          <p:nvPr/>
        </p:nvSpPr>
        <p:spPr>
          <a:xfrm>
            <a:off x="4297680" y="2944368"/>
            <a:ext cx="3584448" cy="365760"/>
          </a:xfrm>
          <a:prstGeom prst="rect">
            <a:avLst/>
          </a:prstGeom>
          <a:solidFill>
            <a:srgbClr val="1A5278"/>
          </a:solidFill>
          <a:ln w="12700">
            <a:solidFill>
              <a:srgbClr val="1A52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8A715F4A-FED4-D840-3838-BE39F508F9FE}"/>
              </a:ext>
            </a:extLst>
          </p:cNvPr>
          <p:cNvSpPr/>
          <p:nvPr/>
        </p:nvSpPr>
        <p:spPr>
          <a:xfrm>
            <a:off x="4389120" y="2962656"/>
            <a:ext cx="340156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CWM is not functional DIVERSITY</a:t>
            </a:r>
            <a:endParaRPr lang="en-US" sz="1400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5748B43A-B8D0-B5CE-12F1-479B6376BFB9}"/>
              </a:ext>
            </a:extLst>
          </p:cNvPr>
          <p:cNvSpPr/>
          <p:nvPr/>
        </p:nvSpPr>
        <p:spPr>
          <a:xfrm>
            <a:off x="4389120" y="3383280"/>
            <a:ext cx="3401568" cy="2944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CWM captures the central tendency of the trait distribution — the most common strategy. It says nothing about how spread out traits are, or whether extreme strategies exist.</a:t>
            </a: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communities can have identical CWM(SLA) but very different FRic: one with only intermediate-SLA species, one with a mix of very low and very high SLA species.</a:t>
            </a:r>
            <a:endParaRPr lang="en-US" sz="1600"/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3F3B29A0-2F6B-6095-A2C6-F12C5BE1A4AB}"/>
              </a:ext>
            </a:extLst>
          </p:cNvPr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C1711B-6115-746A-8552-B6ADDDEAB151}"/>
              </a:ext>
            </a:extLst>
          </p:cNvPr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15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382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F2DB2-4B3F-2474-FD4F-D7238461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414CA65F-6572-DB71-52A2-B6D1DED8622A}"/>
              </a:ext>
            </a:extLst>
          </p:cNvPr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C3128DE1-7C24-D212-9865-D71992A0D0DB}"/>
              </a:ext>
            </a:extLst>
          </p:cNvPr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62C5B09-869C-382A-74A5-2C8A97996107}"/>
              </a:ext>
            </a:extLst>
          </p:cNvPr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31456C79-F899-49AB-6539-DC80A5A540F9}"/>
              </a:ext>
            </a:extLst>
          </p:cNvPr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706598DB-2EF4-BCC5-F453-D4A023025D62}"/>
              </a:ext>
            </a:extLst>
          </p:cNvPr>
          <p:cNvSpPr/>
          <p:nvPr/>
        </p:nvSpPr>
        <p:spPr>
          <a:xfrm>
            <a:off x="0" y="0"/>
            <a:ext cx="12161520" cy="960120"/>
          </a:xfrm>
          <a:prstGeom prst="rect">
            <a:avLst/>
          </a:prstGeom>
          <a:solidFill>
            <a:srgbClr val="1A3D2B"/>
          </a:solidFill>
          <a:ln w="12700">
            <a:solidFill>
              <a:srgbClr val="1A3D2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82EB8D4D-AFDA-08CF-F129-FC12C25376DA}"/>
              </a:ext>
            </a:extLst>
          </p:cNvPr>
          <p:cNvSpPr/>
          <p:nvPr/>
        </p:nvSpPr>
        <p:spPr>
          <a:xfrm>
            <a:off x="502920" y="45720"/>
            <a:ext cx="9601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Community-Weighted Mean — definition and the mass-ratio hypothesis</a:t>
            </a:r>
            <a:endParaRPr lang="en-US" sz="2100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2A86391E-0FD0-1C91-24F0-32B5DAFF2454}"/>
              </a:ext>
            </a:extLst>
          </p:cNvPr>
          <p:cNvSpPr/>
          <p:nvPr/>
        </p:nvSpPr>
        <p:spPr>
          <a:xfrm>
            <a:off x="10195560" y="182880"/>
            <a:ext cx="1691640" cy="530352"/>
          </a:xfrm>
          <a:prstGeom prst="roundRect">
            <a:avLst>
              <a:gd name="adj" fmla="val 10345"/>
            </a:avLst>
          </a:prstGeom>
          <a:solidFill>
            <a:srgbClr val="2D7A4F"/>
          </a:solidFill>
          <a:ln w="1270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040E88A5-7379-201D-7DFF-4699C80A2796}"/>
              </a:ext>
            </a:extLst>
          </p:cNvPr>
          <p:cNvSpPr/>
          <p:nvPr/>
        </p:nvSpPr>
        <p:spPr>
          <a:xfrm>
            <a:off x="10195560" y="182880"/>
            <a:ext cx="16916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THEORY</a:t>
            </a:r>
            <a:endParaRPr lang="en-US" sz="900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233AA10F-9116-2131-5DE6-6FF40B9C2E69}"/>
              </a:ext>
            </a:extLst>
          </p:cNvPr>
          <p:cNvSpPr/>
          <p:nvPr/>
        </p:nvSpPr>
        <p:spPr>
          <a:xfrm>
            <a:off x="502920" y="1078992"/>
            <a:ext cx="11155680" cy="777240"/>
          </a:xfrm>
          <a:prstGeom prst="rect">
            <a:avLst/>
          </a:prstGeom>
          <a:solidFill>
            <a:srgbClr val="1E2330"/>
          </a:solidFill>
          <a:ln w="6350">
            <a:solidFill>
              <a:srgbClr val="2D2D3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8C07F267-1F2D-B7EE-3452-8217AF8CD6BB}"/>
              </a:ext>
            </a:extLst>
          </p:cNvPr>
          <p:cNvSpPr/>
          <p:nvPr/>
        </p:nvSpPr>
        <p:spPr>
          <a:xfrm>
            <a:off x="640080" y="1143000"/>
            <a:ext cx="108813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>
                <a:solidFill>
                  <a:srgbClr val="E5C07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CWM(t)  =  Σᵢ  pᵢ × tᵢ</a:t>
            </a:r>
            <a:r>
              <a:rPr lang="en-US" sz="13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where  pᵢ = relative abundance of species i,  tᵢ = trait value of species i</a:t>
            </a:r>
            <a:endParaRPr lang="en-US" sz="220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CA7E4F58-2332-AEC2-CCA2-0DC8F12DA79D}"/>
              </a:ext>
            </a:extLst>
          </p:cNvPr>
          <p:cNvSpPr/>
          <p:nvPr/>
        </p:nvSpPr>
        <p:spPr>
          <a:xfrm>
            <a:off x="502920" y="2011680"/>
            <a:ext cx="11155680" cy="804672"/>
          </a:xfrm>
          <a:prstGeom prst="rect">
            <a:avLst/>
          </a:prstGeom>
          <a:solidFill>
            <a:srgbClr val="EAF5EE"/>
          </a:solidFill>
          <a:ln w="1524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E394C108-320C-08D2-EC35-13A49935E12F}"/>
              </a:ext>
            </a:extLst>
          </p:cNvPr>
          <p:cNvSpPr/>
          <p:nvPr/>
        </p:nvSpPr>
        <p:spPr>
          <a:xfrm>
            <a:off x="640080" y="2057400"/>
            <a:ext cx="1088136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>
                <a:solidFill>
                  <a:srgbClr val="1A3D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Mass-ratio hypothesis (Grime 1998): </a:t>
            </a:r>
            <a:r>
              <a:rPr lang="en-US" sz="13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Ecosystem processes are predominantly controlled by the traits of the most abundant species. The trait value that dominates the community — weighted by abundance — is the best predictor of ecosystem functioning.</a:t>
            </a:r>
            <a:endParaRPr lang="en-US" sz="1350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843DDA85-0D0C-CF09-C97D-FC5519FE8A93}"/>
              </a:ext>
            </a:extLst>
          </p:cNvPr>
          <p:cNvSpPr/>
          <p:nvPr/>
        </p:nvSpPr>
        <p:spPr>
          <a:xfrm>
            <a:off x="502920" y="2944368"/>
            <a:ext cx="3584448" cy="3456432"/>
          </a:xfrm>
          <a:prstGeom prst="rect">
            <a:avLst/>
          </a:prstGeom>
          <a:solidFill>
            <a:srgbClr val="F8F9FA"/>
          </a:solidFill>
          <a:ln w="9525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08F8287D-6E0D-8B16-5EA2-677F2B862F6D}"/>
              </a:ext>
            </a:extLst>
          </p:cNvPr>
          <p:cNvSpPr/>
          <p:nvPr/>
        </p:nvSpPr>
        <p:spPr>
          <a:xfrm>
            <a:off x="502920" y="2944368"/>
            <a:ext cx="3584448" cy="365760"/>
          </a:xfrm>
          <a:prstGeom prst="rect">
            <a:avLst/>
          </a:prstGeom>
          <a:solidFill>
            <a:srgbClr val="2D7A4F"/>
          </a:solidFill>
          <a:ln w="1270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2F255C95-D629-A51B-8891-9B9D63792326}"/>
              </a:ext>
            </a:extLst>
          </p:cNvPr>
          <p:cNvSpPr/>
          <p:nvPr/>
        </p:nvSpPr>
        <p:spPr>
          <a:xfrm>
            <a:off x="594360" y="2962656"/>
            <a:ext cx="340156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CWM predicts ecosystem processes</a:t>
            </a:r>
            <a:endParaRPr lang="en-US" sz="140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4F31C9C2-81C8-DF6E-5CFE-5497DB44FC17}"/>
              </a:ext>
            </a:extLst>
          </p:cNvPr>
          <p:cNvSpPr/>
          <p:nvPr/>
        </p:nvSpPr>
        <p:spPr>
          <a:xfrm>
            <a:off x="594360" y="3383280"/>
            <a:ext cx="3401568" cy="2944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CWM(SLA) predicts decomposition rate, CWM(LDMC) predicts litter quality, CWM(Height) predicts primary productivity. The dominant species drives ecosystem function — not the rare ones.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C16A67D7-AE5D-18FC-A5D8-674BCA38586B}"/>
              </a:ext>
            </a:extLst>
          </p:cNvPr>
          <p:cNvSpPr/>
          <p:nvPr/>
        </p:nvSpPr>
        <p:spPr>
          <a:xfrm>
            <a:off x="4297680" y="2944368"/>
            <a:ext cx="3584448" cy="3456432"/>
          </a:xfrm>
          <a:prstGeom prst="rect">
            <a:avLst/>
          </a:prstGeom>
          <a:solidFill>
            <a:srgbClr val="F8F9FA"/>
          </a:solidFill>
          <a:ln w="9525">
            <a:solidFill>
              <a:srgbClr val="1A52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C4C74090-F5F6-2B27-4BC2-B7E04A65848B}"/>
              </a:ext>
            </a:extLst>
          </p:cNvPr>
          <p:cNvSpPr/>
          <p:nvPr/>
        </p:nvSpPr>
        <p:spPr>
          <a:xfrm>
            <a:off x="4297680" y="2944368"/>
            <a:ext cx="3584448" cy="365760"/>
          </a:xfrm>
          <a:prstGeom prst="rect">
            <a:avLst/>
          </a:prstGeom>
          <a:solidFill>
            <a:srgbClr val="1A5278"/>
          </a:solidFill>
          <a:ln w="12700">
            <a:solidFill>
              <a:srgbClr val="1A52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B53ECCDF-902C-78C2-D075-97BBE0FF91E8}"/>
              </a:ext>
            </a:extLst>
          </p:cNvPr>
          <p:cNvSpPr/>
          <p:nvPr/>
        </p:nvSpPr>
        <p:spPr>
          <a:xfrm>
            <a:off x="4389120" y="2962656"/>
            <a:ext cx="340156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CWM is not functional DIVERSITY</a:t>
            </a:r>
            <a:endParaRPr lang="en-US" sz="1400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08758E9A-2629-362B-3493-12A680287E37}"/>
              </a:ext>
            </a:extLst>
          </p:cNvPr>
          <p:cNvSpPr/>
          <p:nvPr/>
        </p:nvSpPr>
        <p:spPr>
          <a:xfrm>
            <a:off x="4389120" y="3383280"/>
            <a:ext cx="3401568" cy="2944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CWM captures the central tendency of the trait distribution — the most common strategy. It says nothing about how spread out traits are, or whether extreme strategies exist.</a:t>
            </a: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communities can have identical CWM(SLA) but very different FRic: one with only intermediate-SLA species, one with a mix of very low and very high SLA species.</a:t>
            </a:r>
            <a:endParaRPr lang="en-US" sz="1600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123E8AAB-A877-6AEF-6210-FE38A97DB1EF}"/>
              </a:ext>
            </a:extLst>
          </p:cNvPr>
          <p:cNvSpPr/>
          <p:nvPr/>
        </p:nvSpPr>
        <p:spPr>
          <a:xfrm>
            <a:off x="8092440" y="2944368"/>
            <a:ext cx="3584448" cy="3456432"/>
          </a:xfrm>
          <a:prstGeom prst="rect">
            <a:avLst/>
          </a:prstGeom>
          <a:solidFill>
            <a:srgbClr val="F8F9FA"/>
          </a:solidFill>
          <a:ln w="9525">
            <a:solidFill>
              <a:srgbClr val="C47A1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218DE5B0-0FD4-CC29-03B9-45ABB381170A}"/>
              </a:ext>
            </a:extLst>
          </p:cNvPr>
          <p:cNvSpPr/>
          <p:nvPr/>
        </p:nvSpPr>
        <p:spPr>
          <a:xfrm>
            <a:off x="8092440" y="2944368"/>
            <a:ext cx="3584448" cy="365760"/>
          </a:xfrm>
          <a:prstGeom prst="rect">
            <a:avLst/>
          </a:prstGeom>
          <a:solidFill>
            <a:srgbClr val="C47A1B"/>
          </a:solidFill>
          <a:ln w="12700">
            <a:solidFill>
              <a:srgbClr val="C47A1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DB95ED05-391A-3F2C-2EA8-DAC4A12C72C7}"/>
              </a:ext>
            </a:extLst>
          </p:cNvPr>
          <p:cNvSpPr/>
          <p:nvPr/>
        </p:nvSpPr>
        <p:spPr>
          <a:xfrm>
            <a:off x="8183880" y="2962656"/>
            <a:ext cx="340156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Interpretation of CWM change</a:t>
            </a:r>
            <a:endParaRPr lang="en-US" sz="1400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8CF2E05A-3362-0536-F594-0DF9F74A1D79}"/>
              </a:ext>
            </a:extLst>
          </p:cNvPr>
          <p:cNvSpPr/>
          <p:nvPr/>
        </p:nvSpPr>
        <p:spPr>
          <a:xfrm>
            <a:off x="8183880" y="3383280"/>
            <a:ext cx="3401568" cy="2944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decrease in CWM(SLA) along an elevation gradient means the community is shifting toward more conservative strategies — NOT that any single species changed.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933574C9-65F3-D166-9F7F-39B09EE02DDB}"/>
              </a:ext>
            </a:extLst>
          </p:cNvPr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7CE66E-590E-C9A9-455D-77CA1336D07A}"/>
              </a:ext>
            </a:extLst>
          </p:cNvPr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15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2571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110A2-C491-CAAA-D2EE-33960D25E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98C5C9BD-F606-703F-D708-63CD4E4197F9}"/>
              </a:ext>
            </a:extLst>
          </p:cNvPr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AF44955-CF6E-9920-90B6-CF1FBF360C60}"/>
              </a:ext>
            </a:extLst>
          </p:cNvPr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47871EBD-0B77-4B43-D2EC-EAF4CB01CCC9}"/>
              </a:ext>
            </a:extLst>
          </p:cNvPr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CE08592F-A21B-C4D8-5FED-3442EF54CF45}"/>
              </a:ext>
            </a:extLst>
          </p:cNvPr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7794BDD0-4304-772C-0B90-EB562DCBED70}"/>
              </a:ext>
            </a:extLst>
          </p:cNvPr>
          <p:cNvSpPr/>
          <p:nvPr/>
        </p:nvSpPr>
        <p:spPr>
          <a:xfrm>
            <a:off x="0" y="0"/>
            <a:ext cx="12161520" cy="960120"/>
          </a:xfrm>
          <a:prstGeom prst="rect">
            <a:avLst/>
          </a:prstGeom>
          <a:solidFill>
            <a:srgbClr val="1A3D2B"/>
          </a:solidFill>
          <a:ln w="12700">
            <a:solidFill>
              <a:srgbClr val="1A3D2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28A0BDE3-2919-3B02-7372-7648015B7313}"/>
              </a:ext>
            </a:extLst>
          </p:cNvPr>
          <p:cNvSpPr/>
          <p:nvPr/>
        </p:nvSpPr>
        <p:spPr>
          <a:xfrm>
            <a:off x="502920" y="45720"/>
            <a:ext cx="9601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Community-Weighted Mean — definition and the mass-ratio hypothesis</a:t>
            </a:r>
            <a:endParaRPr lang="en-US" sz="2100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4081B873-5E88-114C-E882-A73F3B7EF52B}"/>
              </a:ext>
            </a:extLst>
          </p:cNvPr>
          <p:cNvSpPr/>
          <p:nvPr/>
        </p:nvSpPr>
        <p:spPr>
          <a:xfrm>
            <a:off x="10195560" y="182880"/>
            <a:ext cx="1691640" cy="530352"/>
          </a:xfrm>
          <a:prstGeom prst="roundRect">
            <a:avLst>
              <a:gd name="adj" fmla="val 10345"/>
            </a:avLst>
          </a:prstGeom>
          <a:solidFill>
            <a:srgbClr val="2D7A4F"/>
          </a:solidFill>
          <a:ln w="1270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A38DF048-02B1-FD3D-FF8E-3CD5A3FE02A3}"/>
              </a:ext>
            </a:extLst>
          </p:cNvPr>
          <p:cNvSpPr/>
          <p:nvPr/>
        </p:nvSpPr>
        <p:spPr>
          <a:xfrm>
            <a:off x="10195560" y="182880"/>
            <a:ext cx="16916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THEORY</a:t>
            </a:r>
            <a:endParaRPr lang="en-US" sz="900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E1524F78-569A-8CF3-A4C6-73B0CF167B8F}"/>
              </a:ext>
            </a:extLst>
          </p:cNvPr>
          <p:cNvSpPr/>
          <p:nvPr/>
        </p:nvSpPr>
        <p:spPr>
          <a:xfrm>
            <a:off x="502920" y="1078992"/>
            <a:ext cx="11155680" cy="777240"/>
          </a:xfrm>
          <a:prstGeom prst="rect">
            <a:avLst/>
          </a:prstGeom>
          <a:solidFill>
            <a:srgbClr val="1E2330"/>
          </a:solidFill>
          <a:ln w="6350">
            <a:solidFill>
              <a:srgbClr val="2D2D3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2AF81DEE-3114-1809-A7C3-735F10342B96}"/>
              </a:ext>
            </a:extLst>
          </p:cNvPr>
          <p:cNvSpPr/>
          <p:nvPr/>
        </p:nvSpPr>
        <p:spPr>
          <a:xfrm>
            <a:off x="640080" y="1143000"/>
            <a:ext cx="1088136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>
                <a:solidFill>
                  <a:srgbClr val="E5C07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CWM(t)  =  Σᵢ  pᵢ × tᵢ</a:t>
            </a:r>
            <a:r>
              <a:rPr lang="en-US" sz="13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where  pᵢ = relative abundance of species i,  tᵢ = trait value of species i</a:t>
            </a:r>
            <a:endParaRPr lang="en-US" sz="220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345C8D0F-A5E5-C781-1BA2-4F924477C65C}"/>
              </a:ext>
            </a:extLst>
          </p:cNvPr>
          <p:cNvSpPr/>
          <p:nvPr/>
        </p:nvSpPr>
        <p:spPr>
          <a:xfrm>
            <a:off x="502920" y="2011680"/>
            <a:ext cx="11155680" cy="804672"/>
          </a:xfrm>
          <a:prstGeom prst="rect">
            <a:avLst/>
          </a:prstGeom>
          <a:solidFill>
            <a:srgbClr val="EAF5EE"/>
          </a:solidFill>
          <a:ln w="1524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3BB8F79B-3072-FCFA-9C08-63E08ADFDFE6}"/>
              </a:ext>
            </a:extLst>
          </p:cNvPr>
          <p:cNvSpPr/>
          <p:nvPr/>
        </p:nvSpPr>
        <p:spPr>
          <a:xfrm>
            <a:off x="640080" y="2057400"/>
            <a:ext cx="10881360" cy="7132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50" b="1">
                <a:solidFill>
                  <a:srgbClr val="1A3D2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Mass-ratio hypothesis (Grime 1998): </a:t>
            </a:r>
            <a:r>
              <a:rPr lang="en-US" sz="13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Ecosystem processes are predominantly controlled by the traits of the most abundant species. The trait value that dominates the community — weighted by abundance — is the best predictor of ecosystem functioning.</a:t>
            </a:r>
            <a:endParaRPr lang="en-US" sz="1350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43488A24-BF73-77DE-F891-3D95B1228D1F}"/>
              </a:ext>
            </a:extLst>
          </p:cNvPr>
          <p:cNvSpPr/>
          <p:nvPr/>
        </p:nvSpPr>
        <p:spPr>
          <a:xfrm>
            <a:off x="502920" y="2944368"/>
            <a:ext cx="3584448" cy="3456432"/>
          </a:xfrm>
          <a:prstGeom prst="rect">
            <a:avLst/>
          </a:prstGeom>
          <a:solidFill>
            <a:srgbClr val="F8F9FA"/>
          </a:solidFill>
          <a:ln w="9525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C3B299A4-FC5B-664D-5AD7-117E0F10A80A}"/>
              </a:ext>
            </a:extLst>
          </p:cNvPr>
          <p:cNvSpPr/>
          <p:nvPr/>
        </p:nvSpPr>
        <p:spPr>
          <a:xfrm>
            <a:off x="502920" y="2944368"/>
            <a:ext cx="3584448" cy="365760"/>
          </a:xfrm>
          <a:prstGeom prst="rect">
            <a:avLst/>
          </a:prstGeom>
          <a:solidFill>
            <a:srgbClr val="2D7A4F"/>
          </a:solidFill>
          <a:ln w="1270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54352F86-DEDD-26DF-4EF4-93E0905D2368}"/>
              </a:ext>
            </a:extLst>
          </p:cNvPr>
          <p:cNvSpPr/>
          <p:nvPr/>
        </p:nvSpPr>
        <p:spPr>
          <a:xfrm>
            <a:off x="594360" y="2962656"/>
            <a:ext cx="340156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CWM predicts ecosystem processes</a:t>
            </a:r>
            <a:endParaRPr lang="en-US" sz="1400"/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285DFBD0-605F-705F-B67D-5197049FB75D}"/>
              </a:ext>
            </a:extLst>
          </p:cNvPr>
          <p:cNvSpPr/>
          <p:nvPr/>
        </p:nvSpPr>
        <p:spPr>
          <a:xfrm>
            <a:off x="594360" y="3383280"/>
            <a:ext cx="3401568" cy="2944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CWM(SLA) predicts decomposition rate, CWM(LDMC) predicts litter quality, CWM(Height) predicts primary productivity. The dominant species drives ecosystem function — not the rare ones.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13051097-9F0D-D799-3522-50D421F79B7A}"/>
              </a:ext>
            </a:extLst>
          </p:cNvPr>
          <p:cNvSpPr/>
          <p:nvPr/>
        </p:nvSpPr>
        <p:spPr>
          <a:xfrm>
            <a:off x="4297680" y="2944368"/>
            <a:ext cx="3584448" cy="3456432"/>
          </a:xfrm>
          <a:prstGeom prst="rect">
            <a:avLst/>
          </a:prstGeom>
          <a:solidFill>
            <a:srgbClr val="F8F9FA"/>
          </a:solidFill>
          <a:ln w="9525">
            <a:solidFill>
              <a:srgbClr val="1A52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BCC08C3D-7D87-BF6E-F1DD-17A15C97BEFF}"/>
              </a:ext>
            </a:extLst>
          </p:cNvPr>
          <p:cNvSpPr/>
          <p:nvPr/>
        </p:nvSpPr>
        <p:spPr>
          <a:xfrm>
            <a:off x="4297680" y="2944368"/>
            <a:ext cx="3584448" cy="365760"/>
          </a:xfrm>
          <a:prstGeom prst="rect">
            <a:avLst/>
          </a:prstGeom>
          <a:solidFill>
            <a:srgbClr val="1A5278"/>
          </a:solidFill>
          <a:ln w="12700">
            <a:solidFill>
              <a:srgbClr val="1A52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3081FE75-D2F9-E21A-0C20-3BD6BF0AC7AD}"/>
              </a:ext>
            </a:extLst>
          </p:cNvPr>
          <p:cNvSpPr/>
          <p:nvPr/>
        </p:nvSpPr>
        <p:spPr>
          <a:xfrm>
            <a:off x="4389120" y="2962656"/>
            <a:ext cx="340156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CWM is not functional DIVERSITY</a:t>
            </a:r>
            <a:endParaRPr lang="en-US" sz="1400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BD8B0791-2A6A-34DE-354C-291ABACA8565}"/>
              </a:ext>
            </a:extLst>
          </p:cNvPr>
          <p:cNvSpPr/>
          <p:nvPr/>
        </p:nvSpPr>
        <p:spPr>
          <a:xfrm>
            <a:off x="4389120" y="3383280"/>
            <a:ext cx="3401568" cy="2944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60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CWM captures the central tendency of the trait distribution — the most common strategy. It says nothing about how spread out traits are, or whether extreme strategies exist.</a:t>
            </a:r>
            <a:endParaRPr lang="en-US" sz="1600"/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Two communities can have identical CWM(SLA) but very different FRic: one with only intermediate-SLA species, one with a mix of very low and very high SLA species.</a:t>
            </a:r>
            <a:endParaRPr lang="en-US" sz="1600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DFE593D7-D945-78BF-3CF3-61DA2B88D695}"/>
              </a:ext>
            </a:extLst>
          </p:cNvPr>
          <p:cNvSpPr/>
          <p:nvPr/>
        </p:nvSpPr>
        <p:spPr>
          <a:xfrm>
            <a:off x="8092440" y="2944368"/>
            <a:ext cx="3584448" cy="3456432"/>
          </a:xfrm>
          <a:prstGeom prst="rect">
            <a:avLst/>
          </a:prstGeom>
          <a:solidFill>
            <a:srgbClr val="F8F9FA"/>
          </a:solidFill>
          <a:ln w="9525">
            <a:solidFill>
              <a:srgbClr val="C47A1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AABA5BAB-FE5E-E43B-3F01-C08C30A6E6DB}"/>
              </a:ext>
            </a:extLst>
          </p:cNvPr>
          <p:cNvSpPr/>
          <p:nvPr/>
        </p:nvSpPr>
        <p:spPr>
          <a:xfrm>
            <a:off x="8092440" y="2944368"/>
            <a:ext cx="3584448" cy="365760"/>
          </a:xfrm>
          <a:prstGeom prst="rect">
            <a:avLst/>
          </a:prstGeom>
          <a:solidFill>
            <a:srgbClr val="C47A1B"/>
          </a:solidFill>
          <a:ln w="12700">
            <a:solidFill>
              <a:srgbClr val="C47A1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5EE84BD2-9DD9-071A-F248-5372C563B4FD}"/>
              </a:ext>
            </a:extLst>
          </p:cNvPr>
          <p:cNvSpPr/>
          <p:nvPr/>
        </p:nvSpPr>
        <p:spPr>
          <a:xfrm>
            <a:off x="8183880" y="2962656"/>
            <a:ext cx="3401568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Interpretation of CWM change</a:t>
            </a:r>
            <a:endParaRPr lang="en-US" sz="1400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9854A77A-0033-DA89-B2A3-8C465E803F26}"/>
              </a:ext>
            </a:extLst>
          </p:cNvPr>
          <p:cNvSpPr/>
          <p:nvPr/>
        </p:nvSpPr>
        <p:spPr>
          <a:xfrm>
            <a:off x="8183880" y="3383280"/>
            <a:ext cx="3401568" cy="2944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decrease in CWM(SLA) along an elevation gradient means the community is shifting toward more conservative strategies — NOT that any single species changed.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FE31FC09-8D75-E47F-3D25-116FBECAD112}"/>
              </a:ext>
            </a:extLst>
          </p:cNvPr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D1B090-4E65-586B-0503-1F26E01E12A3}"/>
              </a:ext>
            </a:extLst>
          </p:cNvPr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15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BCD77F17-DF46-1987-3447-6D52D6A9E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0" y="1467612"/>
            <a:ext cx="7772400" cy="44918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5969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0" y="0"/>
            <a:ext cx="12161520" cy="960120"/>
          </a:xfrm>
          <a:prstGeom prst="rect">
            <a:avLst/>
          </a:prstGeom>
          <a:solidFill>
            <a:srgbClr val="1A3D2B"/>
          </a:solidFill>
          <a:ln w="12700">
            <a:solidFill>
              <a:srgbClr val="1A3D2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6"/>
          <p:cNvSpPr/>
          <p:nvPr/>
        </p:nvSpPr>
        <p:spPr>
          <a:xfrm>
            <a:off x="502920" y="45720"/>
            <a:ext cx="114300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 2 — Programme overview</a:t>
            </a:r>
            <a:endParaRPr lang="en-US" sz="2100"/>
          </a:p>
        </p:txBody>
      </p:sp>
      <p:sp>
        <p:nvSpPr>
          <p:cNvPr id="9" name="Shape 7"/>
          <p:cNvSpPr/>
          <p:nvPr/>
        </p:nvSpPr>
        <p:spPr>
          <a:xfrm>
            <a:off x="388620" y="2190540"/>
            <a:ext cx="2148840" cy="2888619"/>
          </a:xfrm>
          <a:prstGeom prst="rect">
            <a:avLst/>
          </a:prstGeom>
          <a:solidFill>
            <a:srgbClr val="2D7A4F">
              <a:alpha val="10000"/>
            </a:srgbClr>
          </a:solidFill>
          <a:ln w="1524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Shape 8"/>
          <p:cNvSpPr/>
          <p:nvPr/>
        </p:nvSpPr>
        <p:spPr>
          <a:xfrm>
            <a:off x="388620" y="2190540"/>
            <a:ext cx="2148840" cy="502920"/>
          </a:xfrm>
          <a:prstGeom prst="rect">
            <a:avLst/>
          </a:prstGeom>
          <a:solidFill>
            <a:srgbClr val="2D7A4F"/>
          </a:solidFill>
          <a:ln w="1270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Text 9"/>
          <p:cNvSpPr/>
          <p:nvPr/>
        </p:nvSpPr>
        <p:spPr>
          <a:xfrm>
            <a:off x="480060" y="2254548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i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01</a:t>
            </a:r>
            <a:endParaRPr lang="en-US" sz="3600" i="1"/>
          </a:p>
        </p:txBody>
      </p:sp>
      <p:sp>
        <p:nvSpPr>
          <p:cNvPr id="12" name="Text 10"/>
          <p:cNvSpPr/>
          <p:nvPr/>
        </p:nvSpPr>
        <p:spPr>
          <a:xfrm>
            <a:off x="480060" y="2858640"/>
            <a:ext cx="19659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i="1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Community-Weighted Mean (CWM)</a:t>
            </a:r>
            <a:endParaRPr lang="en-US" i="1"/>
          </a:p>
        </p:txBody>
      </p:sp>
      <p:sp>
        <p:nvSpPr>
          <p:cNvPr id="13" name="Text 11"/>
          <p:cNvSpPr/>
          <p:nvPr/>
        </p:nvSpPr>
        <p:spPr>
          <a:xfrm>
            <a:off x="480060" y="3880115"/>
            <a:ext cx="1965960" cy="9040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Mass-ratio hypothesis · Weighted mean formula · Interpretation · Amazon examples</a:t>
            </a:r>
            <a:endParaRPr lang="en-US" sz="1400"/>
          </a:p>
        </p:txBody>
      </p:sp>
      <p:sp>
        <p:nvSpPr>
          <p:cNvPr id="14" name="Shape 12"/>
          <p:cNvSpPr/>
          <p:nvPr/>
        </p:nvSpPr>
        <p:spPr>
          <a:xfrm>
            <a:off x="2674620" y="2190540"/>
            <a:ext cx="2148840" cy="2888619"/>
          </a:xfrm>
          <a:prstGeom prst="rect">
            <a:avLst/>
          </a:prstGeom>
          <a:solidFill>
            <a:srgbClr val="1A5278">
              <a:alpha val="10000"/>
            </a:srgbClr>
          </a:solidFill>
          <a:ln w="15240">
            <a:solidFill>
              <a:srgbClr val="1A52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5" name="Shape 13"/>
          <p:cNvSpPr/>
          <p:nvPr/>
        </p:nvSpPr>
        <p:spPr>
          <a:xfrm>
            <a:off x="2674620" y="2190540"/>
            <a:ext cx="2148840" cy="502920"/>
          </a:xfrm>
          <a:prstGeom prst="rect">
            <a:avLst/>
          </a:prstGeom>
          <a:solidFill>
            <a:srgbClr val="1A5278"/>
          </a:solidFill>
          <a:ln w="12700">
            <a:solidFill>
              <a:srgbClr val="1A52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Text 14"/>
          <p:cNvSpPr/>
          <p:nvPr/>
        </p:nvSpPr>
        <p:spPr>
          <a:xfrm>
            <a:off x="2766060" y="2254548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i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02</a:t>
            </a:r>
            <a:endParaRPr lang="en-US" sz="3600" i="1"/>
          </a:p>
        </p:txBody>
      </p:sp>
      <p:sp>
        <p:nvSpPr>
          <p:cNvPr id="17" name="Text 15"/>
          <p:cNvSpPr/>
          <p:nvPr/>
        </p:nvSpPr>
        <p:spPr>
          <a:xfrm>
            <a:off x="2766060" y="2858640"/>
            <a:ext cx="19659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i="1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Functional Diversity Indices</a:t>
            </a:r>
            <a:endParaRPr lang="en-US" i="1"/>
          </a:p>
        </p:txBody>
      </p:sp>
      <p:sp>
        <p:nvSpPr>
          <p:cNvPr id="18" name="Text 16"/>
          <p:cNvSpPr/>
          <p:nvPr/>
        </p:nvSpPr>
        <p:spPr>
          <a:xfrm>
            <a:off x="2766060" y="3880115"/>
            <a:ext cx="1965960" cy="9040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FRic · FEve · FDiv · FDis · RaoQ — definitions, geometry, and ecological meaning</a:t>
            </a:r>
            <a:endParaRPr lang="en-US" sz="1400"/>
          </a:p>
        </p:txBody>
      </p:sp>
      <p:sp>
        <p:nvSpPr>
          <p:cNvPr id="19" name="Shape 17"/>
          <p:cNvSpPr/>
          <p:nvPr/>
        </p:nvSpPr>
        <p:spPr>
          <a:xfrm>
            <a:off x="4960620" y="2190540"/>
            <a:ext cx="2148840" cy="2888619"/>
          </a:xfrm>
          <a:prstGeom prst="rect">
            <a:avLst/>
          </a:prstGeom>
          <a:solidFill>
            <a:srgbClr val="C47A1B">
              <a:alpha val="10000"/>
            </a:srgbClr>
          </a:solidFill>
          <a:ln w="15240">
            <a:solidFill>
              <a:srgbClr val="C47A1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Shape 18"/>
          <p:cNvSpPr/>
          <p:nvPr/>
        </p:nvSpPr>
        <p:spPr>
          <a:xfrm>
            <a:off x="4960620" y="2190540"/>
            <a:ext cx="2148840" cy="502920"/>
          </a:xfrm>
          <a:prstGeom prst="rect">
            <a:avLst/>
          </a:prstGeom>
          <a:solidFill>
            <a:srgbClr val="C47A1B"/>
          </a:solidFill>
          <a:ln w="12700">
            <a:solidFill>
              <a:srgbClr val="C47A1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Text 19"/>
          <p:cNvSpPr/>
          <p:nvPr/>
        </p:nvSpPr>
        <p:spPr>
          <a:xfrm>
            <a:off x="5052060" y="2254548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i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03</a:t>
            </a:r>
            <a:endParaRPr lang="en-US" sz="3600" i="1"/>
          </a:p>
        </p:txBody>
      </p:sp>
      <p:sp>
        <p:nvSpPr>
          <p:cNvPr id="22" name="Text 20"/>
          <p:cNvSpPr/>
          <p:nvPr/>
        </p:nvSpPr>
        <p:spPr>
          <a:xfrm>
            <a:off x="5052060" y="2858640"/>
            <a:ext cx="19659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i="1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Functional Trait Space</a:t>
            </a:r>
            <a:endParaRPr lang="en-US" i="1"/>
          </a:p>
        </p:txBody>
      </p:sp>
      <p:sp>
        <p:nvSpPr>
          <p:cNvPr id="23" name="Text 21"/>
          <p:cNvSpPr/>
          <p:nvPr/>
        </p:nvSpPr>
        <p:spPr>
          <a:xfrm>
            <a:off x="5052060" y="3880115"/>
            <a:ext cx="1965960" cy="9040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PCoA-based space · Convex hull · Species packing · Functional rarity</a:t>
            </a:r>
            <a:endParaRPr lang="en-US" sz="1400"/>
          </a:p>
        </p:txBody>
      </p:sp>
      <p:sp>
        <p:nvSpPr>
          <p:cNvPr id="24" name="Shape 22"/>
          <p:cNvSpPr/>
          <p:nvPr/>
        </p:nvSpPr>
        <p:spPr>
          <a:xfrm>
            <a:off x="7246620" y="2190540"/>
            <a:ext cx="2148840" cy="2888619"/>
          </a:xfrm>
          <a:prstGeom prst="rect">
            <a:avLst/>
          </a:prstGeom>
          <a:solidFill>
            <a:srgbClr val="1A7A78">
              <a:alpha val="10000"/>
            </a:srgbClr>
          </a:solidFill>
          <a:ln w="15240">
            <a:solidFill>
              <a:srgbClr val="1A7A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Shape 23"/>
          <p:cNvSpPr/>
          <p:nvPr/>
        </p:nvSpPr>
        <p:spPr>
          <a:xfrm>
            <a:off x="7246620" y="2190540"/>
            <a:ext cx="2148840" cy="502920"/>
          </a:xfrm>
          <a:prstGeom prst="rect">
            <a:avLst/>
          </a:prstGeom>
          <a:solidFill>
            <a:srgbClr val="1A7A78"/>
          </a:solidFill>
          <a:ln w="12700">
            <a:solidFill>
              <a:srgbClr val="1A7A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Text 24"/>
          <p:cNvSpPr/>
          <p:nvPr/>
        </p:nvSpPr>
        <p:spPr>
          <a:xfrm>
            <a:off x="7338060" y="2254548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i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04</a:t>
            </a:r>
            <a:endParaRPr lang="en-US" sz="3600" i="1"/>
          </a:p>
        </p:txBody>
      </p:sp>
      <p:sp>
        <p:nvSpPr>
          <p:cNvPr id="27" name="Text 25"/>
          <p:cNvSpPr/>
          <p:nvPr/>
        </p:nvSpPr>
        <p:spPr>
          <a:xfrm>
            <a:off x="7338060" y="2858640"/>
            <a:ext cx="19659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i="1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{funspace} — Probabilistic trait spaces</a:t>
            </a:r>
            <a:endParaRPr lang="en-US" i="1"/>
          </a:p>
        </p:txBody>
      </p:sp>
      <p:sp>
        <p:nvSpPr>
          <p:cNvPr id="28" name="Text 26"/>
          <p:cNvSpPr/>
          <p:nvPr/>
        </p:nvSpPr>
        <p:spPr>
          <a:xfrm>
            <a:off x="7338060" y="3880115"/>
            <a:ext cx="1965960" cy="9040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TPD · kernel density · funspaceGAM · funspaceNull — theory and R workflow</a:t>
            </a:r>
            <a:endParaRPr lang="en-US" sz="1400"/>
          </a:p>
        </p:txBody>
      </p:sp>
      <p:sp>
        <p:nvSpPr>
          <p:cNvPr id="29" name="Shape 27"/>
          <p:cNvSpPr/>
          <p:nvPr/>
        </p:nvSpPr>
        <p:spPr>
          <a:xfrm>
            <a:off x="9532620" y="2190540"/>
            <a:ext cx="2148840" cy="2888619"/>
          </a:xfrm>
          <a:prstGeom prst="rect">
            <a:avLst/>
          </a:prstGeom>
          <a:solidFill>
            <a:srgbClr val="5B4A8A">
              <a:alpha val="10000"/>
            </a:srgbClr>
          </a:solidFill>
          <a:ln w="15240">
            <a:solidFill>
              <a:srgbClr val="5B4A8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0" name="Shape 28"/>
          <p:cNvSpPr/>
          <p:nvPr/>
        </p:nvSpPr>
        <p:spPr>
          <a:xfrm>
            <a:off x="9532620" y="2190540"/>
            <a:ext cx="2148840" cy="502920"/>
          </a:xfrm>
          <a:prstGeom prst="rect">
            <a:avLst/>
          </a:prstGeom>
          <a:solidFill>
            <a:srgbClr val="5B4A8A"/>
          </a:solidFill>
          <a:ln w="12700">
            <a:solidFill>
              <a:srgbClr val="5B4A8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1" name="Text 29"/>
          <p:cNvSpPr/>
          <p:nvPr/>
        </p:nvSpPr>
        <p:spPr>
          <a:xfrm>
            <a:off x="9624060" y="2254548"/>
            <a:ext cx="640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600" b="1" i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05</a:t>
            </a:r>
            <a:endParaRPr lang="en-US" sz="3600" i="1"/>
          </a:p>
        </p:txBody>
      </p:sp>
      <p:sp>
        <p:nvSpPr>
          <p:cNvPr id="32" name="Text 30"/>
          <p:cNvSpPr/>
          <p:nvPr/>
        </p:nvSpPr>
        <p:spPr>
          <a:xfrm>
            <a:off x="9624060" y="2858640"/>
            <a:ext cx="196596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b="1" i="1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 Practical</a:t>
            </a:r>
            <a:endParaRPr lang="en-US" i="1"/>
          </a:p>
        </p:txBody>
      </p:sp>
      <p:sp>
        <p:nvSpPr>
          <p:cNvPr id="33" name="Text 31"/>
          <p:cNvSpPr/>
          <p:nvPr/>
        </p:nvSpPr>
        <p:spPr>
          <a:xfrm>
            <a:off x="9624060" y="3880115"/>
            <a:ext cx="1965960" cy="9040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dbFD() · functcomp() · funspace() · funspaceGAM() · full Amazon dataset</a:t>
            </a:r>
            <a:endParaRPr lang="en-US" sz="1400"/>
          </a:p>
        </p:txBody>
      </p:sp>
      <p:sp>
        <p:nvSpPr>
          <p:cNvPr id="35" name="Text 33"/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36" name="TextBox 35"/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02 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858000"/>
          </a:xfrm>
          <a:prstGeom prst="rect">
            <a:avLst/>
          </a:prstGeom>
          <a:solidFill>
            <a:srgbClr val="5A6A8A"/>
          </a:solidFill>
          <a:ln w="12700">
            <a:solidFill>
              <a:srgbClr val="5A6A8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5107838" y="0"/>
            <a:ext cx="7053682" cy="6858000"/>
          </a:xfrm>
          <a:prstGeom prst="rect">
            <a:avLst/>
          </a:prstGeom>
          <a:solidFill>
            <a:srgbClr val="6A7A6A">
              <a:alpha val="75000"/>
            </a:srgbClr>
          </a:solidFill>
          <a:ln w="12700">
            <a:solidFill>
              <a:srgbClr val="6A7A6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-1371600" y="-1097280"/>
            <a:ext cx="5029200" cy="5029200"/>
          </a:xfrm>
          <a:prstGeom prst="ellipse">
            <a:avLst/>
          </a:prstGeom>
          <a:solidFill>
            <a:srgbClr val="FFFFFF">
              <a:alpha val="12000"/>
            </a:srgbClr>
          </a:solidFill>
          <a:ln w="3810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9418320" y="3931920"/>
            <a:ext cx="4389120" cy="4389120"/>
          </a:xfrm>
          <a:prstGeom prst="ellipse">
            <a:avLst/>
          </a:prstGeom>
          <a:solidFill>
            <a:srgbClr val="FFFFFF">
              <a:alpha val="10000"/>
            </a:srgbClr>
          </a:solidFill>
          <a:ln w="38100">
            <a:solidFill>
              <a:srgbClr val="FFFFFF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2286000" y="1828800"/>
            <a:ext cx="7315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FFFFF">
                    <a:alpha val="8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2</a:t>
            </a:r>
            <a:endParaRPr lang="en-US" sz="1600"/>
          </a:p>
        </p:txBody>
      </p:sp>
      <p:sp>
        <p:nvSpPr>
          <p:cNvPr id="7" name="Text 5"/>
          <p:cNvSpPr/>
          <p:nvPr/>
        </p:nvSpPr>
        <p:spPr>
          <a:xfrm>
            <a:off x="1828800" y="2331720"/>
            <a:ext cx="82296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>
                <a:solidFill>
                  <a:srgbClr val="1A28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Functional Trait Space</a:t>
            </a:r>
            <a:endParaRPr lang="en-US" sz="4400"/>
          </a:p>
        </p:txBody>
      </p:sp>
      <p:sp>
        <p:nvSpPr>
          <p:cNvPr id="8" name="Text 6"/>
          <p:cNvSpPr/>
          <p:nvPr/>
        </p:nvSpPr>
        <p:spPr>
          <a:xfrm>
            <a:off x="2286000" y="384048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700" i="1">
                <a:solidFill>
                  <a:srgbClr val="1A28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PCoA · Convex hull </a:t>
            </a:r>
            <a:endParaRPr lang="en-US" sz="1700"/>
          </a:p>
        </p:txBody>
      </p:sp>
      <p:sp>
        <p:nvSpPr>
          <p:cNvPr id="9" name="TextBox 8"/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28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F21A0-AA17-1BDB-A23E-4865FB414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0">
            <a:extLst>
              <a:ext uri="{FF2B5EF4-FFF2-40B4-BE49-F238E27FC236}">
                <a16:creationId xmlns:a16="http://schemas.microsoft.com/office/drawing/2014/main" id="{32B53AB0-F691-07BC-C928-3900CFC743D5}"/>
              </a:ext>
            </a:extLst>
          </p:cNvPr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1">
            <a:extLst>
              <a:ext uri="{FF2B5EF4-FFF2-40B4-BE49-F238E27FC236}">
                <a16:creationId xmlns:a16="http://schemas.microsoft.com/office/drawing/2014/main" id="{D1299C52-04C2-3B22-4028-6439AC36F53F}"/>
              </a:ext>
            </a:extLst>
          </p:cNvPr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Shape 2">
            <a:extLst>
              <a:ext uri="{FF2B5EF4-FFF2-40B4-BE49-F238E27FC236}">
                <a16:creationId xmlns:a16="http://schemas.microsoft.com/office/drawing/2014/main" id="{A4B56D96-87C2-59C0-1DE7-9B94928B0B49}"/>
              </a:ext>
            </a:extLst>
          </p:cNvPr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Shape 3">
            <a:extLst>
              <a:ext uri="{FF2B5EF4-FFF2-40B4-BE49-F238E27FC236}">
                <a16:creationId xmlns:a16="http://schemas.microsoft.com/office/drawing/2014/main" id="{C6AE9F16-15CE-03F5-2A7C-377FA6FACA9D}"/>
              </a:ext>
            </a:extLst>
          </p:cNvPr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65D84E60-3397-B15D-108D-F59E924CF477}"/>
              </a:ext>
            </a:extLst>
          </p:cNvPr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4ADFE0-59E9-1569-3DB8-D3B37FFFA896}"/>
              </a:ext>
            </a:extLst>
          </p:cNvPr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15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DA2381-232F-C665-9610-575AB08C9921}"/>
              </a:ext>
            </a:extLst>
          </p:cNvPr>
          <p:cNvSpPr/>
          <p:nvPr/>
        </p:nvSpPr>
        <p:spPr>
          <a:xfrm>
            <a:off x="0" y="0"/>
            <a:ext cx="12188952" cy="868680"/>
          </a:xfrm>
          <a:prstGeom prst="rect">
            <a:avLst/>
          </a:prstGeom>
          <a:solidFill>
            <a:srgbClr val="1A3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E962C-2DBB-E16B-F920-D5943F48038C}"/>
              </a:ext>
            </a:extLst>
          </p:cNvPr>
          <p:cNvSpPr txBox="1"/>
          <p:nvPr/>
        </p:nvSpPr>
        <p:spPr>
          <a:xfrm>
            <a:off x="502920" y="164592"/>
            <a:ext cx="9144000" cy="640080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l"/>
            <a:r>
              <a:rPr sz="2000" b="1">
                <a:solidFill>
                  <a:srgbClr val="FFFFFF"/>
                </a:solidFill>
                <a:latin typeface="Calibri"/>
              </a:rPr>
              <a:t>From individual traits to a functional SPACE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C3DFC62-F26E-8184-3BF6-B3DE0335BFFC}"/>
              </a:ext>
            </a:extLst>
          </p:cNvPr>
          <p:cNvSpPr/>
          <p:nvPr/>
        </p:nvSpPr>
        <p:spPr>
          <a:xfrm>
            <a:off x="10332720" y="228600"/>
            <a:ext cx="1508760" cy="411480"/>
          </a:xfrm>
          <a:prstGeom prst="roundRect">
            <a:avLst/>
          </a:prstGeom>
          <a:solidFill>
            <a:srgbClr val="1A52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C00AE7-A7DC-FCE3-A06D-DFFDBC4ACDF7}"/>
              </a:ext>
            </a:extLst>
          </p:cNvPr>
          <p:cNvSpPr txBox="1"/>
          <p:nvPr/>
        </p:nvSpPr>
        <p:spPr>
          <a:xfrm>
            <a:off x="10332720" y="246888"/>
            <a:ext cx="150876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THEORY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42483E-E596-16E1-3674-D520E7776F8A}"/>
              </a:ext>
            </a:extLst>
          </p:cNvPr>
          <p:cNvSpPr/>
          <p:nvPr/>
        </p:nvSpPr>
        <p:spPr>
          <a:xfrm>
            <a:off x="457200" y="1097280"/>
            <a:ext cx="5486400" cy="365760"/>
          </a:xfrm>
          <a:prstGeom prst="rect">
            <a:avLst/>
          </a:prstGeom>
          <a:solidFill>
            <a:srgbClr val="1A3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92953-8A8C-6CD2-99B4-D44CB6F8F991}"/>
              </a:ext>
            </a:extLst>
          </p:cNvPr>
          <p:cNvSpPr txBox="1"/>
          <p:nvPr/>
        </p:nvSpPr>
        <p:spPr>
          <a:xfrm>
            <a:off x="548640" y="1095111"/>
            <a:ext cx="253030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>
                <a:solidFill>
                  <a:srgbClr val="FFFFFF"/>
                </a:solidFill>
                <a:latin typeface="Calibri"/>
              </a:rPr>
              <a:t>The multi-trait challenge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38110C-4271-3B0B-9ECC-81BF9C986B65}"/>
              </a:ext>
            </a:extLst>
          </p:cNvPr>
          <p:cNvSpPr/>
          <p:nvPr/>
        </p:nvSpPr>
        <p:spPr>
          <a:xfrm>
            <a:off x="457200" y="1463040"/>
            <a:ext cx="5486400" cy="2011680"/>
          </a:xfrm>
          <a:prstGeom prst="rect">
            <a:avLst/>
          </a:prstGeom>
          <a:solidFill>
            <a:srgbClr val="F8F9FA"/>
          </a:solidFill>
          <a:ln w="6350">
            <a:solidFill>
              <a:srgbClr val="D0D0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362868-86E2-9D1F-BB20-1D837F97E156}"/>
              </a:ext>
            </a:extLst>
          </p:cNvPr>
          <p:cNvSpPr txBox="1"/>
          <p:nvPr/>
        </p:nvSpPr>
        <p:spPr>
          <a:xfrm>
            <a:off x="548640" y="1536192"/>
            <a:ext cx="530352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A community is described by P traits × N species — typically P = 5 to 15.</a:t>
            </a:r>
          </a:p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Bivariate plots (trait × trait) show only 1 / [P(P-1)/2] of the structure.</a:t>
            </a:r>
          </a:p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Need to </a:t>
            </a:r>
            <a:r>
              <a:rPr sz="1400" err="1">
                <a:solidFill>
                  <a:srgbClr val="333333"/>
                </a:solidFill>
                <a:latin typeface="Calibri"/>
              </a:rPr>
              <a:t>summarise</a:t>
            </a:r>
            <a:r>
              <a:rPr sz="1400">
                <a:solidFill>
                  <a:srgbClr val="333333"/>
                </a:solidFill>
                <a:latin typeface="Calibri"/>
              </a:rPr>
              <a:t> the multi-dimensional cloud into a few interpretable axes.</a:t>
            </a:r>
          </a:p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→  Build a FUNCTIONAL SPACE: a low-dimensional representation</a:t>
            </a:r>
          </a:p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    where Euclidean distance approximates trait-based dissimilarity.</a:t>
            </a:r>
          </a:p>
        </p:txBody>
      </p:sp>
    </p:spTree>
    <p:extLst>
      <p:ext uri="{BB962C8B-B14F-4D97-AF65-F5344CB8AC3E}">
        <p14:creationId xmlns:p14="http://schemas.microsoft.com/office/powerpoint/2010/main" val="1331125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67CC3-9CE7-5958-B037-E6F6C2B2E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0">
            <a:extLst>
              <a:ext uri="{FF2B5EF4-FFF2-40B4-BE49-F238E27FC236}">
                <a16:creationId xmlns:a16="http://schemas.microsoft.com/office/drawing/2014/main" id="{AE7E01D3-0B66-945A-F20C-BBD63F4E5BE7}"/>
              </a:ext>
            </a:extLst>
          </p:cNvPr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1">
            <a:extLst>
              <a:ext uri="{FF2B5EF4-FFF2-40B4-BE49-F238E27FC236}">
                <a16:creationId xmlns:a16="http://schemas.microsoft.com/office/drawing/2014/main" id="{4EE96DBF-D663-6863-9CFE-1682A5E4BACA}"/>
              </a:ext>
            </a:extLst>
          </p:cNvPr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Shape 2">
            <a:extLst>
              <a:ext uri="{FF2B5EF4-FFF2-40B4-BE49-F238E27FC236}">
                <a16:creationId xmlns:a16="http://schemas.microsoft.com/office/drawing/2014/main" id="{8996A200-2CA9-538E-FA90-C8EBF16CB1D6}"/>
              </a:ext>
            </a:extLst>
          </p:cNvPr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Shape 3">
            <a:extLst>
              <a:ext uri="{FF2B5EF4-FFF2-40B4-BE49-F238E27FC236}">
                <a16:creationId xmlns:a16="http://schemas.microsoft.com/office/drawing/2014/main" id="{EFA2C6A8-F3F3-2296-D6D3-C87542C53950}"/>
              </a:ext>
            </a:extLst>
          </p:cNvPr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42F092D2-774E-D6CB-4452-33EF5D0B3A0D}"/>
              </a:ext>
            </a:extLst>
          </p:cNvPr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102C98-2391-CB57-498E-E589EB94B90D}"/>
              </a:ext>
            </a:extLst>
          </p:cNvPr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15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08DC7E-AF90-EA87-7F0C-68FCD87CAAC2}"/>
              </a:ext>
            </a:extLst>
          </p:cNvPr>
          <p:cNvSpPr/>
          <p:nvPr/>
        </p:nvSpPr>
        <p:spPr>
          <a:xfrm>
            <a:off x="0" y="0"/>
            <a:ext cx="12188952" cy="868680"/>
          </a:xfrm>
          <a:prstGeom prst="rect">
            <a:avLst/>
          </a:prstGeom>
          <a:solidFill>
            <a:srgbClr val="1A3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2840D-222A-2900-E1E3-07EECB95C0BF}"/>
              </a:ext>
            </a:extLst>
          </p:cNvPr>
          <p:cNvSpPr txBox="1"/>
          <p:nvPr/>
        </p:nvSpPr>
        <p:spPr>
          <a:xfrm>
            <a:off x="502920" y="164592"/>
            <a:ext cx="9144000" cy="640080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l"/>
            <a:r>
              <a:rPr sz="2000" b="1">
                <a:solidFill>
                  <a:srgbClr val="FFFFFF"/>
                </a:solidFill>
                <a:latin typeface="Calibri"/>
              </a:rPr>
              <a:t>From individual traits to a functional SPACE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0AE1C7A-4298-639A-C400-E9BB8F14FAB0}"/>
              </a:ext>
            </a:extLst>
          </p:cNvPr>
          <p:cNvSpPr/>
          <p:nvPr/>
        </p:nvSpPr>
        <p:spPr>
          <a:xfrm>
            <a:off x="10332720" y="228600"/>
            <a:ext cx="1508760" cy="411480"/>
          </a:xfrm>
          <a:prstGeom prst="roundRect">
            <a:avLst/>
          </a:prstGeom>
          <a:solidFill>
            <a:srgbClr val="1A52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0126A-2E97-5840-40D3-DE519CAEAA70}"/>
              </a:ext>
            </a:extLst>
          </p:cNvPr>
          <p:cNvSpPr txBox="1"/>
          <p:nvPr/>
        </p:nvSpPr>
        <p:spPr>
          <a:xfrm>
            <a:off x="10332720" y="246888"/>
            <a:ext cx="150876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THEORY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BAD9B0-685A-3209-CDA7-C9F8059D0FE5}"/>
              </a:ext>
            </a:extLst>
          </p:cNvPr>
          <p:cNvSpPr/>
          <p:nvPr/>
        </p:nvSpPr>
        <p:spPr>
          <a:xfrm>
            <a:off x="457200" y="1097280"/>
            <a:ext cx="5486400" cy="365760"/>
          </a:xfrm>
          <a:prstGeom prst="rect">
            <a:avLst/>
          </a:prstGeom>
          <a:solidFill>
            <a:srgbClr val="1A3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1D815-9AEE-496F-6130-237E63A37394}"/>
              </a:ext>
            </a:extLst>
          </p:cNvPr>
          <p:cNvSpPr txBox="1"/>
          <p:nvPr/>
        </p:nvSpPr>
        <p:spPr>
          <a:xfrm>
            <a:off x="548640" y="1095111"/>
            <a:ext cx="253030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>
                <a:solidFill>
                  <a:srgbClr val="FFFFFF"/>
                </a:solidFill>
                <a:latin typeface="Calibri"/>
              </a:rPr>
              <a:t>The multi-trait challenge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B220A5-3D83-9DF7-A7C1-1B04035910FE}"/>
              </a:ext>
            </a:extLst>
          </p:cNvPr>
          <p:cNvSpPr/>
          <p:nvPr/>
        </p:nvSpPr>
        <p:spPr>
          <a:xfrm>
            <a:off x="457200" y="1463040"/>
            <a:ext cx="5486400" cy="2011680"/>
          </a:xfrm>
          <a:prstGeom prst="rect">
            <a:avLst/>
          </a:prstGeom>
          <a:solidFill>
            <a:srgbClr val="F8F9FA"/>
          </a:solidFill>
          <a:ln w="6350">
            <a:solidFill>
              <a:srgbClr val="D0D0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557C4-715A-CD88-F2FD-6B2D2F0F5E65}"/>
              </a:ext>
            </a:extLst>
          </p:cNvPr>
          <p:cNvSpPr txBox="1"/>
          <p:nvPr/>
        </p:nvSpPr>
        <p:spPr>
          <a:xfrm>
            <a:off x="548640" y="1536192"/>
            <a:ext cx="530352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A community is described by P traits × N species — typically P = 5 to 15.</a:t>
            </a:r>
          </a:p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Bivariate plots (trait × trait) show only 1 / [P(P-1)/2] of the structure.</a:t>
            </a:r>
          </a:p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Need to </a:t>
            </a:r>
            <a:r>
              <a:rPr sz="1400" err="1">
                <a:solidFill>
                  <a:srgbClr val="333333"/>
                </a:solidFill>
                <a:latin typeface="Calibri"/>
              </a:rPr>
              <a:t>summarise</a:t>
            </a:r>
            <a:r>
              <a:rPr sz="1400">
                <a:solidFill>
                  <a:srgbClr val="333333"/>
                </a:solidFill>
                <a:latin typeface="Calibri"/>
              </a:rPr>
              <a:t> the multi-dimensional cloud into a few interpretable axes.</a:t>
            </a:r>
          </a:p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→  Build a FUNCTIONAL SPACE: a low-dimensional representation</a:t>
            </a:r>
          </a:p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    where Euclidean distance approximates trait-based dissimilarity.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C879BA-F10E-5575-EE3B-9AED4DABB4E2}"/>
              </a:ext>
            </a:extLst>
          </p:cNvPr>
          <p:cNvSpPr/>
          <p:nvPr/>
        </p:nvSpPr>
        <p:spPr>
          <a:xfrm>
            <a:off x="6217920" y="1097280"/>
            <a:ext cx="5486400" cy="365760"/>
          </a:xfrm>
          <a:prstGeom prst="rect">
            <a:avLst/>
          </a:prstGeom>
          <a:solidFill>
            <a:srgbClr val="2D7A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3C12F-6C81-DE22-FE90-0ED5B255DBFB}"/>
              </a:ext>
            </a:extLst>
          </p:cNvPr>
          <p:cNvSpPr txBox="1"/>
          <p:nvPr/>
        </p:nvSpPr>
        <p:spPr>
          <a:xfrm>
            <a:off x="6309359" y="1095111"/>
            <a:ext cx="339740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>
                <a:solidFill>
                  <a:srgbClr val="FFFFFF"/>
                </a:solidFill>
                <a:latin typeface="Calibri"/>
              </a:rPr>
              <a:t>What a functional space buys you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D3B4AB-3B6D-99DB-DCA7-773806AFF27F}"/>
              </a:ext>
            </a:extLst>
          </p:cNvPr>
          <p:cNvSpPr/>
          <p:nvPr/>
        </p:nvSpPr>
        <p:spPr>
          <a:xfrm>
            <a:off x="6217920" y="1463040"/>
            <a:ext cx="5486400" cy="2011680"/>
          </a:xfrm>
          <a:prstGeom prst="rect">
            <a:avLst/>
          </a:prstGeom>
          <a:solidFill>
            <a:srgbClr val="F8F9FA"/>
          </a:solidFill>
          <a:ln w="6350">
            <a:solidFill>
              <a:srgbClr val="D0D0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E40060-8814-C0E7-62D0-A7D305EF7342}"/>
              </a:ext>
            </a:extLst>
          </p:cNvPr>
          <p:cNvSpPr txBox="1"/>
          <p:nvPr/>
        </p:nvSpPr>
        <p:spPr>
          <a:xfrm>
            <a:off x="6309359" y="1536192"/>
            <a:ext cx="5303520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Visualise community structure (PCoA biplots, kernel densities).</a:t>
            </a:r>
          </a:p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Compute community indices (FRic, FEve, FDiv, FDis) as geometric quantities.</a:t>
            </a:r>
          </a:p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Identify rare or unique strategies (peripheral position).</a:t>
            </a:r>
          </a:p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Test community-assembly hypotheses (filtering vs limiting similarity).</a:t>
            </a:r>
          </a:p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Compare communities across space, time, or environmental gradients.</a:t>
            </a:r>
          </a:p>
        </p:txBody>
      </p:sp>
    </p:spTree>
    <p:extLst>
      <p:ext uri="{BB962C8B-B14F-4D97-AF65-F5344CB8AC3E}">
        <p14:creationId xmlns:p14="http://schemas.microsoft.com/office/powerpoint/2010/main" val="3084808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14570-F403-43FD-E5CE-594383961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0">
            <a:extLst>
              <a:ext uri="{FF2B5EF4-FFF2-40B4-BE49-F238E27FC236}">
                <a16:creationId xmlns:a16="http://schemas.microsoft.com/office/drawing/2014/main" id="{56CCD9DB-EBE6-2C7A-2CCC-BD11FC4B11E1}"/>
              </a:ext>
            </a:extLst>
          </p:cNvPr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1">
            <a:extLst>
              <a:ext uri="{FF2B5EF4-FFF2-40B4-BE49-F238E27FC236}">
                <a16:creationId xmlns:a16="http://schemas.microsoft.com/office/drawing/2014/main" id="{6C890BD6-FE96-A114-C59F-57B3AD37EA7E}"/>
              </a:ext>
            </a:extLst>
          </p:cNvPr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Shape 2">
            <a:extLst>
              <a:ext uri="{FF2B5EF4-FFF2-40B4-BE49-F238E27FC236}">
                <a16:creationId xmlns:a16="http://schemas.microsoft.com/office/drawing/2014/main" id="{C34301BA-C5B5-4D32-F45A-45DAEE6110B7}"/>
              </a:ext>
            </a:extLst>
          </p:cNvPr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Shape 3">
            <a:extLst>
              <a:ext uri="{FF2B5EF4-FFF2-40B4-BE49-F238E27FC236}">
                <a16:creationId xmlns:a16="http://schemas.microsoft.com/office/drawing/2014/main" id="{B8B00B88-C81D-B8C9-D026-A2F2FA236FEC}"/>
              </a:ext>
            </a:extLst>
          </p:cNvPr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DD2EE671-B23F-D2AB-1526-3AF68187B872}"/>
              </a:ext>
            </a:extLst>
          </p:cNvPr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129DFD-2CDC-B0C0-B4D3-3B04131A7D2B}"/>
              </a:ext>
            </a:extLst>
          </p:cNvPr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15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DB4043-76D7-CFDE-B4C9-B43AE0BA94B5}"/>
              </a:ext>
            </a:extLst>
          </p:cNvPr>
          <p:cNvSpPr/>
          <p:nvPr/>
        </p:nvSpPr>
        <p:spPr>
          <a:xfrm>
            <a:off x="0" y="0"/>
            <a:ext cx="12188952" cy="868680"/>
          </a:xfrm>
          <a:prstGeom prst="rect">
            <a:avLst/>
          </a:prstGeom>
          <a:solidFill>
            <a:srgbClr val="1A3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D7F9A0-F9F4-5683-1DB2-657628F8136B}"/>
              </a:ext>
            </a:extLst>
          </p:cNvPr>
          <p:cNvSpPr txBox="1"/>
          <p:nvPr/>
        </p:nvSpPr>
        <p:spPr>
          <a:xfrm>
            <a:off x="502920" y="164592"/>
            <a:ext cx="9144000" cy="640080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l"/>
            <a:r>
              <a:rPr sz="2000" b="1">
                <a:solidFill>
                  <a:srgbClr val="FFFFFF"/>
                </a:solidFill>
                <a:latin typeface="Calibri"/>
              </a:rPr>
              <a:t>From individual traits to a functional SPACE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2D50802-10DD-ED04-A38C-746A2649A7F5}"/>
              </a:ext>
            </a:extLst>
          </p:cNvPr>
          <p:cNvSpPr/>
          <p:nvPr/>
        </p:nvSpPr>
        <p:spPr>
          <a:xfrm>
            <a:off x="10332720" y="228600"/>
            <a:ext cx="1508760" cy="411480"/>
          </a:xfrm>
          <a:prstGeom prst="roundRect">
            <a:avLst/>
          </a:prstGeom>
          <a:solidFill>
            <a:srgbClr val="1A52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1CA8A-C00A-2298-806C-0D1603FD84A6}"/>
              </a:ext>
            </a:extLst>
          </p:cNvPr>
          <p:cNvSpPr txBox="1"/>
          <p:nvPr/>
        </p:nvSpPr>
        <p:spPr>
          <a:xfrm>
            <a:off x="10332720" y="246888"/>
            <a:ext cx="150876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THEORY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D2B3DA-87EB-5995-3B18-FE7360E7821D}"/>
              </a:ext>
            </a:extLst>
          </p:cNvPr>
          <p:cNvSpPr/>
          <p:nvPr/>
        </p:nvSpPr>
        <p:spPr>
          <a:xfrm>
            <a:off x="457200" y="1097280"/>
            <a:ext cx="5486400" cy="365760"/>
          </a:xfrm>
          <a:prstGeom prst="rect">
            <a:avLst/>
          </a:prstGeom>
          <a:solidFill>
            <a:srgbClr val="1A3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32BDAD-8A2D-42A8-EAB5-D8A72185241C}"/>
              </a:ext>
            </a:extLst>
          </p:cNvPr>
          <p:cNvSpPr txBox="1"/>
          <p:nvPr/>
        </p:nvSpPr>
        <p:spPr>
          <a:xfrm>
            <a:off x="548640" y="1095111"/>
            <a:ext cx="253030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>
                <a:solidFill>
                  <a:srgbClr val="FFFFFF"/>
                </a:solidFill>
                <a:latin typeface="Calibri"/>
              </a:rPr>
              <a:t>The multi-trait challenge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B11DC7-2B35-F35F-2EE0-EF52CF507BFA}"/>
              </a:ext>
            </a:extLst>
          </p:cNvPr>
          <p:cNvSpPr/>
          <p:nvPr/>
        </p:nvSpPr>
        <p:spPr>
          <a:xfrm>
            <a:off x="457200" y="1463040"/>
            <a:ext cx="5486400" cy="2011680"/>
          </a:xfrm>
          <a:prstGeom prst="rect">
            <a:avLst/>
          </a:prstGeom>
          <a:solidFill>
            <a:srgbClr val="F8F9FA"/>
          </a:solidFill>
          <a:ln w="6350">
            <a:solidFill>
              <a:srgbClr val="D0D0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5D868D-E708-CE55-B064-22D37155D036}"/>
              </a:ext>
            </a:extLst>
          </p:cNvPr>
          <p:cNvSpPr txBox="1"/>
          <p:nvPr/>
        </p:nvSpPr>
        <p:spPr>
          <a:xfrm>
            <a:off x="548640" y="1536192"/>
            <a:ext cx="530352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A community is described by P traits × N species — typically P = 5 to 15.</a:t>
            </a:r>
          </a:p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Bivariate plots (trait × trait) show only 1 / [P(P-1)/2] of the structure.</a:t>
            </a:r>
          </a:p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Need to </a:t>
            </a:r>
            <a:r>
              <a:rPr sz="1400" err="1">
                <a:solidFill>
                  <a:srgbClr val="333333"/>
                </a:solidFill>
                <a:latin typeface="Calibri"/>
              </a:rPr>
              <a:t>summarise</a:t>
            </a:r>
            <a:r>
              <a:rPr sz="1400">
                <a:solidFill>
                  <a:srgbClr val="333333"/>
                </a:solidFill>
                <a:latin typeface="Calibri"/>
              </a:rPr>
              <a:t> the multi-dimensional cloud into a few interpretable axes.</a:t>
            </a:r>
          </a:p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→  Build a FUNCTIONAL SPACE: a low-dimensional representation</a:t>
            </a:r>
          </a:p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    where Euclidean distance approximates trait-based dissimilarity.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B80FB-468E-6CEC-4713-653B6F888677}"/>
              </a:ext>
            </a:extLst>
          </p:cNvPr>
          <p:cNvSpPr/>
          <p:nvPr/>
        </p:nvSpPr>
        <p:spPr>
          <a:xfrm>
            <a:off x="6217920" y="1097280"/>
            <a:ext cx="5486400" cy="365760"/>
          </a:xfrm>
          <a:prstGeom prst="rect">
            <a:avLst/>
          </a:prstGeom>
          <a:solidFill>
            <a:srgbClr val="2D7A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B15C51-ED8C-076B-492A-754D9F22215E}"/>
              </a:ext>
            </a:extLst>
          </p:cNvPr>
          <p:cNvSpPr txBox="1"/>
          <p:nvPr/>
        </p:nvSpPr>
        <p:spPr>
          <a:xfrm>
            <a:off x="6309359" y="1095111"/>
            <a:ext cx="339740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>
                <a:solidFill>
                  <a:srgbClr val="FFFFFF"/>
                </a:solidFill>
                <a:latin typeface="Calibri"/>
              </a:rPr>
              <a:t>What a functional space buys you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C150B6-EE56-6488-533C-95F516D77AC3}"/>
              </a:ext>
            </a:extLst>
          </p:cNvPr>
          <p:cNvSpPr/>
          <p:nvPr/>
        </p:nvSpPr>
        <p:spPr>
          <a:xfrm>
            <a:off x="6217920" y="1463040"/>
            <a:ext cx="5486400" cy="2011680"/>
          </a:xfrm>
          <a:prstGeom prst="rect">
            <a:avLst/>
          </a:prstGeom>
          <a:solidFill>
            <a:srgbClr val="F8F9FA"/>
          </a:solidFill>
          <a:ln w="6350">
            <a:solidFill>
              <a:srgbClr val="D0D0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039792-8202-4784-ADE2-27787E058725}"/>
              </a:ext>
            </a:extLst>
          </p:cNvPr>
          <p:cNvSpPr txBox="1"/>
          <p:nvPr/>
        </p:nvSpPr>
        <p:spPr>
          <a:xfrm>
            <a:off x="6309359" y="1536192"/>
            <a:ext cx="5303520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Visualise community structure (PCoA biplots, kernel densities).</a:t>
            </a:r>
          </a:p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Compute community indices (FRic, FEve, FDiv, FDis) as geometric quantities.</a:t>
            </a:r>
          </a:p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Identify rare or unique strategies (peripheral position).</a:t>
            </a:r>
          </a:p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Test community-assembly hypotheses (filtering vs limiting similarity).</a:t>
            </a:r>
          </a:p>
          <a:p>
            <a:pPr>
              <a:spcAft>
                <a:spcPts val="200"/>
              </a:spcAft>
            </a:pPr>
            <a:r>
              <a:rPr sz="1400">
                <a:solidFill>
                  <a:srgbClr val="333333"/>
                </a:solidFill>
                <a:latin typeface="Calibri"/>
              </a:rPr>
              <a:t>Compare communities across space, time, or environmental gradients.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F24A505-00B0-3457-8D48-996D1DAFFCDB}"/>
              </a:ext>
            </a:extLst>
          </p:cNvPr>
          <p:cNvSpPr/>
          <p:nvPr/>
        </p:nvSpPr>
        <p:spPr>
          <a:xfrm>
            <a:off x="457200" y="3657600"/>
            <a:ext cx="3657600" cy="2468880"/>
          </a:xfrm>
          <a:prstGeom prst="roundRect">
            <a:avLst/>
          </a:prstGeom>
          <a:solidFill>
            <a:srgbClr val="1A52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6E72F9-43CA-5D8F-36B8-166248B5351C}"/>
              </a:ext>
            </a:extLst>
          </p:cNvPr>
          <p:cNvSpPr txBox="1"/>
          <p:nvPr/>
        </p:nvSpPr>
        <p:spPr>
          <a:xfrm>
            <a:off x="640080" y="3840480"/>
            <a:ext cx="3291840" cy="219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FFFFFF"/>
                </a:solidFill>
                <a:latin typeface="Calibri"/>
              </a:rPr>
              <a:t>1. Trait matrix</a:t>
            </a:r>
          </a:p>
          <a:p>
            <a:r>
              <a:rPr sz="1100">
                <a:solidFill>
                  <a:srgbClr val="FFFFFF"/>
                </a:solidFill>
                <a:latin typeface="Calibri"/>
              </a:rPr>
              <a:t>P traits × N species, scaled / log-transformed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8B3A74D-C708-C186-E7C1-707C3E44CCD3}"/>
              </a:ext>
            </a:extLst>
          </p:cNvPr>
          <p:cNvSpPr/>
          <p:nvPr/>
        </p:nvSpPr>
        <p:spPr>
          <a:xfrm>
            <a:off x="4389120" y="3657600"/>
            <a:ext cx="3657600" cy="2468880"/>
          </a:xfrm>
          <a:prstGeom prst="roundRect">
            <a:avLst/>
          </a:prstGeom>
          <a:solidFill>
            <a:srgbClr val="C47A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6F8E76-421D-778B-DD43-CC34D24BDC4F}"/>
              </a:ext>
            </a:extLst>
          </p:cNvPr>
          <p:cNvSpPr txBox="1"/>
          <p:nvPr/>
        </p:nvSpPr>
        <p:spPr>
          <a:xfrm>
            <a:off x="4572000" y="3840480"/>
            <a:ext cx="3291840" cy="219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FFFFFF"/>
                </a:solidFill>
                <a:latin typeface="Calibri"/>
              </a:rPr>
              <a:t>2. Distance matrix</a:t>
            </a:r>
          </a:p>
          <a:p>
            <a:r>
              <a:rPr sz="1100">
                <a:solidFill>
                  <a:srgbClr val="FFFFFF"/>
                </a:solidFill>
                <a:latin typeface="Calibri"/>
              </a:rPr>
              <a:t>N × N dissimilarities (Gower / Euclidean / Mahalanobis)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7E243C5-DEB2-6D67-2717-EB87AFDC3742}"/>
              </a:ext>
            </a:extLst>
          </p:cNvPr>
          <p:cNvSpPr/>
          <p:nvPr/>
        </p:nvSpPr>
        <p:spPr>
          <a:xfrm>
            <a:off x="8321040" y="3657600"/>
            <a:ext cx="3657600" cy="2468880"/>
          </a:xfrm>
          <a:prstGeom prst="roundRect">
            <a:avLst/>
          </a:prstGeom>
          <a:solidFill>
            <a:srgbClr val="B23A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DBE356-63D1-0DF8-AC16-42919F3E5E0B}"/>
              </a:ext>
            </a:extLst>
          </p:cNvPr>
          <p:cNvSpPr txBox="1"/>
          <p:nvPr/>
        </p:nvSpPr>
        <p:spPr>
          <a:xfrm>
            <a:off x="8503919" y="3840480"/>
            <a:ext cx="3291840" cy="2194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600">
                <a:solidFill>
                  <a:srgbClr val="FFFFFF"/>
                </a:solidFill>
                <a:latin typeface="Calibri"/>
              </a:rPr>
              <a:t>3. Ordination</a:t>
            </a:r>
          </a:p>
          <a:p>
            <a:r>
              <a:rPr sz="1100">
                <a:solidFill>
                  <a:srgbClr val="FFFFFF"/>
                </a:solidFill>
                <a:latin typeface="Calibri"/>
              </a:rPr>
              <a:t>PCoA or PCA → 2-6 axes preserving distances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7047B8DF-1CDB-6844-A34A-746C519C139C}"/>
              </a:ext>
            </a:extLst>
          </p:cNvPr>
          <p:cNvSpPr/>
          <p:nvPr/>
        </p:nvSpPr>
        <p:spPr>
          <a:xfrm>
            <a:off x="4160520" y="4663440"/>
            <a:ext cx="411480" cy="365760"/>
          </a:xfrm>
          <a:prstGeom prst="rightArrow">
            <a:avLst/>
          </a:prstGeom>
          <a:solidFill>
            <a:srgbClr val="1A3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65B7A9B0-7070-F42A-2EB2-B746A6DA9FF7}"/>
              </a:ext>
            </a:extLst>
          </p:cNvPr>
          <p:cNvSpPr/>
          <p:nvPr/>
        </p:nvSpPr>
        <p:spPr>
          <a:xfrm>
            <a:off x="8092440" y="4663440"/>
            <a:ext cx="411480" cy="365760"/>
          </a:xfrm>
          <a:prstGeom prst="rightArrow">
            <a:avLst/>
          </a:prstGeom>
          <a:solidFill>
            <a:srgbClr val="1A3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668007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E8F36-C493-5351-0E45-7C0C285F6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0">
            <a:extLst>
              <a:ext uri="{FF2B5EF4-FFF2-40B4-BE49-F238E27FC236}">
                <a16:creationId xmlns:a16="http://schemas.microsoft.com/office/drawing/2014/main" id="{06A9D195-6EF7-891E-2C39-ECA0490D32C0}"/>
              </a:ext>
            </a:extLst>
          </p:cNvPr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Shape 1">
            <a:extLst>
              <a:ext uri="{FF2B5EF4-FFF2-40B4-BE49-F238E27FC236}">
                <a16:creationId xmlns:a16="http://schemas.microsoft.com/office/drawing/2014/main" id="{3F42F362-22EA-1156-CF1B-1EF6BC56BF73}"/>
              </a:ext>
            </a:extLst>
          </p:cNvPr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Shape 2">
            <a:extLst>
              <a:ext uri="{FF2B5EF4-FFF2-40B4-BE49-F238E27FC236}">
                <a16:creationId xmlns:a16="http://schemas.microsoft.com/office/drawing/2014/main" id="{2631B2D3-4FFD-35E6-DCF1-C14B6272ABC9}"/>
              </a:ext>
            </a:extLst>
          </p:cNvPr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8" name="Shape 3">
            <a:extLst>
              <a:ext uri="{FF2B5EF4-FFF2-40B4-BE49-F238E27FC236}">
                <a16:creationId xmlns:a16="http://schemas.microsoft.com/office/drawing/2014/main" id="{A84FF1AA-B656-6A6B-73CA-20DC8C8000EF}"/>
              </a:ext>
            </a:extLst>
          </p:cNvPr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9" name="Text 25">
            <a:extLst>
              <a:ext uri="{FF2B5EF4-FFF2-40B4-BE49-F238E27FC236}">
                <a16:creationId xmlns:a16="http://schemas.microsoft.com/office/drawing/2014/main" id="{D8DD9EC3-13C1-A80F-5D4B-FA6CA4B37EB1}"/>
              </a:ext>
            </a:extLst>
          </p:cNvPr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30" name="TextBox 27">
            <a:extLst>
              <a:ext uri="{FF2B5EF4-FFF2-40B4-BE49-F238E27FC236}">
                <a16:creationId xmlns:a16="http://schemas.microsoft.com/office/drawing/2014/main" id="{A370BB94-A2DE-8F80-6396-6048E3378928}"/>
              </a:ext>
            </a:extLst>
          </p:cNvPr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15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8952" cy="868680"/>
          </a:xfrm>
          <a:prstGeom prst="rect">
            <a:avLst/>
          </a:prstGeom>
          <a:solidFill>
            <a:srgbClr val="1A3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164592"/>
            <a:ext cx="9144000" cy="640080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l"/>
            <a:r>
              <a:rPr sz="2000" b="1">
                <a:solidFill>
                  <a:srgbClr val="FFFFFF"/>
                </a:solidFill>
                <a:latin typeface="Calibri"/>
              </a:rPr>
              <a:t>Functional trait space — formal definition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332720" y="228600"/>
            <a:ext cx="1508760" cy="411480"/>
          </a:xfrm>
          <a:prstGeom prst="roundRect">
            <a:avLst/>
          </a:prstGeom>
          <a:solidFill>
            <a:srgbClr val="1A52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332720" y="246888"/>
            <a:ext cx="150876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THEORY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145441"/>
            <a:ext cx="11247120" cy="1417320"/>
          </a:xfrm>
          <a:prstGeom prst="rect">
            <a:avLst/>
          </a:prstGeom>
          <a:solidFill>
            <a:srgbClr val="E8F5EE"/>
          </a:solidFill>
          <a:ln w="19050">
            <a:solidFill>
              <a:srgbClr val="1A3D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640080" y="1188720"/>
            <a:ext cx="108813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i="1">
                <a:solidFill>
                  <a:srgbClr val="333333"/>
                </a:solidFill>
                <a:latin typeface="Calibri"/>
              </a:rPr>
              <a:t>A functional trait space is a multi-dimensional Euclidean space whose orthogonal axes are derived from functional traits. Each species is positioned as a single point whose coordinates are the values of its (transformed) traits or the projection of its trait vector on the principal axes of the trait covariance matrix.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C436D85-E3CC-607B-AC2A-D17084DBB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20" y="2959082"/>
            <a:ext cx="7128028" cy="325883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09CAFF0-C184-8CFC-A208-F8FEF4239AD8}"/>
              </a:ext>
            </a:extLst>
          </p:cNvPr>
          <p:cNvSpPr txBox="1"/>
          <p:nvPr/>
        </p:nvSpPr>
        <p:spPr>
          <a:xfrm>
            <a:off x="7171631" y="4799572"/>
            <a:ext cx="41990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/>
              <a:t>Importance:</a:t>
            </a:r>
            <a:r>
              <a:rPr lang="fr-FR"/>
              <a:t> </a:t>
            </a:r>
            <a:r>
              <a:rPr lang="fr-FR" err="1"/>
              <a:t>Helps</a:t>
            </a:r>
            <a:r>
              <a:rPr lang="fr-FR"/>
              <a:t> </a:t>
            </a:r>
            <a:r>
              <a:rPr lang="fr-FR" err="1"/>
              <a:t>visualize</a:t>
            </a:r>
            <a:r>
              <a:rPr lang="fr-FR"/>
              <a:t> and </a:t>
            </a:r>
            <a:r>
              <a:rPr lang="fr-FR" err="1"/>
              <a:t>quantify</a:t>
            </a:r>
            <a:r>
              <a:rPr lang="fr-FR"/>
              <a:t> </a:t>
            </a:r>
            <a:r>
              <a:rPr lang="fr-FR" err="1"/>
              <a:t>functional</a:t>
            </a:r>
            <a:r>
              <a:rPr lang="fr-FR"/>
              <a:t> </a:t>
            </a:r>
            <a:r>
              <a:rPr lang="fr-FR" err="1"/>
              <a:t>diversity</a:t>
            </a:r>
            <a:r>
              <a:rPr lang="fr-FR"/>
              <a:t>, and </a:t>
            </a:r>
            <a:r>
              <a:rPr lang="fr-FR" err="1"/>
              <a:t>assess</a:t>
            </a:r>
            <a:r>
              <a:rPr lang="fr-FR"/>
              <a:t> </a:t>
            </a:r>
            <a:r>
              <a:rPr lang="fr-FR" err="1"/>
              <a:t>community</a:t>
            </a:r>
            <a:r>
              <a:rPr lang="fr-FR"/>
              <a:t> </a:t>
            </a:r>
            <a:r>
              <a:rPr lang="fr-FR" err="1"/>
              <a:t>assembly</a:t>
            </a:r>
            <a:r>
              <a:rPr lang="fr-FR"/>
              <a:t> </a:t>
            </a:r>
            <a:r>
              <a:rPr lang="fr-FR" err="1"/>
              <a:t>mechanisms</a:t>
            </a:r>
            <a:r>
              <a:rPr lang="fr-FR"/>
              <a:t>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74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BB63C-B7C0-0244-F83B-A63344C6B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0">
            <a:extLst>
              <a:ext uri="{FF2B5EF4-FFF2-40B4-BE49-F238E27FC236}">
                <a16:creationId xmlns:a16="http://schemas.microsoft.com/office/drawing/2014/main" id="{B5714765-2FC0-BBB5-615F-FBACAF02FCD4}"/>
              </a:ext>
            </a:extLst>
          </p:cNvPr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Shape 1">
            <a:extLst>
              <a:ext uri="{FF2B5EF4-FFF2-40B4-BE49-F238E27FC236}">
                <a16:creationId xmlns:a16="http://schemas.microsoft.com/office/drawing/2014/main" id="{42C98A39-8687-AF4B-1CE5-6F2FC98C6ACA}"/>
              </a:ext>
            </a:extLst>
          </p:cNvPr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Shape 2">
            <a:extLst>
              <a:ext uri="{FF2B5EF4-FFF2-40B4-BE49-F238E27FC236}">
                <a16:creationId xmlns:a16="http://schemas.microsoft.com/office/drawing/2014/main" id="{B5B5B969-269B-8FAF-DD24-2CD0F30251D7}"/>
              </a:ext>
            </a:extLst>
          </p:cNvPr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8" name="Shape 3">
            <a:extLst>
              <a:ext uri="{FF2B5EF4-FFF2-40B4-BE49-F238E27FC236}">
                <a16:creationId xmlns:a16="http://schemas.microsoft.com/office/drawing/2014/main" id="{B7D1BA98-D64E-FDF1-C078-A84BE91A4965}"/>
              </a:ext>
            </a:extLst>
          </p:cNvPr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9" name="Text 25">
            <a:extLst>
              <a:ext uri="{FF2B5EF4-FFF2-40B4-BE49-F238E27FC236}">
                <a16:creationId xmlns:a16="http://schemas.microsoft.com/office/drawing/2014/main" id="{5F3BAD8A-37C0-7126-CE32-45098787E168}"/>
              </a:ext>
            </a:extLst>
          </p:cNvPr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30" name="TextBox 27">
            <a:extLst>
              <a:ext uri="{FF2B5EF4-FFF2-40B4-BE49-F238E27FC236}">
                <a16:creationId xmlns:a16="http://schemas.microsoft.com/office/drawing/2014/main" id="{6E67D87D-86D2-7C0E-7759-231AB70B6368}"/>
              </a:ext>
            </a:extLst>
          </p:cNvPr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15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755DC5-BCCF-C482-9861-A6AFCAD9AF2D}"/>
              </a:ext>
            </a:extLst>
          </p:cNvPr>
          <p:cNvSpPr/>
          <p:nvPr/>
        </p:nvSpPr>
        <p:spPr>
          <a:xfrm>
            <a:off x="0" y="0"/>
            <a:ext cx="12188952" cy="868680"/>
          </a:xfrm>
          <a:prstGeom prst="rect">
            <a:avLst/>
          </a:prstGeom>
          <a:solidFill>
            <a:srgbClr val="1A3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426F4-BBAE-8829-9968-77F03348FC8B}"/>
              </a:ext>
            </a:extLst>
          </p:cNvPr>
          <p:cNvSpPr txBox="1"/>
          <p:nvPr/>
        </p:nvSpPr>
        <p:spPr>
          <a:xfrm>
            <a:off x="502920" y="164592"/>
            <a:ext cx="9144000" cy="640080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l"/>
            <a:r>
              <a:rPr sz="2000" b="1">
                <a:solidFill>
                  <a:srgbClr val="FFFFFF"/>
                </a:solidFill>
                <a:latin typeface="Calibri"/>
              </a:rPr>
              <a:t>Functional trait space — formal definition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FE91366-A0D9-FBA2-AA92-8DE26104A4CE}"/>
              </a:ext>
            </a:extLst>
          </p:cNvPr>
          <p:cNvSpPr/>
          <p:nvPr/>
        </p:nvSpPr>
        <p:spPr>
          <a:xfrm>
            <a:off x="10332720" y="228600"/>
            <a:ext cx="1508760" cy="411480"/>
          </a:xfrm>
          <a:prstGeom prst="roundRect">
            <a:avLst/>
          </a:prstGeom>
          <a:solidFill>
            <a:srgbClr val="1A52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57628-F784-8A08-2329-67596D1B3729}"/>
              </a:ext>
            </a:extLst>
          </p:cNvPr>
          <p:cNvSpPr txBox="1"/>
          <p:nvPr/>
        </p:nvSpPr>
        <p:spPr>
          <a:xfrm>
            <a:off x="10332720" y="246888"/>
            <a:ext cx="150876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THEORY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CFD910-E5AE-7497-56C6-341BDCEC6AA5}"/>
              </a:ext>
            </a:extLst>
          </p:cNvPr>
          <p:cNvSpPr/>
          <p:nvPr/>
        </p:nvSpPr>
        <p:spPr>
          <a:xfrm>
            <a:off x="457200" y="1145441"/>
            <a:ext cx="11247120" cy="1417320"/>
          </a:xfrm>
          <a:prstGeom prst="rect">
            <a:avLst/>
          </a:prstGeom>
          <a:solidFill>
            <a:srgbClr val="E8F5EE"/>
          </a:solidFill>
          <a:ln w="19050">
            <a:solidFill>
              <a:srgbClr val="1A3D2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03794D-2D75-9805-7B44-0F97E3B2A932}"/>
              </a:ext>
            </a:extLst>
          </p:cNvPr>
          <p:cNvSpPr txBox="1"/>
          <p:nvPr/>
        </p:nvSpPr>
        <p:spPr>
          <a:xfrm>
            <a:off x="640080" y="1188720"/>
            <a:ext cx="108813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000" i="1">
                <a:solidFill>
                  <a:srgbClr val="333333"/>
                </a:solidFill>
                <a:latin typeface="Calibri"/>
              </a:rPr>
              <a:t>A functional trait space is a multi-dimensional Euclidean space whose orthogonal axes are derived from functional traits. Each species is positioned as a single point whose coordinates are the values of its (transformed) traits or the projection of its trait vector on the principal axes of the trait covariance matrix.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7FE1A3-4057-809E-9C9F-D520BEB028BE}"/>
              </a:ext>
            </a:extLst>
          </p:cNvPr>
          <p:cNvSpPr/>
          <p:nvPr/>
        </p:nvSpPr>
        <p:spPr>
          <a:xfrm>
            <a:off x="457200" y="2788920"/>
            <a:ext cx="5486400" cy="365760"/>
          </a:xfrm>
          <a:prstGeom prst="rect">
            <a:avLst/>
          </a:prstGeom>
          <a:solidFill>
            <a:srgbClr val="1A3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F11410-E893-E3C5-CEC9-031368F7296A}"/>
              </a:ext>
            </a:extLst>
          </p:cNvPr>
          <p:cNvSpPr txBox="1"/>
          <p:nvPr/>
        </p:nvSpPr>
        <p:spPr>
          <a:xfrm>
            <a:off x="548640" y="2779002"/>
            <a:ext cx="26060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000" b="1">
                <a:solidFill>
                  <a:srgbClr val="FFFFFF"/>
                </a:solidFill>
                <a:latin typeface="Calibri"/>
              </a:rPr>
              <a:t>1 · The species (points)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8E5974-B2E1-1BB0-5CE3-5FCFE3A2A216}"/>
              </a:ext>
            </a:extLst>
          </p:cNvPr>
          <p:cNvSpPr/>
          <p:nvPr/>
        </p:nvSpPr>
        <p:spPr>
          <a:xfrm>
            <a:off x="457200" y="3154679"/>
            <a:ext cx="5486400" cy="1417319"/>
          </a:xfrm>
          <a:prstGeom prst="rect">
            <a:avLst/>
          </a:prstGeom>
          <a:solidFill>
            <a:srgbClr val="F8F9FA"/>
          </a:solidFill>
          <a:ln w="6350">
            <a:solidFill>
              <a:srgbClr val="D0D0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EE5867-4982-2939-A4D0-BAAB051BF0B0}"/>
              </a:ext>
            </a:extLst>
          </p:cNvPr>
          <p:cNvSpPr txBox="1"/>
          <p:nvPr/>
        </p:nvSpPr>
        <p:spPr>
          <a:xfrm>
            <a:off x="548640" y="3227832"/>
            <a:ext cx="5303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>
                <a:solidFill>
                  <a:srgbClr val="333333"/>
                </a:solidFill>
                <a:latin typeface="Calibri"/>
              </a:rPr>
              <a:t>Every species becomes a point. Position = its functional strategy. Distance between two points = how functionally dissimilar they are.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87E856-A6C9-4181-EEBB-7143E844F79F}"/>
              </a:ext>
            </a:extLst>
          </p:cNvPr>
          <p:cNvSpPr/>
          <p:nvPr/>
        </p:nvSpPr>
        <p:spPr>
          <a:xfrm>
            <a:off x="6217920" y="2788920"/>
            <a:ext cx="5486400" cy="365760"/>
          </a:xfrm>
          <a:prstGeom prst="rect">
            <a:avLst/>
          </a:prstGeom>
          <a:solidFill>
            <a:srgbClr val="1A52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20F4A3-EE63-00F8-5E3E-BA6F53CBB11E}"/>
              </a:ext>
            </a:extLst>
          </p:cNvPr>
          <p:cNvSpPr txBox="1"/>
          <p:nvPr/>
        </p:nvSpPr>
        <p:spPr>
          <a:xfrm>
            <a:off x="6309359" y="2779002"/>
            <a:ext cx="285796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000" b="1">
                <a:solidFill>
                  <a:srgbClr val="FFFFFF"/>
                </a:solidFill>
                <a:latin typeface="Calibri"/>
              </a:rPr>
              <a:t>2 · The axes (dimensions)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EAEBFF-374B-B28C-96D0-D1B613562859}"/>
              </a:ext>
            </a:extLst>
          </p:cNvPr>
          <p:cNvSpPr/>
          <p:nvPr/>
        </p:nvSpPr>
        <p:spPr>
          <a:xfrm>
            <a:off x="6217920" y="3154679"/>
            <a:ext cx="5486400" cy="1417319"/>
          </a:xfrm>
          <a:prstGeom prst="rect">
            <a:avLst/>
          </a:prstGeom>
          <a:solidFill>
            <a:srgbClr val="F8F9FA"/>
          </a:solidFill>
          <a:ln w="6350">
            <a:solidFill>
              <a:srgbClr val="D0D0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7CD3CA-AD96-A393-A649-95806E983F04}"/>
              </a:ext>
            </a:extLst>
          </p:cNvPr>
          <p:cNvSpPr txBox="1"/>
          <p:nvPr/>
        </p:nvSpPr>
        <p:spPr>
          <a:xfrm>
            <a:off x="6309359" y="3227832"/>
            <a:ext cx="5303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>
                <a:solidFill>
                  <a:srgbClr val="333333"/>
                </a:solidFill>
                <a:latin typeface="Calibri"/>
              </a:rPr>
              <a:t>Each axis = a synthetic gradient of trait variation. PCoA / PCA / RLQ all produce orthogonal axes ordered by % variance explained.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51B72F-3FC1-8F7A-6A66-429B7D916F98}"/>
              </a:ext>
            </a:extLst>
          </p:cNvPr>
          <p:cNvSpPr/>
          <p:nvPr/>
        </p:nvSpPr>
        <p:spPr>
          <a:xfrm>
            <a:off x="457200" y="4663440"/>
            <a:ext cx="5486400" cy="365760"/>
          </a:xfrm>
          <a:prstGeom prst="rect">
            <a:avLst/>
          </a:prstGeom>
          <a:solidFill>
            <a:srgbClr val="C47A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5563AC-B53C-BC16-6532-CB0551D780BE}"/>
              </a:ext>
            </a:extLst>
          </p:cNvPr>
          <p:cNvSpPr txBox="1"/>
          <p:nvPr/>
        </p:nvSpPr>
        <p:spPr>
          <a:xfrm>
            <a:off x="548640" y="4653522"/>
            <a:ext cx="284494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000" b="1">
                <a:solidFill>
                  <a:srgbClr val="FFFFFF"/>
                </a:solidFill>
                <a:latin typeface="Calibri"/>
              </a:rPr>
              <a:t>3 · The metric (distances)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495F3F-C61B-60BA-1F2A-63297E08665A}"/>
              </a:ext>
            </a:extLst>
          </p:cNvPr>
          <p:cNvSpPr/>
          <p:nvPr/>
        </p:nvSpPr>
        <p:spPr>
          <a:xfrm>
            <a:off x="457200" y="5029200"/>
            <a:ext cx="5486400" cy="1417319"/>
          </a:xfrm>
          <a:prstGeom prst="rect">
            <a:avLst/>
          </a:prstGeom>
          <a:solidFill>
            <a:srgbClr val="F8F9FA"/>
          </a:solidFill>
          <a:ln w="6350">
            <a:solidFill>
              <a:srgbClr val="D0D0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B95894-8FBC-8366-0500-B0EB84AD412A}"/>
              </a:ext>
            </a:extLst>
          </p:cNvPr>
          <p:cNvSpPr txBox="1"/>
          <p:nvPr/>
        </p:nvSpPr>
        <p:spPr>
          <a:xfrm>
            <a:off x="548640" y="5102352"/>
            <a:ext cx="5303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>
                <a:solidFill>
                  <a:srgbClr val="333333"/>
                </a:solidFill>
                <a:latin typeface="Calibri"/>
              </a:rPr>
              <a:t>How dissimilarity is computed: Euclidean (continuous), Gower (mixed), or Mahalanobis (covariance-aware). Choice depends on trait types.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83EDD3-38D6-934E-AAA8-059F797DAEBC}"/>
              </a:ext>
            </a:extLst>
          </p:cNvPr>
          <p:cNvSpPr/>
          <p:nvPr/>
        </p:nvSpPr>
        <p:spPr>
          <a:xfrm>
            <a:off x="6217920" y="4663440"/>
            <a:ext cx="5486400" cy="365760"/>
          </a:xfrm>
          <a:prstGeom prst="rect">
            <a:avLst/>
          </a:prstGeom>
          <a:solidFill>
            <a:srgbClr val="B23A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A7B1A7-C901-B6E8-4A7F-EAE92A8BA755}"/>
              </a:ext>
            </a:extLst>
          </p:cNvPr>
          <p:cNvSpPr txBox="1"/>
          <p:nvPr/>
        </p:nvSpPr>
        <p:spPr>
          <a:xfrm>
            <a:off x="6309359" y="4653522"/>
            <a:ext cx="369844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000" b="1">
                <a:solidFill>
                  <a:srgbClr val="FFFFFF"/>
                </a:solidFill>
                <a:latin typeface="Calibri"/>
              </a:rPr>
              <a:t>4 · The hull / density (occupancy)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128F5F-7218-DE07-2538-BC151584C88E}"/>
              </a:ext>
            </a:extLst>
          </p:cNvPr>
          <p:cNvSpPr/>
          <p:nvPr/>
        </p:nvSpPr>
        <p:spPr>
          <a:xfrm>
            <a:off x="6217920" y="5029200"/>
            <a:ext cx="5486400" cy="1417319"/>
          </a:xfrm>
          <a:prstGeom prst="rect">
            <a:avLst/>
          </a:prstGeom>
          <a:solidFill>
            <a:srgbClr val="F8F9FA"/>
          </a:solidFill>
          <a:ln w="6350">
            <a:solidFill>
              <a:srgbClr val="D0D0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8B1A7-95C8-87D5-E295-7D9DE22160CF}"/>
              </a:ext>
            </a:extLst>
          </p:cNvPr>
          <p:cNvSpPr txBox="1"/>
          <p:nvPr/>
        </p:nvSpPr>
        <p:spPr>
          <a:xfrm>
            <a:off x="6309359" y="5102352"/>
            <a:ext cx="5303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>
                <a:solidFill>
                  <a:srgbClr val="333333"/>
                </a:solidFill>
                <a:latin typeface="Calibri"/>
              </a:rPr>
              <a:t>How occupied space is delimited: convex hull (binary), kernel density (TPD), or alpha-shape. FRic = volume of this region.</a:t>
            </a:r>
          </a:p>
        </p:txBody>
      </p:sp>
    </p:spTree>
    <p:extLst>
      <p:ext uri="{BB962C8B-B14F-4D97-AF65-F5344CB8AC3E}">
        <p14:creationId xmlns:p14="http://schemas.microsoft.com/office/powerpoint/2010/main" val="2885890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F8D38-8A07-1A47-801B-688D27E37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0">
            <a:extLst>
              <a:ext uri="{FF2B5EF4-FFF2-40B4-BE49-F238E27FC236}">
                <a16:creationId xmlns:a16="http://schemas.microsoft.com/office/drawing/2014/main" id="{2C01D6D1-51A6-A539-676F-1D955EE25FB7}"/>
              </a:ext>
            </a:extLst>
          </p:cNvPr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Shape 1">
            <a:extLst>
              <a:ext uri="{FF2B5EF4-FFF2-40B4-BE49-F238E27FC236}">
                <a16:creationId xmlns:a16="http://schemas.microsoft.com/office/drawing/2014/main" id="{397E89CC-C2D8-8510-9060-58C3CB50EBA9}"/>
              </a:ext>
            </a:extLst>
          </p:cNvPr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Shape 2">
            <a:extLst>
              <a:ext uri="{FF2B5EF4-FFF2-40B4-BE49-F238E27FC236}">
                <a16:creationId xmlns:a16="http://schemas.microsoft.com/office/drawing/2014/main" id="{AAAFC64F-1B4C-EE01-F95B-E82EE4B062F2}"/>
              </a:ext>
            </a:extLst>
          </p:cNvPr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Shape 3">
            <a:extLst>
              <a:ext uri="{FF2B5EF4-FFF2-40B4-BE49-F238E27FC236}">
                <a16:creationId xmlns:a16="http://schemas.microsoft.com/office/drawing/2014/main" id="{219143BD-C206-9A4D-0532-3A9DD805BDDC}"/>
              </a:ext>
            </a:extLst>
          </p:cNvPr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Text 25">
            <a:extLst>
              <a:ext uri="{FF2B5EF4-FFF2-40B4-BE49-F238E27FC236}">
                <a16:creationId xmlns:a16="http://schemas.microsoft.com/office/drawing/2014/main" id="{76B2EE2A-4063-0E71-06E6-BDD6010A3AEB}"/>
              </a:ext>
            </a:extLst>
          </p:cNvPr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2C019CE7-642E-D194-CD08-768F49394A8D}"/>
              </a:ext>
            </a:extLst>
          </p:cNvPr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15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E7CFD2-3BCC-4D49-C19E-3EF2A0F49FDE}"/>
              </a:ext>
            </a:extLst>
          </p:cNvPr>
          <p:cNvSpPr/>
          <p:nvPr/>
        </p:nvSpPr>
        <p:spPr>
          <a:xfrm>
            <a:off x="0" y="0"/>
            <a:ext cx="12188952" cy="868680"/>
          </a:xfrm>
          <a:prstGeom prst="rect">
            <a:avLst/>
          </a:prstGeom>
          <a:solidFill>
            <a:srgbClr val="1A3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D80E988-ED77-3E8F-2E53-0865A18A6032}"/>
              </a:ext>
            </a:extLst>
          </p:cNvPr>
          <p:cNvSpPr/>
          <p:nvPr/>
        </p:nvSpPr>
        <p:spPr>
          <a:xfrm>
            <a:off x="10332720" y="228600"/>
            <a:ext cx="1508760" cy="411480"/>
          </a:xfrm>
          <a:prstGeom prst="roundRect">
            <a:avLst/>
          </a:prstGeom>
          <a:solidFill>
            <a:srgbClr val="1A52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A2D41-DC71-3855-A6DE-8A238B8676C6}"/>
              </a:ext>
            </a:extLst>
          </p:cNvPr>
          <p:cNvSpPr txBox="1"/>
          <p:nvPr/>
        </p:nvSpPr>
        <p:spPr>
          <a:xfrm>
            <a:off x="10332720" y="246888"/>
            <a:ext cx="150876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THEORY</a:t>
            </a:r>
          </a:p>
        </p:txBody>
      </p:sp>
      <p:pic>
        <p:nvPicPr>
          <p:cNvPr id="30" name="Image 29" descr="Une image contenant texte, diagramme, Plan, ligne&#10;&#10;Description générée automatiquement">
            <a:extLst>
              <a:ext uri="{FF2B5EF4-FFF2-40B4-BE49-F238E27FC236}">
                <a16:creationId xmlns:a16="http://schemas.microsoft.com/office/drawing/2014/main" id="{82C8B8FF-682C-E3DC-C1D6-C735C182F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8" y="1196340"/>
            <a:ext cx="5892800" cy="4648200"/>
          </a:xfrm>
          <a:prstGeom prst="rect">
            <a:avLst/>
          </a:prstGeom>
        </p:spPr>
      </p:pic>
      <p:cxnSp>
        <p:nvCxnSpPr>
          <p:cNvPr id="31" name="Connecteur en angle 30">
            <a:extLst>
              <a:ext uri="{FF2B5EF4-FFF2-40B4-BE49-F238E27FC236}">
                <a16:creationId xmlns:a16="http://schemas.microsoft.com/office/drawing/2014/main" id="{BB00FA8C-1E67-1898-E3FB-3B76EDE5F4AE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4412447" y="3327400"/>
            <a:ext cx="2549766" cy="2097454"/>
          </a:xfrm>
          <a:prstGeom prst="bentConnector3">
            <a:avLst>
              <a:gd name="adj1" fmla="val 73448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age 31" descr="Une image contenant texte, ligne, Police, diagramme&#10;&#10;Description générée automatiquement">
            <a:extLst>
              <a:ext uri="{FF2B5EF4-FFF2-40B4-BE49-F238E27FC236}">
                <a16:creationId xmlns:a16="http://schemas.microsoft.com/office/drawing/2014/main" id="{086A3C50-455D-6B19-B34E-FF39B1E80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13" y="1828800"/>
            <a:ext cx="4521200" cy="299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4" name="TextBox 2">
            <a:extLst>
              <a:ext uri="{FF2B5EF4-FFF2-40B4-BE49-F238E27FC236}">
                <a16:creationId xmlns:a16="http://schemas.microsoft.com/office/drawing/2014/main" id="{319832FD-5002-E5F6-28F4-F718013DAD26}"/>
              </a:ext>
            </a:extLst>
          </p:cNvPr>
          <p:cNvSpPr txBox="1"/>
          <p:nvPr/>
        </p:nvSpPr>
        <p:spPr>
          <a:xfrm>
            <a:off x="502920" y="164592"/>
            <a:ext cx="9144000" cy="640080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l"/>
            <a:r>
              <a:rPr sz="2000" b="1">
                <a:solidFill>
                  <a:srgbClr val="FFFFFF"/>
                </a:solidFill>
                <a:latin typeface="Calibri"/>
              </a:rPr>
              <a:t>Choosing a distance metric — Euclidean · Gower · </a:t>
            </a:r>
            <a:r>
              <a:rPr sz="2000" b="1" err="1">
                <a:solidFill>
                  <a:srgbClr val="FFFFFF"/>
                </a:solidFill>
                <a:latin typeface="Calibri"/>
              </a:rPr>
              <a:t>Mahalanobis</a:t>
            </a:r>
            <a:endParaRPr sz="2000" b="1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84135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A071D-6C30-7274-4E53-533EAC546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0">
            <a:extLst>
              <a:ext uri="{FF2B5EF4-FFF2-40B4-BE49-F238E27FC236}">
                <a16:creationId xmlns:a16="http://schemas.microsoft.com/office/drawing/2014/main" id="{65F31156-F91F-B704-D03D-763C824502EE}"/>
              </a:ext>
            </a:extLst>
          </p:cNvPr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Shape 1">
            <a:extLst>
              <a:ext uri="{FF2B5EF4-FFF2-40B4-BE49-F238E27FC236}">
                <a16:creationId xmlns:a16="http://schemas.microsoft.com/office/drawing/2014/main" id="{DA34EE27-2247-F5CE-E889-2DB4DE84EBAB}"/>
              </a:ext>
            </a:extLst>
          </p:cNvPr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Shape 2">
            <a:extLst>
              <a:ext uri="{FF2B5EF4-FFF2-40B4-BE49-F238E27FC236}">
                <a16:creationId xmlns:a16="http://schemas.microsoft.com/office/drawing/2014/main" id="{F69C56A0-5AFB-259F-C313-58337EA52871}"/>
              </a:ext>
            </a:extLst>
          </p:cNvPr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Shape 3">
            <a:extLst>
              <a:ext uri="{FF2B5EF4-FFF2-40B4-BE49-F238E27FC236}">
                <a16:creationId xmlns:a16="http://schemas.microsoft.com/office/drawing/2014/main" id="{5468EB53-0C14-BAE7-FE26-FA70B83F7738}"/>
              </a:ext>
            </a:extLst>
          </p:cNvPr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Text 25">
            <a:extLst>
              <a:ext uri="{FF2B5EF4-FFF2-40B4-BE49-F238E27FC236}">
                <a16:creationId xmlns:a16="http://schemas.microsoft.com/office/drawing/2014/main" id="{C96CC021-80B9-C583-5EE2-D93675E36E7D}"/>
              </a:ext>
            </a:extLst>
          </p:cNvPr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B9DCFF02-79E6-919E-B593-CE977705ADF2}"/>
              </a:ext>
            </a:extLst>
          </p:cNvPr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15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77C0C6-E4BF-DE26-1E70-6655C8938166}"/>
              </a:ext>
            </a:extLst>
          </p:cNvPr>
          <p:cNvSpPr/>
          <p:nvPr/>
        </p:nvSpPr>
        <p:spPr>
          <a:xfrm>
            <a:off x="0" y="0"/>
            <a:ext cx="12188952" cy="868680"/>
          </a:xfrm>
          <a:prstGeom prst="rect">
            <a:avLst/>
          </a:prstGeom>
          <a:solidFill>
            <a:srgbClr val="1A3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9B0F92C-0344-379D-07E4-37E49EFC8EB3}"/>
              </a:ext>
            </a:extLst>
          </p:cNvPr>
          <p:cNvSpPr/>
          <p:nvPr/>
        </p:nvSpPr>
        <p:spPr>
          <a:xfrm>
            <a:off x="10332720" y="228600"/>
            <a:ext cx="1508760" cy="411480"/>
          </a:xfrm>
          <a:prstGeom prst="roundRect">
            <a:avLst/>
          </a:prstGeom>
          <a:solidFill>
            <a:srgbClr val="1A52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22679B-3DD6-EBB7-91AA-F240110FDF7E}"/>
              </a:ext>
            </a:extLst>
          </p:cNvPr>
          <p:cNvSpPr txBox="1"/>
          <p:nvPr/>
        </p:nvSpPr>
        <p:spPr>
          <a:xfrm>
            <a:off x="10332720" y="246888"/>
            <a:ext cx="150876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THEORY</a:t>
            </a:r>
          </a:p>
        </p:txBody>
      </p:sp>
      <p:pic>
        <p:nvPicPr>
          <p:cNvPr id="6" name="Image 5" descr="Une image contenant texte, ligne, Police, diagramme&#10;&#10;Description générée automatiquement">
            <a:extLst>
              <a:ext uri="{FF2B5EF4-FFF2-40B4-BE49-F238E27FC236}">
                <a16:creationId xmlns:a16="http://schemas.microsoft.com/office/drawing/2014/main" id="{1EC12C1A-1372-D74C-67A9-AFABEC087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05" y="2417884"/>
            <a:ext cx="4521200" cy="2997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2" descr="Order Warning Signs for Workplace Safety">
            <a:extLst>
              <a:ext uri="{FF2B5EF4-FFF2-40B4-BE49-F238E27FC236}">
                <a16:creationId xmlns:a16="http://schemas.microsoft.com/office/drawing/2014/main" id="{E75B667C-D254-A1BE-0C24-1F2C3C8B0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81" y="1790888"/>
            <a:ext cx="914212" cy="91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698CA4D-5C68-74CF-D7A5-CFD3C2BCE8C9}"/>
              </a:ext>
            </a:extLst>
          </p:cNvPr>
          <p:cNvSpPr txBox="1"/>
          <p:nvPr/>
        </p:nvSpPr>
        <p:spPr>
          <a:xfrm>
            <a:off x="1296376" y="1903589"/>
            <a:ext cx="921922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/>
              <a:t>All traits are considered</a:t>
            </a:r>
          </a:p>
          <a:p>
            <a:endParaRPr lang="en-GB" sz="2800" b="1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/>
              <a:t>Trait selection</a:t>
            </a:r>
          </a:p>
          <a:p>
            <a:pPr lvl="2"/>
            <a:r>
              <a:rPr lang="en-GB" sz="2800"/>
              <a:t>Which? Why?</a:t>
            </a:r>
          </a:p>
          <a:p>
            <a:pPr lvl="1"/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i="1"/>
              <a:t>Trait weight</a:t>
            </a:r>
          </a:p>
          <a:p>
            <a:pPr lvl="1"/>
            <a:r>
              <a:rPr lang="en-GB" sz="2800" i="1"/>
              <a:t>	</a:t>
            </a:r>
            <a:r>
              <a:rPr lang="en-GB" sz="2800"/>
              <a:t>Log ? Scale? </a:t>
            </a:r>
            <a:endParaRPr lang="en-GB" sz="2800" i="1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/>
              <a:t>Trait type</a:t>
            </a:r>
          </a:p>
          <a:p>
            <a:r>
              <a:rPr lang="en-GB" sz="2800"/>
              <a:t>	Continuous? Binomial? Categorical?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9B29F7C6-3419-B376-201B-5DB50F6DFEE1}"/>
              </a:ext>
            </a:extLst>
          </p:cNvPr>
          <p:cNvSpPr txBox="1"/>
          <p:nvPr/>
        </p:nvSpPr>
        <p:spPr>
          <a:xfrm>
            <a:off x="502920" y="164592"/>
            <a:ext cx="9144000" cy="640080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l"/>
            <a:r>
              <a:rPr sz="2000" b="1">
                <a:solidFill>
                  <a:srgbClr val="FFFFFF"/>
                </a:solidFill>
                <a:latin typeface="Calibri"/>
              </a:rPr>
              <a:t>Choosing a distance metric — Euclidean · Gower · </a:t>
            </a:r>
            <a:r>
              <a:rPr sz="2000" b="1" err="1">
                <a:solidFill>
                  <a:srgbClr val="FFFFFF"/>
                </a:solidFill>
                <a:latin typeface="Calibri"/>
              </a:rPr>
              <a:t>Mahalanobis</a:t>
            </a:r>
            <a:endParaRPr sz="2000" b="1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081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0">
            <a:extLst>
              <a:ext uri="{FF2B5EF4-FFF2-40B4-BE49-F238E27FC236}">
                <a16:creationId xmlns:a16="http://schemas.microsoft.com/office/drawing/2014/main" id="{188E7F94-654B-4A08-02A5-C48E7929D1AB}"/>
              </a:ext>
            </a:extLst>
          </p:cNvPr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Shape 1">
            <a:extLst>
              <a:ext uri="{FF2B5EF4-FFF2-40B4-BE49-F238E27FC236}">
                <a16:creationId xmlns:a16="http://schemas.microsoft.com/office/drawing/2014/main" id="{822B65C3-63B7-7286-16A1-41C396F59065}"/>
              </a:ext>
            </a:extLst>
          </p:cNvPr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Shape 2">
            <a:extLst>
              <a:ext uri="{FF2B5EF4-FFF2-40B4-BE49-F238E27FC236}">
                <a16:creationId xmlns:a16="http://schemas.microsoft.com/office/drawing/2014/main" id="{0F84CFB1-590F-BE52-9281-AD2F54D2FC38}"/>
              </a:ext>
            </a:extLst>
          </p:cNvPr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Shape 3">
            <a:extLst>
              <a:ext uri="{FF2B5EF4-FFF2-40B4-BE49-F238E27FC236}">
                <a16:creationId xmlns:a16="http://schemas.microsoft.com/office/drawing/2014/main" id="{43B19314-4B6E-EF53-7ED8-51263FEF0F21}"/>
              </a:ext>
            </a:extLst>
          </p:cNvPr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Text 25">
            <a:extLst>
              <a:ext uri="{FF2B5EF4-FFF2-40B4-BE49-F238E27FC236}">
                <a16:creationId xmlns:a16="http://schemas.microsoft.com/office/drawing/2014/main" id="{EBF8C901-290D-3044-BAEA-55C625F688CC}"/>
              </a:ext>
            </a:extLst>
          </p:cNvPr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C8F7D416-875D-5668-38FD-D6AF26BCB8FD}"/>
              </a:ext>
            </a:extLst>
          </p:cNvPr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15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8952" cy="868680"/>
          </a:xfrm>
          <a:prstGeom prst="rect">
            <a:avLst/>
          </a:prstGeom>
          <a:solidFill>
            <a:srgbClr val="1A3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164592"/>
            <a:ext cx="9144000" cy="640080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l"/>
            <a:r>
              <a:rPr sz="2000" b="1">
                <a:solidFill>
                  <a:srgbClr val="FFFFFF"/>
                </a:solidFill>
                <a:latin typeface="Calibri"/>
              </a:rPr>
              <a:t>Choosing a distance metric — Euclidean · Gower · </a:t>
            </a:r>
            <a:r>
              <a:rPr sz="2000" b="1" err="1">
                <a:solidFill>
                  <a:srgbClr val="FFFFFF"/>
                </a:solidFill>
                <a:latin typeface="Calibri"/>
              </a:rPr>
              <a:t>Mahalanobis</a:t>
            </a:r>
            <a:endParaRPr sz="2000" b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332720" y="228600"/>
            <a:ext cx="1508760" cy="411480"/>
          </a:xfrm>
          <a:prstGeom prst="roundRect">
            <a:avLst/>
          </a:prstGeom>
          <a:solidFill>
            <a:srgbClr val="1A52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332720" y="246888"/>
            <a:ext cx="150876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THEORY</a:t>
            </a:r>
          </a:p>
        </p:txBody>
      </p:sp>
      <p:pic>
        <p:nvPicPr>
          <p:cNvPr id="6" name="Picture 5" descr="13_distance_metric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10" y="1033272"/>
            <a:ext cx="10586892" cy="3886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5029200"/>
            <a:ext cx="3657600" cy="365760"/>
          </a:xfrm>
          <a:prstGeom prst="rect">
            <a:avLst/>
          </a:prstGeom>
          <a:solidFill>
            <a:srgbClr val="1A52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48640" y="5042529"/>
            <a:ext cx="286687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Calibri"/>
              </a:rPr>
              <a:t>Continuous traits, similar scales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5394960"/>
            <a:ext cx="365760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0D0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48640" y="5468112"/>
            <a:ext cx="3474720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>
                <a:solidFill>
                  <a:srgbClr val="1A5278"/>
                </a:solidFill>
                <a:latin typeface="Calibri"/>
              </a:rPr>
              <a:t>→ Euclidean (after scaling)</a:t>
            </a:r>
          </a:p>
          <a:p>
            <a:pPr>
              <a:spcAft>
                <a:spcPts val="200"/>
              </a:spcAft>
            </a:pPr>
            <a:endParaRPr>
              <a:solidFill>
                <a:srgbClr val="1A5278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89120" y="5029200"/>
            <a:ext cx="3657600" cy="365760"/>
          </a:xfrm>
          <a:prstGeom prst="rect">
            <a:avLst/>
          </a:prstGeom>
          <a:solidFill>
            <a:srgbClr val="C47A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480559" y="5042529"/>
            <a:ext cx="301159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Calibri"/>
              </a:rPr>
              <a:t>Mixed types (cont. + ord. + nom.)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89120" y="5394960"/>
            <a:ext cx="365760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0D0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480559" y="5468112"/>
            <a:ext cx="3474720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>
                <a:solidFill>
                  <a:srgbClr val="C47A1B"/>
                </a:solidFill>
                <a:latin typeface="Calibri"/>
              </a:rPr>
              <a:t>→ Gower distance</a:t>
            </a:r>
          </a:p>
          <a:p>
            <a:pPr>
              <a:spcAft>
                <a:spcPts val="200"/>
              </a:spcAft>
            </a:pPr>
            <a:endParaRPr>
              <a:solidFill>
                <a:srgbClr val="C47A1B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21040" y="5029200"/>
            <a:ext cx="3657600" cy="365760"/>
          </a:xfrm>
          <a:prstGeom prst="rect">
            <a:avLst/>
          </a:prstGeom>
          <a:solidFill>
            <a:srgbClr val="B23A4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412480" y="5042529"/>
            <a:ext cx="230031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FFFFF"/>
                </a:solidFill>
                <a:latin typeface="Calibri"/>
              </a:rPr>
              <a:t>Strongly correlated traits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21040" y="5394960"/>
            <a:ext cx="3657600" cy="1051560"/>
          </a:xfrm>
          <a:prstGeom prst="rect">
            <a:avLst/>
          </a:prstGeom>
          <a:solidFill>
            <a:srgbClr val="FFFFFF"/>
          </a:solidFill>
          <a:ln w="6350">
            <a:solidFill>
              <a:srgbClr val="D0D0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8412480" y="5468112"/>
            <a:ext cx="3474720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>
                <a:solidFill>
                  <a:srgbClr val="B23A48"/>
                </a:solidFill>
                <a:latin typeface="Calibri"/>
              </a:rPr>
              <a:t>→ Mahalanobis (or PCA pre-step)</a:t>
            </a:r>
          </a:p>
          <a:p>
            <a:pPr>
              <a:spcAft>
                <a:spcPts val="200"/>
              </a:spcAft>
            </a:pPr>
            <a:endParaRPr>
              <a:solidFill>
                <a:srgbClr val="B23A48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D5DAD-69A3-9E5E-CC24-DD3D967F4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0">
            <a:extLst>
              <a:ext uri="{FF2B5EF4-FFF2-40B4-BE49-F238E27FC236}">
                <a16:creationId xmlns:a16="http://schemas.microsoft.com/office/drawing/2014/main" id="{07320989-F115-D802-830E-EC7066EF8049}"/>
              </a:ext>
            </a:extLst>
          </p:cNvPr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Shape 1">
            <a:extLst>
              <a:ext uri="{FF2B5EF4-FFF2-40B4-BE49-F238E27FC236}">
                <a16:creationId xmlns:a16="http://schemas.microsoft.com/office/drawing/2014/main" id="{2E7F0A51-C8CF-BC4A-FE7F-298374A4EE66}"/>
              </a:ext>
            </a:extLst>
          </p:cNvPr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Shape 2">
            <a:extLst>
              <a:ext uri="{FF2B5EF4-FFF2-40B4-BE49-F238E27FC236}">
                <a16:creationId xmlns:a16="http://schemas.microsoft.com/office/drawing/2014/main" id="{4135413B-0CB3-861A-B378-15B769AD4385}"/>
              </a:ext>
            </a:extLst>
          </p:cNvPr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Shape 3">
            <a:extLst>
              <a:ext uri="{FF2B5EF4-FFF2-40B4-BE49-F238E27FC236}">
                <a16:creationId xmlns:a16="http://schemas.microsoft.com/office/drawing/2014/main" id="{3EBD59A4-2428-47A8-AE1E-679B6E88EFF4}"/>
              </a:ext>
            </a:extLst>
          </p:cNvPr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Text 25">
            <a:extLst>
              <a:ext uri="{FF2B5EF4-FFF2-40B4-BE49-F238E27FC236}">
                <a16:creationId xmlns:a16="http://schemas.microsoft.com/office/drawing/2014/main" id="{B35282E2-3C87-26CC-28F7-409B7E52E795}"/>
              </a:ext>
            </a:extLst>
          </p:cNvPr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D2287F57-B3A9-BEC1-5D00-2C05603EC797}"/>
              </a:ext>
            </a:extLst>
          </p:cNvPr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15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A6009E-2989-D32F-8774-3FFECCC7B920}"/>
              </a:ext>
            </a:extLst>
          </p:cNvPr>
          <p:cNvSpPr/>
          <p:nvPr/>
        </p:nvSpPr>
        <p:spPr>
          <a:xfrm>
            <a:off x="0" y="0"/>
            <a:ext cx="12188952" cy="868680"/>
          </a:xfrm>
          <a:prstGeom prst="rect">
            <a:avLst/>
          </a:prstGeom>
          <a:solidFill>
            <a:srgbClr val="1A3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0961449-FE0A-6C87-9309-403B43729308}"/>
              </a:ext>
            </a:extLst>
          </p:cNvPr>
          <p:cNvSpPr/>
          <p:nvPr/>
        </p:nvSpPr>
        <p:spPr>
          <a:xfrm>
            <a:off x="10332720" y="228600"/>
            <a:ext cx="1508760" cy="411480"/>
          </a:xfrm>
          <a:prstGeom prst="roundRect">
            <a:avLst/>
          </a:prstGeom>
          <a:solidFill>
            <a:srgbClr val="1A52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C063E-F828-E498-58A1-B7612FAFECE2}"/>
              </a:ext>
            </a:extLst>
          </p:cNvPr>
          <p:cNvSpPr txBox="1"/>
          <p:nvPr/>
        </p:nvSpPr>
        <p:spPr>
          <a:xfrm>
            <a:off x="10332720" y="246888"/>
            <a:ext cx="150876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THEORY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82532798-EAB2-ECB8-A038-910732C13BAB}"/>
              </a:ext>
            </a:extLst>
          </p:cNvPr>
          <p:cNvSpPr txBox="1"/>
          <p:nvPr/>
        </p:nvSpPr>
        <p:spPr>
          <a:xfrm>
            <a:off x="502920" y="164592"/>
            <a:ext cx="9144000" cy="640080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l"/>
            <a:r>
              <a:rPr sz="2000" b="1" err="1">
                <a:solidFill>
                  <a:srgbClr val="FFFFFF"/>
                </a:solidFill>
                <a:latin typeface="Calibri"/>
              </a:rPr>
              <a:t>PCoA</a:t>
            </a:r>
            <a:r>
              <a:rPr sz="2000" b="1">
                <a:solidFill>
                  <a:srgbClr val="FFFFFF"/>
                </a:solidFill>
                <a:latin typeface="Calibri"/>
              </a:rPr>
              <a:t> — from distance matrix to functional space</a:t>
            </a: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3A0EF56C-D0EF-FF0A-8DAF-6FE43B0E2FF1}"/>
              </a:ext>
            </a:extLst>
          </p:cNvPr>
          <p:cNvGrpSpPr/>
          <p:nvPr/>
        </p:nvGrpSpPr>
        <p:grpSpPr>
          <a:xfrm>
            <a:off x="216491" y="2409831"/>
            <a:ext cx="5771804" cy="2142214"/>
            <a:chOff x="3969053" y="4289680"/>
            <a:chExt cx="5174947" cy="17821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D832A4D-C3DF-743B-CFE7-28CB6D2423AF}"/>
                </a:ext>
              </a:extLst>
            </p:cNvPr>
            <p:cNvSpPr/>
            <p:nvPr/>
          </p:nvSpPr>
          <p:spPr>
            <a:xfrm>
              <a:off x="3969053" y="4289680"/>
              <a:ext cx="5174947" cy="17821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12" name="Picture 19" descr="Capture d’écran 2014-11-30 à 09.30.30.png">
              <a:extLst>
                <a:ext uri="{FF2B5EF4-FFF2-40B4-BE49-F238E27FC236}">
                  <a16:creationId xmlns:a16="http://schemas.microsoft.com/office/drawing/2014/main" id="{3AEAB4DE-8C3B-7777-FADB-48C9E2606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8858" y="4313870"/>
              <a:ext cx="1498600" cy="1467961"/>
            </a:xfrm>
            <a:prstGeom prst="rect">
              <a:avLst/>
            </a:prstGeom>
          </p:spPr>
        </p:pic>
        <p:pic>
          <p:nvPicPr>
            <p:cNvPr id="13" name="Picture 20" descr="Capture d’écran 2014-11-30 à 09.34.01.png">
              <a:extLst>
                <a:ext uri="{FF2B5EF4-FFF2-40B4-BE49-F238E27FC236}">
                  <a16:creationId xmlns:a16="http://schemas.microsoft.com/office/drawing/2014/main" id="{BD57F0CE-7922-8B0D-10AB-E2F54CCD5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4978" y="4289680"/>
              <a:ext cx="1995359" cy="1717524"/>
            </a:xfrm>
            <a:prstGeom prst="rect">
              <a:avLst/>
            </a:prstGeom>
          </p:spPr>
        </p:pic>
        <p:sp>
          <p:nvSpPr>
            <p:cNvPr id="14" name="TextBox 21">
              <a:extLst>
                <a:ext uri="{FF2B5EF4-FFF2-40B4-BE49-F238E27FC236}">
                  <a16:creationId xmlns:a16="http://schemas.microsoft.com/office/drawing/2014/main" id="{7F729A2E-8664-4F54-7768-11B71F5194B4}"/>
                </a:ext>
              </a:extLst>
            </p:cNvPr>
            <p:cNvSpPr txBox="1"/>
            <p:nvPr/>
          </p:nvSpPr>
          <p:spPr>
            <a:xfrm>
              <a:off x="5697458" y="4666728"/>
              <a:ext cx="1197520" cy="693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1400" i="1">
                  <a:solidFill>
                    <a:srgbClr val="000000"/>
                  </a:solidFill>
                </a:rPr>
                <a:t>Ordination</a:t>
              </a:r>
            </a:p>
            <a:p>
              <a:pPr algn="ctr">
                <a:lnSpc>
                  <a:spcPct val="200000"/>
                </a:lnSpc>
              </a:pPr>
              <a:r>
                <a:rPr lang="en-US" sz="1400" i="1">
                  <a:solidFill>
                    <a:srgbClr val="000000"/>
                  </a:solidFill>
                </a:rPr>
                <a:t>analysis</a:t>
              </a:r>
            </a:p>
          </p:txBody>
        </p:sp>
        <p:cxnSp>
          <p:nvCxnSpPr>
            <p:cNvPr id="15" name="Straight Arrow Connector 22">
              <a:extLst>
                <a:ext uri="{FF2B5EF4-FFF2-40B4-BE49-F238E27FC236}">
                  <a16:creationId xmlns:a16="http://schemas.microsoft.com/office/drawing/2014/main" id="{427189BA-93BA-DF1E-C09E-6C6E196D2037}"/>
                </a:ext>
              </a:extLst>
            </p:cNvPr>
            <p:cNvCxnSpPr/>
            <p:nvPr/>
          </p:nvCxnSpPr>
          <p:spPr>
            <a:xfrm>
              <a:off x="5697458" y="5128381"/>
              <a:ext cx="11975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281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E6A62-6627-6E6F-078D-615CC818F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4104A7C-B694-7732-B6BE-DD831D1473D9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GB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7130EF9-8950-B206-5635-F395735F609D}"/>
              </a:ext>
            </a:extLst>
          </p:cNvPr>
          <p:cNvSpPr txBox="1"/>
          <p:nvPr/>
        </p:nvSpPr>
        <p:spPr>
          <a:xfrm>
            <a:off x="1828802" y="1126743"/>
            <a:ext cx="9974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err="1"/>
              <a:t>Why</a:t>
            </a:r>
            <a:r>
              <a:rPr lang="fr-FR"/>
              <a:t> do </a:t>
            </a:r>
            <a:r>
              <a:rPr lang="fr-FR" err="1"/>
              <a:t>we</a:t>
            </a:r>
            <a:r>
              <a:rPr lang="fr-FR"/>
              <a:t> observe a certain </a:t>
            </a:r>
            <a:r>
              <a:rPr lang="fr-FR" err="1"/>
              <a:t>variety</a:t>
            </a:r>
            <a:r>
              <a:rPr lang="fr-FR"/>
              <a:t> of </a:t>
            </a:r>
            <a:r>
              <a:rPr lang="fr-FR" err="1"/>
              <a:t>species</a:t>
            </a:r>
            <a:r>
              <a:rPr lang="fr-FR"/>
              <a:t> 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err="1"/>
              <a:t>Why</a:t>
            </a:r>
            <a:r>
              <a:rPr lang="fr-FR"/>
              <a:t> are </a:t>
            </a:r>
            <a:r>
              <a:rPr lang="fr-FR" err="1"/>
              <a:t>some</a:t>
            </a:r>
            <a:r>
              <a:rPr lang="fr-FR"/>
              <a:t> </a:t>
            </a:r>
            <a:r>
              <a:rPr lang="fr-FR" err="1"/>
              <a:t>communities</a:t>
            </a:r>
            <a:r>
              <a:rPr lang="fr-FR"/>
              <a:t> more </a:t>
            </a:r>
            <a:r>
              <a:rPr lang="fr-FR" err="1"/>
              <a:t>species-rich</a:t>
            </a:r>
            <a:r>
              <a:rPr lang="fr-FR"/>
              <a:t> </a:t>
            </a:r>
            <a:r>
              <a:rPr lang="fr-FR" err="1"/>
              <a:t>than</a:t>
            </a:r>
            <a:r>
              <a:rPr lang="fr-FR"/>
              <a:t> </a:t>
            </a:r>
            <a:r>
              <a:rPr lang="fr-FR" err="1"/>
              <a:t>others</a:t>
            </a:r>
            <a:r>
              <a:rPr lang="fr-FR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err="1"/>
              <a:t>Why</a:t>
            </a:r>
            <a:r>
              <a:rPr lang="fr-FR"/>
              <a:t> are </a:t>
            </a:r>
            <a:r>
              <a:rPr lang="fr-FR" err="1"/>
              <a:t>some</a:t>
            </a:r>
            <a:r>
              <a:rPr lang="fr-FR"/>
              <a:t> </a:t>
            </a:r>
            <a:r>
              <a:rPr lang="fr-FR" err="1"/>
              <a:t>species</a:t>
            </a:r>
            <a:r>
              <a:rPr lang="fr-FR"/>
              <a:t> </a:t>
            </a:r>
            <a:r>
              <a:rPr lang="fr-FR" err="1"/>
              <a:t>present</a:t>
            </a:r>
            <a:r>
              <a:rPr lang="fr-FR"/>
              <a:t> in a </a:t>
            </a:r>
            <a:r>
              <a:rPr lang="fr-FR" err="1"/>
              <a:t>particular</a:t>
            </a:r>
            <a:r>
              <a:rPr lang="fr-FR"/>
              <a:t> </a:t>
            </a:r>
            <a:r>
              <a:rPr lang="fr-FR" err="1"/>
              <a:t>community</a:t>
            </a:r>
            <a:r>
              <a:rPr lang="fr-FR"/>
              <a:t> but not in </a:t>
            </a:r>
            <a:r>
              <a:rPr lang="fr-FR" err="1"/>
              <a:t>others</a:t>
            </a:r>
            <a:r>
              <a:rPr lang="fr-FR"/>
              <a:t> 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6FB9AD-473A-216F-AA5C-D2B470760DE1}"/>
              </a:ext>
            </a:extLst>
          </p:cNvPr>
          <p:cNvSpPr/>
          <p:nvPr/>
        </p:nvSpPr>
        <p:spPr>
          <a:xfrm>
            <a:off x="2836985" y="2957146"/>
            <a:ext cx="2696308" cy="9730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Global environment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16E15ED-2305-44BC-0EC1-367BC8DC904D}"/>
              </a:ext>
            </a:extLst>
          </p:cNvPr>
          <p:cNvCxnSpPr>
            <a:stCxn id="9" idx="2"/>
          </p:cNvCxnSpPr>
          <p:nvPr/>
        </p:nvCxnSpPr>
        <p:spPr>
          <a:xfrm>
            <a:off x="4185139" y="3930161"/>
            <a:ext cx="0" cy="11254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5368DE1-D307-17E7-C4C0-31FD0C5C3071}"/>
              </a:ext>
            </a:extLst>
          </p:cNvPr>
          <p:cNvSpPr/>
          <p:nvPr/>
        </p:nvSpPr>
        <p:spPr>
          <a:xfrm>
            <a:off x="2836985" y="5061438"/>
            <a:ext cx="2696308" cy="9730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Species composition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6B431DC-1283-02B8-9604-E16891B28423}"/>
              </a:ext>
            </a:extLst>
          </p:cNvPr>
          <p:cNvSpPr txBox="1"/>
          <p:nvPr/>
        </p:nvSpPr>
        <p:spPr>
          <a:xfrm>
            <a:off x="4325816" y="4138925"/>
            <a:ext cx="1160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/>
              <a:t>?</a:t>
            </a:r>
            <a:endParaRPr lang="en-GB" b="1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4189249-D5DC-70B8-4CE8-1541B1FB0F4C}"/>
              </a:ext>
            </a:extLst>
          </p:cNvPr>
          <p:cNvSpPr txBox="1"/>
          <p:nvPr/>
        </p:nvSpPr>
        <p:spPr>
          <a:xfrm>
            <a:off x="6113825" y="4035668"/>
            <a:ext cx="529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Strong context dependant due to taxonomic approach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BF65205F-0504-4E74-94D0-B9DCB37428DA}"/>
              </a:ext>
            </a:extLst>
          </p:cNvPr>
          <p:cNvGrpSpPr/>
          <p:nvPr/>
        </p:nvGrpSpPr>
        <p:grpSpPr>
          <a:xfrm>
            <a:off x="-274320" y="-457200"/>
            <a:ext cx="12893040" cy="7498080"/>
            <a:chOff x="-274320" y="-457200"/>
            <a:chExt cx="12893040" cy="7498080"/>
          </a:xfrm>
        </p:grpSpPr>
        <p:sp>
          <p:nvSpPr>
            <p:cNvPr id="4" name="Shape 0">
              <a:extLst>
                <a:ext uri="{FF2B5EF4-FFF2-40B4-BE49-F238E27FC236}">
                  <a16:creationId xmlns:a16="http://schemas.microsoft.com/office/drawing/2014/main" id="{5A7D2E92-21AB-D106-F945-692A677E4A90}"/>
                </a:ext>
              </a:extLst>
            </p:cNvPr>
            <p:cNvSpPr/>
            <p:nvPr/>
          </p:nvSpPr>
          <p:spPr>
            <a:xfrm>
              <a:off x="0" y="0"/>
              <a:ext cx="1463040" cy="1645920"/>
            </a:xfrm>
            <a:prstGeom prst="rect">
              <a:avLst/>
            </a:prstGeom>
            <a:solidFill>
              <a:srgbClr val="C8DDB8">
                <a:alpha val="5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6" name="Shape 1">
              <a:extLst>
                <a:ext uri="{FF2B5EF4-FFF2-40B4-BE49-F238E27FC236}">
                  <a16:creationId xmlns:a16="http://schemas.microsoft.com/office/drawing/2014/main" id="{375C3309-6A5A-DBDA-C9E6-0CB26049E874}"/>
                </a:ext>
              </a:extLst>
            </p:cNvPr>
            <p:cNvSpPr/>
            <p:nvPr/>
          </p:nvSpPr>
          <p:spPr>
            <a:xfrm>
              <a:off x="10698480" y="5212080"/>
              <a:ext cx="1463040" cy="1645920"/>
            </a:xfrm>
            <a:prstGeom prst="rect">
              <a:avLst/>
            </a:prstGeom>
            <a:solidFill>
              <a:srgbClr val="B8DDC8">
                <a:alpha val="6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7" name="Shape 2">
              <a:extLst>
                <a:ext uri="{FF2B5EF4-FFF2-40B4-BE49-F238E27FC236}">
                  <a16:creationId xmlns:a16="http://schemas.microsoft.com/office/drawing/2014/main" id="{C782AD84-D70A-3B46-79FC-1C50324F35EA}"/>
                </a:ext>
              </a:extLst>
            </p:cNvPr>
            <p:cNvSpPr/>
            <p:nvPr/>
          </p:nvSpPr>
          <p:spPr>
            <a:xfrm>
              <a:off x="10332720" y="-457200"/>
              <a:ext cx="2286000" cy="1828800"/>
            </a:xfrm>
            <a:prstGeom prst="ellipse">
              <a:avLst/>
            </a:prstGeom>
            <a:solidFill>
              <a:srgbClr val="B8DDC8">
                <a:alpha val="4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8" name="Shape 3">
              <a:extLst>
                <a:ext uri="{FF2B5EF4-FFF2-40B4-BE49-F238E27FC236}">
                  <a16:creationId xmlns:a16="http://schemas.microsoft.com/office/drawing/2014/main" id="{00987645-A594-CC66-F1CA-957A78399E43}"/>
                </a:ext>
              </a:extLst>
            </p:cNvPr>
            <p:cNvSpPr/>
            <p:nvPr/>
          </p:nvSpPr>
          <p:spPr>
            <a:xfrm>
              <a:off x="-274320" y="5394960"/>
              <a:ext cx="2011680" cy="1645920"/>
            </a:xfrm>
            <a:prstGeom prst="ellipse">
              <a:avLst/>
            </a:prstGeom>
            <a:solidFill>
              <a:srgbClr val="C8DDB8">
                <a:alpha val="3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14" name="Shape 5">
              <a:extLst>
                <a:ext uri="{FF2B5EF4-FFF2-40B4-BE49-F238E27FC236}">
                  <a16:creationId xmlns:a16="http://schemas.microsoft.com/office/drawing/2014/main" id="{8CE0E3DA-C3CC-109E-BE7A-8088C18D726E}"/>
                </a:ext>
              </a:extLst>
            </p:cNvPr>
            <p:cNvSpPr/>
            <p:nvPr/>
          </p:nvSpPr>
          <p:spPr>
            <a:xfrm>
              <a:off x="0" y="0"/>
              <a:ext cx="12161520" cy="960120"/>
            </a:xfrm>
            <a:prstGeom prst="rect">
              <a:avLst/>
            </a:prstGeom>
            <a:solidFill>
              <a:srgbClr val="1A3D2B"/>
            </a:solidFill>
            <a:ln w="12700">
              <a:solidFill>
                <a:srgbClr val="1A3D2B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15" name="Text 6">
              <a:extLst>
                <a:ext uri="{FF2B5EF4-FFF2-40B4-BE49-F238E27FC236}">
                  <a16:creationId xmlns:a16="http://schemas.microsoft.com/office/drawing/2014/main" id="{DB83CF40-FBCC-DFC2-00B5-A0F1BA6F1E6E}"/>
                </a:ext>
              </a:extLst>
            </p:cNvPr>
            <p:cNvSpPr/>
            <p:nvPr/>
          </p:nvSpPr>
          <p:spPr>
            <a:xfrm>
              <a:off x="502920" y="45720"/>
              <a:ext cx="9601200" cy="8686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GB" sz="2400" b="1">
                  <a:solidFill>
                    <a:schemeClr val="bg1"/>
                  </a:solidFill>
                </a:rPr>
                <a:t>General principles in community ecology</a:t>
              </a:r>
            </a:p>
          </p:txBody>
        </p:sp>
        <p:sp>
          <p:nvSpPr>
            <p:cNvPr id="16" name="Text 8">
              <a:extLst>
                <a:ext uri="{FF2B5EF4-FFF2-40B4-BE49-F238E27FC236}">
                  <a16:creationId xmlns:a16="http://schemas.microsoft.com/office/drawing/2014/main" id="{B97E3843-43D3-D4E7-EBAA-74353DE3CAC4}"/>
                </a:ext>
              </a:extLst>
            </p:cNvPr>
            <p:cNvSpPr/>
            <p:nvPr/>
          </p:nvSpPr>
          <p:spPr>
            <a:xfrm>
              <a:off x="10195560" y="182880"/>
              <a:ext cx="1691640" cy="5303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900" b="1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THEORY</a:t>
              </a:r>
              <a:endParaRPr lang="en-US" sz="900"/>
            </a:p>
          </p:txBody>
        </p:sp>
        <p:sp>
          <p:nvSpPr>
            <p:cNvPr id="19" name="Text 33">
              <a:extLst>
                <a:ext uri="{FF2B5EF4-FFF2-40B4-BE49-F238E27FC236}">
                  <a16:creationId xmlns:a16="http://schemas.microsoft.com/office/drawing/2014/main" id="{295B72FF-E22E-047D-027B-6C5829861936}"/>
                </a:ext>
              </a:extLst>
            </p:cNvPr>
            <p:cNvSpPr/>
            <p:nvPr/>
          </p:nvSpPr>
          <p:spPr>
            <a:xfrm>
              <a:off x="457200" y="6583680"/>
              <a:ext cx="11247120" cy="21945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r">
                <a:buNone/>
              </a:pPr>
              <a:r>
                <a:rPr lang="en-US" sz="800">
                  <a:solidFill>
                    <a:srgbClr val="88888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Trait-Based Ecology — Day 2 · CWM · FD Indices · Functional Space · Belém, Brazil</a:t>
              </a:r>
              <a:endParaRPr lang="en-US" sz="800"/>
            </a:p>
          </p:txBody>
        </p:sp>
        <p:sp>
          <p:nvSpPr>
            <p:cNvPr id="20" name="TextBox 35">
              <a:extLst>
                <a:ext uri="{FF2B5EF4-FFF2-40B4-BE49-F238E27FC236}">
                  <a16:creationId xmlns:a16="http://schemas.microsoft.com/office/drawing/2014/main" id="{81E52EEA-0E49-47A7-30F4-E496F6664D3E}"/>
                </a:ext>
              </a:extLst>
            </p:cNvPr>
            <p:cNvSpPr txBox="1"/>
            <p:nvPr/>
          </p:nvSpPr>
          <p:spPr>
            <a:xfrm>
              <a:off x="11143613" y="6419088"/>
              <a:ext cx="1017907" cy="12311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sz="800">
                  <a:solidFill>
                    <a:srgbClr val="1A3D2B"/>
                  </a:solidFill>
                  <a:latin typeface="Calibri"/>
                </a:rPr>
                <a:t>Day 2 · Belém   ·   02 / </a:t>
              </a:r>
              <a:r>
                <a:rPr lang="fr-FR" sz="800">
                  <a:solidFill>
                    <a:srgbClr val="1A3D2B"/>
                  </a:solidFill>
                  <a:latin typeface="Calibri"/>
                </a:rPr>
                <a:t>38</a:t>
              </a:r>
              <a:endParaRPr sz="800">
                <a:solidFill>
                  <a:srgbClr val="1A3D2B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652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0">
            <a:extLst>
              <a:ext uri="{FF2B5EF4-FFF2-40B4-BE49-F238E27FC236}">
                <a16:creationId xmlns:a16="http://schemas.microsoft.com/office/drawing/2014/main" id="{050CB834-97DD-53A3-5DE7-C28E177DB01C}"/>
              </a:ext>
            </a:extLst>
          </p:cNvPr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Shape 1">
            <a:extLst>
              <a:ext uri="{FF2B5EF4-FFF2-40B4-BE49-F238E27FC236}">
                <a16:creationId xmlns:a16="http://schemas.microsoft.com/office/drawing/2014/main" id="{5954BE2A-D938-E290-5FA7-5099F2E7471B}"/>
              </a:ext>
            </a:extLst>
          </p:cNvPr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Shape 2">
            <a:extLst>
              <a:ext uri="{FF2B5EF4-FFF2-40B4-BE49-F238E27FC236}">
                <a16:creationId xmlns:a16="http://schemas.microsoft.com/office/drawing/2014/main" id="{937D1DFC-F607-9953-7076-F612E19C8E3C}"/>
              </a:ext>
            </a:extLst>
          </p:cNvPr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5" name="Shape 3">
            <a:extLst>
              <a:ext uri="{FF2B5EF4-FFF2-40B4-BE49-F238E27FC236}">
                <a16:creationId xmlns:a16="http://schemas.microsoft.com/office/drawing/2014/main" id="{72B0A481-D65E-AAF9-2B73-A479278FBD1B}"/>
              </a:ext>
            </a:extLst>
          </p:cNvPr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Text 25">
            <a:extLst>
              <a:ext uri="{FF2B5EF4-FFF2-40B4-BE49-F238E27FC236}">
                <a16:creationId xmlns:a16="http://schemas.microsoft.com/office/drawing/2014/main" id="{59DC15FA-1734-DEF5-0363-8FE8AEB1A628}"/>
              </a:ext>
            </a:extLst>
          </p:cNvPr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17" name="TextBox 27">
            <a:extLst>
              <a:ext uri="{FF2B5EF4-FFF2-40B4-BE49-F238E27FC236}">
                <a16:creationId xmlns:a16="http://schemas.microsoft.com/office/drawing/2014/main" id="{9C3B51CC-F884-DF23-A11A-3B0660A3F9A3}"/>
              </a:ext>
            </a:extLst>
          </p:cNvPr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15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8952" cy="868680"/>
          </a:xfrm>
          <a:prstGeom prst="rect">
            <a:avLst/>
          </a:prstGeom>
          <a:solidFill>
            <a:srgbClr val="1A3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164592"/>
            <a:ext cx="9144000" cy="640080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l"/>
            <a:r>
              <a:rPr sz="2000" b="1" err="1">
                <a:solidFill>
                  <a:srgbClr val="FFFFFF"/>
                </a:solidFill>
                <a:latin typeface="Calibri"/>
              </a:rPr>
              <a:t>PCoA</a:t>
            </a:r>
            <a:r>
              <a:rPr sz="2000" b="1">
                <a:solidFill>
                  <a:srgbClr val="FFFFFF"/>
                </a:solidFill>
                <a:latin typeface="Calibri"/>
              </a:rPr>
              <a:t> — from distance matrix to functional space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332720" y="228600"/>
            <a:ext cx="1508760" cy="411480"/>
          </a:xfrm>
          <a:prstGeom prst="roundRect">
            <a:avLst/>
          </a:prstGeom>
          <a:solidFill>
            <a:srgbClr val="1A52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332720" y="246888"/>
            <a:ext cx="150876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THEORY</a:t>
            </a:r>
          </a:p>
        </p:txBody>
      </p:sp>
      <p:pic>
        <p:nvPicPr>
          <p:cNvPr id="6" name="Picture 5" descr="14_pcoa_mechanic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348" y="1005840"/>
            <a:ext cx="9388823" cy="411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5212080"/>
            <a:ext cx="11247120" cy="365760"/>
          </a:xfrm>
          <a:prstGeom prst="rect">
            <a:avLst/>
          </a:prstGeom>
          <a:solidFill>
            <a:srgbClr val="1A3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48640" y="5248656"/>
            <a:ext cx="207768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>
                <a:solidFill>
                  <a:srgbClr val="FFFFFF"/>
                </a:solidFill>
                <a:latin typeface="Calibri"/>
              </a:rPr>
              <a:t>Why </a:t>
            </a:r>
            <a:r>
              <a:rPr sz="1400" err="1">
                <a:solidFill>
                  <a:srgbClr val="FFFFFF"/>
                </a:solidFill>
                <a:latin typeface="Calibri"/>
              </a:rPr>
              <a:t>PCoA</a:t>
            </a:r>
            <a:r>
              <a:rPr sz="1400">
                <a:solidFill>
                  <a:srgbClr val="FFFFFF"/>
                </a:solidFill>
                <a:latin typeface="Calibri"/>
              </a:rPr>
              <a:t> (and not PCA)?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5577840"/>
            <a:ext cx="11247120" cy="960119"/>
          </a:xfrm>
          <a:prstGeom prst="rect">
            <a:avLst/>
          </a:prstGeom>
          <a:solidFill>
            <a:srgbClr val="F8F9FA"/>
          </a:solidFill>
          <a:ln w="6350">
            <a:solidFill>
              <a:srgbClr val="D0D0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48640" y="5650992"/>
            <a:ext cx="11064240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sz="1200" err="1">
                <a:solidFill>
                  <a:srgbClr val="333333"/>
                </a:solidFill>
                <a:latin typeface="Calibri"/>
              </a:rPr>
              <a:t>PCoA</a:t>
            </a:r>
            <a:r>
              <a:rPr sz="1200">
                <a:solidFill>
                  <a:srgbClr val="333333"/>
                </a:solidFill>
                <a:latin typeface="Calibri"/>
              </a:rPr>
              <a:t> (Principal Coordinates Analysis, Gower 1966) starts from a DISTANCE MATRIX, not a raw data matrix. It works for any metric distance (Gower, </a:t>
            </a:r>
            <a:r>
              <a:rPr sz="1200" err="1">
                <a:solidFill>
                  <a:srgbClr val="333333"/>
                </a:solidFill>
                <a:latin typeface="Calibri"/>
              </a:rPr>
              <a:t>Mahalanobis</a:t>
            </a:r>
            <a:r>
              <a:rPr sz="1200">
                <a:solidFill>
                  <a:srgbClr val="333333"/>
                </a:solidFill>
                <a:latin typeface="Calibri"/>
              </a:rPr>
              <a:t>, …).</a:t>
            </a:r>
          </a:p>
          <a:p>
            <a:pPr>
              <a:spcAft>
                <a:spcPts val="200"/>
              </a:spcAft>
            </a:pPr>
            <a:r>
              <a:rPr sz="1200">
                <a:solidFill>
                  <a:srgbClr val="333333"/>
                </a:solidFill>
                <a:latin typeface="Calibri"/>
              </a:rPr>
              <a:t>If you use Euclidean distance on continuous traits, </a:t>
            </a:r>
            <a:r>
              <a:rPr sz="1200" err="1">
                <a:solidFill>
                  <a:srgbClr val="333333"/>
                </a:solidFill>
                <a:latin typeface="Calibri"/>
              </a:rPr>
              <a:t>PCoA</a:t>
            </a:r>
            <a:r>
              <a:rPr sz="1200">
                <a:solidFill>
                  <a:srgbClr val="333333"/>
                </a:solidFill>
                <a:latin typeface="Calibri"/>
              </a:rPr>
              <a:t> gives the same axes as a standard PCA on the trait matrix — but </a:t>
            </a:r>
            <a:r>
              <a:rPr sz="1200" err="1">
                <a:solidFill>
                  <a:srgbClr val="333333"/>
                </a:solidFill>
                <a:latin typeface="Calibri"/>
              </a:rPr>
              <a:t>PCoA</a:t>
            </a:r>
            <a:r>
              <a:rPr sz="1200">
                <a:solidFill>
                  <a:srgbClr val="333333"/>
                </a:solidFill>
                <a:latin typeface="Calibri"/>
              </a:rPr>
              <a:t> is more general.</a:t>
            </a:r>
          </a:p>
          <a:p>
            <a:pPr>
              <a:spcAft>
                <a:spcPts val="200"/>
              </a:spcAft>
            </a:pPr>
            <a:r>
              <a:rPr sz="1200">
                <a:solidFill>
                  <a:srgbClr val="333333"/>
                </a:solidFill>
                <a:latin typeface="Calibri"/>
              </a:rPr>
              <a:t>The eigenvalues of the doubly-</a:t>
            </a:r>
            <a:r>
              <a:rPr sz="1200" err="1">
                <a:solidFill>
                  <a:srgbClr val="333333"/>
                </a:solidFill>
                <a:latin typeface="Calibri"/>
              </a:rPr>
              <a:t>centred</a:t>
            </a:r>
            <a:r>
              <a:rPr sz="1200">
                <a:solidFill>
                  <a:srgbClr val="333333"/>
                </a:solidFill>
                <a:latin typeface="Calibri"/>
              </a:rPr>
              <a:t> matrix give the % variance explained per axis.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0">
            <a:extLst>
              <a:ext uri="{FF2B5EF4-FFF2-40B4-BE49-F238E27FC236}">
                <a16:creationId xmlns:a16="http://schemas.microsoft.com/office/drawing/2014/main" id="{F1E847FE-1626-0B43-8092-F908DFF93615}"/>
              </a:ext>
            </a:extLst>
          </p:cNvPr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Shape 1">
            <a:extLst>
              <a:ext uri="{FF2B5EF4-FFF2-40B4-BE49-F238E27FC236}">
                <a16:creationId xmlns:a16="http://schemas.microsoft.com/office/drawing/2014/main" id="{893B29E0-DDCD-852C-89F4-8FF9B666649A}"/>
              </a:ext>
            </a:extLst>
          </p:cNvPr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Shape 2">
            <a:extLst>
              <a:ext uri="{FF2B5EF4-FFF2-40B4-BE49-F238E27FC236}">
                <a16:creationId xmlns:a16="http://schemas.microsoft.com/office/drawing/2014/main" id="{4907257E-6AA6-EA3C-99E1-6208D01B0140}"/>
              </a:ext>
            </a:extLst>
          </p:cNvPr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Shape 3">
            <a:extLst>
              <a:ext uri="{FF2B5EF4-FFF2-40B4-BE49-F238E27FC236}">
                <a16:creationId xmlns:a16="http://schemas.microsoft.com/office/drawing/2014/main" id="{61E37AC5-DD7E-CA4C-C65C-EC1488009140}"/>
              </a:ext>
            </a:extLst>
          </p:cNvPr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Text 25">
            <a:extLst>
              <a:ext uri="{FF2B5EF4-FFF2-40B4-BE49-F238E27FC236}">
                <a16:creationId xmlns:a16="http://schemas.microsoft.com/office/drawing/2014/main" id="{8C9A94F2-EA3A-2A6F-4FDD-F1B47DB623BD}"/>
              </a:ext>
            </a:extLst>
          </p:cNvPr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2C885B29-16C5-B85B-9586-833962DB6E96}"/>
              </a:ext>
            </a:extLst>
          </p:cNvPr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15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8952" cy="868680"/>
          </a:xfrm>
          <a:prstGeom prst="rect">
            <a:avLst/>
          </a:prstGeom>
          <a:solidFill>
            <a:srgbClr val="1A3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" y="164592"/>
            <a:ext cx="4530664" cy="400110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l"/>
            <a:r>
              <a:rPr sz="2000" b="1">
                <a:solidFill>
                  <a:srgbClr val="FFFFFF"/>
                </a:solidFill>
                <a:latin typeface="Calibri"/>
              </a:rPr>
              <a:t>How many axes? Quality of representation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332720" y="228600"/>
            <a:ext cx="1508760" cy="411480"/>
          </a:xfrm>
          <a:prstGeom prst="roundRect">
            <a:avLst/>
          </a:prstGeom>
          <a:solidFill>
            <a:srgbClr val="1A52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332720" y="246888"/>
            <a:ext cx="150876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THEORY</a:t>
            </a:r>
          </a:p>
        </p:txBody>
      </p:sp>
      <p:pic>
        <p:nvPicPr>
          <p:cNvPr id="6" name="Picture 5" descr="15_quality_dimensional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377" y="941832"/>
            <a:ext cx="8813636" cy="38404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5029200"/>
            <a:ext cx="3703320" cy="365760"/>
          </a:xfrm>
          <a:prstGeom prst="rect">
            <a:avLst/>
          </a:prstGeom>
          <a:solidFill>
            <a:srgbClr val="1A52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48640" y="5065776"/>
            <a:ext cx="114967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err="1">
                <a:solidFill>
                  <a:srgbClr val="FFFFFF"/>
                </a:solidFill>
                <a:latin typeface="Calibri"/>
              </a:rPr>
              <a:t>mAD</a:t>
            </a:r>
            <a:r>
              <a:rPr sz="1600">
                <a:solidFill>
                  <a:srgbClr val="FFFFFF"/>
                </a:solidFill>
                <a:latin typeface="Calibri"/>
              </a:rPr>
              <a:t> / </a:t>
            </a:r>
            <a:r>
              <a:rPr sz="1600" err="1">
                <a:solidFill>
                  <a:srgbClr val="FFFFFF"/>
                </a:solidFill>
                <a:latin typeface="Calibri"/>
              </a:rPr>
              <a:t>mSD</a:t>
            </a:r>
            <a:endParaRPr sz="16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5394960"/>
            <a:ext cx="3703320" cy="1051560"/>
          </a:xfrm>
          <a:prstGeom prst="rect">
            <a:avLst/>
          </a:prstGeom>
          <a:solidFill>
            <a:srgbClr val="F8F9FA"/>
          </a:solidFill>
          <a:ln w="6350">
            <a:solidFill>
              <a:srgbClr val="D0D0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548640" y="5468112"/>
            <a:ext cx="35204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sz="1200">
                <a:solidFill>
                  <a:srgbClr val="333333"/>
                </a:solidFill>
                <a:latin typeface="Calibri"/>
              </a:rPr>
              <a:t>Mean Absolute / Squared Deviation between original distances and distances reconstructed from the first k PCoA axes. Decreases as k increases — choose where the curve flattens (elbow).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97680" y="5029200"/>
            <a:ext cx="3703320" cy="365760"/>
          </a:xfrm>
          <a:prstGeom prst="rect">
            <a:avLst/>
          </a:prstGeom>
          <a:solidFill>
            <a:srgbClr val="1A3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389120" y="5065776"/>
            <a:ext cx="192802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>
                <a:solidFill>
                  <a:srgbClr val="FFFFFF"/>
                </a:solidFill>
                <a:latin typeface="Calibri"/>
              </a:rPr>
              <a:t>Sweet spot: 3–6 axes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97680" y="5394960"/>
            <a:ext cx="3703320" cy="1051560"/>
          </a:xfrm>
          <a:prstGeom prst="rect">
            <a:avLst/>
          </a:prstGeom>
          <a:solidFill>
            <a:srgbClr val="F8F9FA"/>
          </a:solidFill>
          <a:ln w="6350">
            <a:solidFill>
              <a:srgbClr val="D0D0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389120" y="5468112"/>
            <a:ext cx="3520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sz="1200">
                <a:solidFill>
                  <a:srgbClr val="333333"/>
                </a:solidFill>
                <a:latin typeface="Calibri"/>
              </a:rPr>
              <a:t>Below 3 axes: distances strongly distorted. Above 6: empty hulls, curse of dimensionality, FRic = 0 in many communities.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138160" y="5029200"/>
            <a:ext cx="3703320" cy="365760"/>
          </a:xfrm>
          <a:prstGeom prst="rect">
            <a:avLst/>
          </a:prstGeom>
          <a:solidFill>
            <a:srgbClr val="C47A1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229600" y="5065776"/>
            <a:ext cx="126509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>
                <a:solidFill>
                  <a:srgbClr val="FFFFFF"/>
                </a:solidFill>
                <a:latin typeface="Calibri"/>
              </a:rPr>
              <a:t>Decision rule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38160" y="5394960"/>
            <a:ext cx="3703320" cy="1051560"/>
          </a:xfrm>
          <a:prstGeom prst="rect">
            <a:avLst/>
          </a:prstGeom>
          <a:solidFill>
            <a:srgbClr val="F8F9FA"/>
          </a:solidFill>
          <a:ln w="6350">
            <a:solidFill>
              <a:srgbClr val="D0D0D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8229600" y="5468112"/>
            <a:ext cx="3520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sz="1200">
                <a:solidFill>
                  <a:srgbClr val="333333"/>
                </a:solidFill>
                <a:latin typeface="Calibri"/>
              </a:rPr>
              <a:t>Pick the smallest k such that mAD &lt; 0.15 OR cumulative variance &gt; 80 %. Always justify the choice in the methods.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E89AA-4CF7-34E0-D09C-D7320E338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403EACDD-79C2-3D52-0090-F207E5BC6AB8}"/>
              </a:ext>
            </a:extLst>
          </p:cNvPr>
          <p:cNvSpPr txBox="1"/>
          <p:nvPr/>
        </p:nvSpPr>
        <p:spPr>
          <a:xfrm>
            <a:off x="457198" y="507980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GB" sz="4000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577960-6BB8-F0EC-363B-E35E1C9A2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05" t="2817" r="40466" b="50030"/>
          <a:stretch/>
        </p:blipFill>
        <p:spPr>
          <a:xfrm>
            <a:off x="1137246" y="1120388"/>
            <a:ext cx="4774921" cy="460790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7E396FE1-2812-D362-D336-7DF8B43BDF1C}"/>
              </a:ext>
            </a:extLst>
          </p:cNvPr>
          <p:cNvSpPr/>
          <p:nvPr/>
        </p:nvSpPr>
        <p:spPr>
          <a:xfrm>
            <a:off x="1570164" y="5126419"/>
            <a:ext cx="3841850" cy="195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B9EE48-7F80-3025-1572-66735417DB6D}"/>
              </a:ext>
            </a:extLst>
          </p:cNvPr>
          <p:cNvSpPr/>
          <p:nvPr/>
        </p:nvSpPr>
        <p:spPr>
          <a:xfrm>
            <a:off x="1603782" y="5832432"/>
            <a:ext cx="3841850" cy="3467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SIZE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343189E-D658-3833-7E18-3C054C3FA700}"/>
              </a:ext>
            </a:extLst>
          </p:cNvPr>
          <p:cNvSpPr/>
          <p:nvPr/>
        </p:nvSpPr>
        <p:spPr>
          <a:xfrm rot="16200000">
            <a:off x="-179137" y="3635322"/>
            <a:ext cx="3156431" cy="215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69CFE9-C1A1-77C9-A85E-F4A19F7AE7E3}"/>
              </a:ext>
            </a:extLst>
          </p:cNvPr>
          <p:cNvSpPr/>
          <p:nvPr/>
        </p:nvSpPr>
        <p:spPr>
          <a:xfrm rot="16200000">
            <a:off x="-704692" y="3564890"/>
            <a:ext cx="3156433" cy="356296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REPRODUCTION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A904012-4176-4C12-AB9A-B77557E171F5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sz="4000" b="1"/>
              <a:t>Example on </a:t>
            </a:r>
            <a:r>
              <a:rPr lang="fr-FR" sz="4000" b="1" err="1"/>
              <a:t>mammals</a:t>
            </a:r>
            <a:endParaRPr lang="en-GB" sz="4000" b="1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2BBA518-3D80-7273-3225-A88988F7162C}"/>
              </a:ext>
            </a:extLst>
          </p:cNvPr>
          <p:cNvSpPr txBox="1"/>
          <p:nvPr/>
        </p:nvSpPr>
        <p:spPr>
          <a:xfrm>
            <a:off x="5997740" y="1600202"/>
            <a:ext cx="527756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err="1"/>
              <a:t>Step</a:t>
            </a:r>
            <a:r>
              <a:rPr lang="fr-FR" b="1"/>
              <a:t> 1: </a:t>
            </a:r>
            <a:r>
              <a:rPr lang="fr-FR" b="1" err="1"/>
              <a:t>Collect</a:t>
            </a:r>
            <a:r>
              <a:rPr lang="fr-FR" b="1"/>
              <a:t> Trait Data:</a:t>
            </a:r>
            <a:r>
              <a:rPr lang="fr-FR"/>
              <a:t> </a:t>
            </a:r>
            <a:r>
              <a:rPr lang="fr-FR" err="1"/>
              <a:t>Gather</a:t>
            </a:r>
            <a:r>
              <a:rPr lang="fr-FR"/>
              <a:t> </a:t>
            </a:r>
            <a:r>
              <a:rPr lang="fr-FR" err="1"/>
              <a:t>functional</a:t>
            </a:r>
            <a:r>
              <a:rPr lang="fr-FR"/>
              <a:t> trait data for the </a:t>
            </a:r>
            <a:r>
              <a:rPr lang="fr-FR" err="1"/>
              <a:t>species</a:t>
            </a:r>
            <a:r>
              <a:rPr lang="fr-FR"/>
              <a:t> in the </a:t>
            </a:r>
            <a:r>
              <a:rPr lang="fr-FR" err="1"/>
              <a:t>community</a:t>
            </a:r>
            <a:r>
              <a:rPr lang="fr-FR"/>
              <a:t>.</a:t>
            </a:r>
          </a:p>
          <a:p>
            <a:endParaRPr lang="fr-FR" b="1"/>
          </a:p>
          <a:p>
            <a:r>
              <a:rPr lang="fr-FR" b="1" err="1"/>
              <a:t>Step</a:t>
            </a:r>
            <a:r>
              <a:rPr lang="fr-FR" b="1"/>
              <a:t> 2: </a:t>
            </a:r>
            <a:r>
              <a:rPr lang="fr-FR" b="1" err="1"/>
              <a:t>Standardize</a:t>
            </a:r>
            <a:r>
              <a:rPr lang="fr-FR" b="1"/>
              <a:t> Trait Data:</a:t>
            </a:r>
            <a:r>
              <a:rPr lang="fr-FR"/>
              <a:t> </a:t>
            </a:r>
            <a:r>
              <a:rPr lang="fr-FR" err="1"/>
              <a:t>Scale</a:t>
            </a:r>
            <a:r>
              <a:rPr lang="fr-FR"/>
              <a:t> and center the data to </a:t>
            </a:r>
            <a:r>
              <a:rPr lang="fr-FR" err="1"/>
              <a:t>ensure</a:t>
            </a:r>
            <a:r>
              <a:rPr lang="fr-FR"/>
              <a:t> traits are comparable.</a:t>
            </a:r>
          </a:p>
          <a:p>
            <a:endParaRPr lang="fr-FR" b="1"/>
          </a:p>
          <a:p>
            <a:r>
              <a:rPr lang="fr-FR" b="1" err="1"/>
              <a:t>Step</a:t>
            </a:r>
            <a:r>
              <a:rPr lang="fr-FR" b="1"/>
              <a:t> 3: Use </a:t>
            </a:r>
            <a:r>
              <a:rPr lang="fr-FR" b="1" err="1"/>
              <a:t>Dimensionality</a:t>
            </a:r>
            <a:r>
              <a:rPr lang="fr-FR" b="1"/>
              <a:t> Reduction Techniques:</a:t>
            </a:r>
            <a:r>
              <a:rPr lang="fr-FR"/>
              <a:t> Apply </a:t>
            </a:r>
            <a:r>
              <a:rPr lang="fr-FR" b="1"/>
              <a:t>Principal Component </a:t>
            </a:r>
            <a:r>
              <a:rPr lang="fr-FR" b="1" err="1"/>
              <a:t>Analysis</a:t>
            </a:r>
            <a:r>
              <a:rPr lang="fr-FR" b="1"/>
              <a:t> (PCA)</a:t>
            </a:r>
            <a:r>
              <a:rPr lang="fr-FR"/>
              <a:t>, </a:t>
            </a:r>
            <a:r>
              <a:rPr lang="fr-FR" b="1" err="1"/>
              <a:t>Multidimensional</a:t>
            </a:r>
            <a:r>
              <a:rPr lang="fr-FR" b="1"/>
              <a:t> </a:t>
            </a:r>
            <a:r>
              <a:rPr lang="fr-FR" b="1" err="1"/>
              <a:t>Scaling</a:t>
            </a:r>
            <a:r>
              <a:rPr lang="fr-FR" b="1"/>
              <a:t> (MDS)</a:t>
            </a:r>
            <a:r>
              <a:rPr lang="fr-FR"/>
              <a:t>, or </a:t>
            </a:r>
            <a:r>
              <a:rPr lang="fr-FR" b="1" err="1"/>
              <a:t>PcoA</a:t>
            </a:r>
            <a:r>
              <a:rPr lang="fr-FR"/>
              <a:t> to </a:t>
            </a:r>
            <a:r>
              <a:rPr lang="fr-FR" err="1"/>
              <a:t>reduce</a:t>
            </a:r>
            <a:r>
              <a:rPr lang="fr-FR"/>
              <a:t> the </a:t>
            </a:r>
            <a:r>
              <a:rPr lang="fr-FR" err="1"/>
              <a:t>number</a:t>
            </a:r>
            <a:r>
              <a:rPr lang="fr-FR"/>
              <a:t> of dimensions.</a:t>
            </a:r>
          </a:p>
          <a:p>
            <a:endParaRPr lang="fr-FR" b="1"/>
          </a:p>
          <a:p>
            <a:r>
              <a:rPr lang="fr-FR" b="1" err="1"/>
              <a:t>Step</a:t>
            </a:r>
            <a:r>
              <a:rPr lang="fr-FR" b="1"/>
              <a:t> 4: Plot </a:t>
            </a:r>
            <a:r>
              <a:rPr lang="fr-FR" b="1" err="1"/>
              <a:t>Species</a:t>
            </a:r>
            <a:r>
              <a:rPr lang="fr-FR" b="1"/>
              <a:t> in the </a:t>
            </a:r>
            <a:r>
              <a:rPr lang="fr-FR" b="1" err="1"/>
              <a:t>Reduced</a:t>
            </a:r>
            <a:r>
              <a:rPr lang="fr-FR" b="1"/>
              <a:t> Trait </a:t>
            </a:r>
            <a:r>
              <a:rPr lang="fr-FR" b="1" err="1"/>
              <a:t>Space</a:t>
            </a:r>
            <a:r>
              <a:rPr lang="fr-FR" b="1"/>
              <a:t>:</a:t>
            </a:r>
            <a:r>
              <a:rPr lang="fr-FR"/>
              <a:t> </a:t>
            </a:r>
            <a:r>
              <a:rPr lang="fr-FR" err="1"/>
              <a:t>Each</a:t>
            </a:r>
            <a:r>
              <a:rPr lang="fr-FR"/>
              <a:t> </a:t>
            </a:r>
            <a:r>
              <a:rPr lang="fr-FR" err="1"/>
              <a:t>species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represented</a:t>
            </a:r>
            <a:r>
              <a:rPr lang="fr-FR"/>
              <a:t> as a point in the multi-</a:t>
            </a:r>
            <a:r>
              <a:rPr lang="fr-FR" err="1"/>
              <a:t>dimensional</a:t>
            </a:r>
            <a:r>
              <a:rPr lang="fr-FR"/>
              <a:t> </a:t>
            </a:r>
            <a:r>
              <a:rPr lang="fr-FR" err="1"/>
              <a:t>space</a:t>
            </a:r>
            <a:r>
              <a:rPr lang="fr-FR"/>
              <a:t>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54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92DF1-EDEF-58F0-210B-E1A9233FD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37DEA92-B4A8-429C-96BF-691AE2D60254}"/>
              </a:ext>
            </a:extLst>
          </p:cNvPr>
          <p:cNvSpPr txBox="1"/>
          <p:nvPr/>
        </p:nvSpPr>
        <p:spPr>
          <a:xfrm>
            <a:off x="457198" y="507980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t-EE" sz="4000" b="1"/>
              <a:t>The </a:t>
            </a:r>
            <a:r>
              <a:rPr lang="et-EE" sz="4000" b="1" err="1"/>
              <a:t>functional</a:t>
            </a:r>
            <a:r>
              <a:rPr lang="et-EE" sz="4000" b="1"/>
              <a:t> </a:t>
            </a:r>
            <a:r>
              <a:rPr lang="et-EE" sz="4000" b="1" err="1"/>
              <a:t>space</a:t>
            </a:r>
            <a:r>
              <a:rPr lang="et-EE" sz="4000" b="1"/>
              <a:t> of </a:t>
            </a:r>
            <a:r>
              <a:rPr lang="et-EE" sz="4000" b="1" err="1"/>
              <a:t>vertebrates</a:t>
            </a:r>
            <a:r>
              <a:rPr lang="et-EE" sz="4000" b="1"/>
              <a:t> and </a:t>
            </a:r>
            <a:r>
              <a:rPr lang="et-EE" sz="4000" b="1" err="1"/>
              <a:t>plants</a:t>
            </a:r>
            <a:endParaRPr lang="en-GB" sz="4000" b="1"/>
          </a:p>
        </p:txBody>
      </p:sp>
      <p:pic>
        <p:nvPicPr>
          <p:cNvPr id="2" name="Picture 17">
            <a:extLst>
              <a:ext uri="{FF2B5EF4-FFF2-40B4-BE49-F238E27FC236}">
                <a16:creationId xmlns:a16="http://schemas.microsoft.com/office/drawing/2014/main" id="{06894048-51D7-FE0E-4403-0E11901AC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8" y="1235643"/>
            <a:ext cx="8414592" cy="5171293"/>
          </a:xfrm>
          <a:prstGeom prst="rect">
            <a:avLst/>
          </a:prstGeom>
        </p:spPr>
      </p:pic>
      <p:sp>
        <p:nvSpPr>
          <p:cNvPr id="3" name="TextBox 18">
            <a:extLst>
              <a:ext uri="{FF2B5EF4-FFF2-40B4-BE49-F238E27FC236}">
                <a16:creationId xmlns:a16="http://schemas.microsoft.com/office/drawing/2014/main" id="{CE4EB08A-BF0C-0FC9-D4BA-BB975043070C}"/>
              </a:ext>
            </a:extLst>
          </p:cNvPr>
          <p:cNvSpPr txBox="1"/>
          <p:nvPr/>
        </p:nvSpPr>
        <p:spPr>
          <a:xfrm>
            <a:off x="8843215" y="1397627"/>
            <a:ext cx="28239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Few 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High lumpiness (hotspot)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Hotpots are close to  the extremes (skewed occupation)</a:t>
            </a:r>
          </a:p>
        </p:txBody>
      </p:sp>
    </p:spTree>
    <p:extLst>
      <p:ext uri="{BB962C8B-B14F-4D97-AF65-F5344CB8AC3E}">
        <p14:creationId xmlns:p14="http://schemas.microsoft.com/office/powerpoint/2010/main" val="1854104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7749"/>
            <a:ext cx="12161520" cy="6858000"/>
          </a:xfrm>
          <a:prstGeom prst="rect">
            <a:avLst/>
          </a:prstGeom>
          <a:solidFill>
            <a:srgbClr val="4A6E8A"/>
          </a:solidFill>
          <a:ln w="12700">
            <a:solidFill>
              <a:srgbClr val="4A6E8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5107838" y="0"/>
            <a:ext cx="7053682" cy="6858000"/>
          </a:xfrm>
          <a:prstGeom prst="rect">
            <a:avLst/>
          </a:prstGeom>
          <a:solidFill>
            <a:srgbClr val="5A8A6A">
              <a:alpha val="75000"/>
            </a:srgbClr>
          </a:solidFill>
          <a:ln w="12700">
            <a:solidFill>
              <a:srgbClr val="5A8A6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-1371600" y="-1097280"/>
            <a:ext cx="5029200" cy="5029200"/>
          </a:xfrm>
          <a:prstGeom prst="ellipse">
            <a:avLst/>
          </a:prstGeom>
          <a:solidFill>
            <a:srgbClr val="FFFFFF">
              <a:alpha val="12000"/>
            </a:srgbClr>
          </a:solidFill>
          <a:ln w="3810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9418320" y="3931920"/>
            <a:ext cx="4389120" cy="4389120"/>
          </a:xfrm>
          <a:prstGeom prst="ellipse">
            <a:avLst/>
          </a:prstGeom>
          <a:solidFill>
            <a:srgbClr val="FFFFFF">
              <a:alpha val="10000"/>
            </a:srgbClr>
          </a:solidFill>
          <a:ln w="38100">
            <a:solidFill>
              <a:srgbClr val="FFFFFF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2286000" y="1828800"/>
            <a:ext cx="7315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FFFFF">
                    <a:alpha val="8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3</a:t>
            </a:r>
            <a:endParaRPr lang="en-US" sz="1600"/>
          </a:p>
        </p:txBody>
      </p:sp>
      <p:sp>
        <p:nvSpPr>
          <p:cNvPr id="7" name="Text 5"/>
          <p:cNvSpPr/>
          <p:nvPr/>
        </p:nvSpPr>
        <p:spPr>
          <a:xfrm>
            <a:off x="1828800" y="2331720"/>
            <a:ext cx="82296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>
                <a:solidFill>
                  <a:srgbClr val="1A28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Functional Diversity</a:t>
            </a:r>
            <a:endParaRPr lang="en-US" sz="4400"/>
          </a:p>
          <a:p>
            <a:pPr marL="0" indent="0" algn="ctr">
              <a:buNone/>
            </a:pPr>
            <a:r>
              <a:rPr lang="en-US" sz="4400" b="1">
                <a:solidFill>
                  <a:srgbClr val="1A28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Indices</a:t>
            </a:r>
            <a:endParaRPr lang="en-US" sz="4400"/>
          </a:p>
        </p:txBody>
      </p:sp>
      <p:sp>
        <p:nvSpPr>
          <p:cNvPr id="8" name="Text 6"/>
          <p:cNvSpPr/>
          <p:nvPr/>
        </p:nvSpPr>
        <p:spPr>
          <a:xfrm>
            <a:off x="2286000" y="384048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700" i="1">
                <a:solidFill>
                  <a:srgbClr val="1A28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FRic · FEve · FDiv · FDis — four facets of the same story</a:t>
            </a:r>
            <a:endParaRPr lang="en-US" sz="1700"/>
          </a:p>
        </p:txBody>
      </p:sp>
      <p:sp>
        <p:nvSpPr>
          <p:cNvPr id="9" name="TextBox 8"/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16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0080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C7BA4-0354-EC64-5D9B-C3B84F2F6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C10B736-476B-375D-BB32-5C93C00FD7A5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sz="4000" b="1" err="1"/>
              <a:t>Functional</a:t>
            </a:r>
            <a:r>
              <a:rPr lang="fr-FR" sz="4000" b="1"/>
              <a:t> trait </a:t>
            </a:r>
            <a:r>
              <a:rPr lang="fr-FR" sz="4000" b="1" err="1"/>
              <a:t>space</a:t>
            </a:r>
            <a:r>
              <a:rPr lang="fr-FR" sz="4000" b="1"/>
              <a:t> and </a:t>
            </a:r>
            <a:r>
              <a:rPr lang="fr-FR" sz="4000" b="1" err="1"/>
              <a:t>community</a:t>
            </a:r>
            <a:endParaRPr lang="en-GB" sz="4000" b="1"/>
          </a:p>
        </p:txBody>
      </p:sp>
      <p:sp>
        <p:nvSpPr>
          <p:cNvPr id="2" name="Regular Pentagon 103">
            <a:extLst>
              <a:ext uri="{FF2B5EF4-FFF2-40B4-BE49-F238E27FC236}">
                <a16:creationId xmlns:a16="http://schemas.microsoft.com/office/drawing/2014/main" id="{75C46326-DC3B-C369-704B-EF7EEAFF4914}"/>
              </a:ext>
            </a:extLst>
          </p:cNvPr>
          <p:cNvSpPr/>
          <p:nvPr/>
        </p:nvSpPr>
        <p:spPr>
          <a:xfrm>
            <a:off x="2838929" y="2255046"/>
            <a:ext cx="2739352" cy="2699890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104">
            <a:extLst>
              <a:ext uri="{FF2B5EF4-FFF2-40B4-BE49-F238E27FC236}">
                <a16:creationId xmlns:a16="http://schemas.microsoft.com/office/drawing/2014/main" id="{1759D5C9-3343-9E89-1939-E08063F42049}"/>
              </a:ext>
            </a:extLst>
          </p:cNvPr>
          <p:cNvCxnSpPr/>
          <p:nvPr/>
        </p:nvCxnSpPr>
        <p:spPr>
          <a:xfrm flipV="1">
            <a:off x="2557509" y="2156256"/>
            <a:ext cx="0" cy="324252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105">
            <a:extLst>
              <a:ext uri="{FF2B5EF4-FFF2-40B4-BE49-F238E27FC236}">
                <a16:creationId xmlns:a16="http://schemas.microsoft.com/office/drawing/2014/main" id="{F2131A71-4E4D-473F-823D-90DB5F000029}"/>
              </a:ext>
            </a:extLst>
          </p:cNvPr>
          <p:cNvCxnSpPr/>
          <p:nvPr/>
        </p:nvCxnSpPr>
        <p:spPr>
          <a:xfrm>
            <a:off x="2557509" y="5398780"/>
            <a:ext cx="3242706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106">
            <a:extLst>
              <a:ext uri="{FF2B5EF4-FFF2-40B4-BE49-F238E27FC236}">
                <a16:creationId xmlns:a16="http://schemas.microsoft.com/office/drawing/2014/main" id="{77D1D036-8F74-0802-7C43-9D94F0642702}"/>
              </a:ext>
            </a:extLst>
          </p:cNvPr>
          <p:cNvSpPr txBox="1"/>
          <p:nvPr/>
        </p:nvSpPr>
        <p:spPr>
          <a:xfrm>
            <a:off x="3334279" y="5411109"/>
            <a:ext cx="177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Axe1 de </a:t>
            </a:r>
            <a:r>
              <a:rPr lang="en-US" err="1"/>
              <a:t>l’ACP</a:t>
            </a:r>
            <a:endParaRPr lang="en-US"/>
          </a:p>
        </p:txBody>
      </p:sp>
      <p:sp>
        <p:nvSpPr>
          <p:cNvPr id="9" name="TextBox 107">
            <a:extLst>
              <a:ext uri="{FF2B5EF4-FFF2-40B4-BE49-F238E27FC236}">
                <a16:creationId xmlns:a16="http://schemas.microsoft.com/office/drawing/2014/main" id="{E9CC45C2-95CB-99DD-0048-46598D5C6309}"/>
              </a:ext>
            </a:extLst>
          </p:cNvPr>
          <p:cNvSpPr txBox="1"/>
          <p:nvPr/>
        </p:nvSpPr>
        <p:spPr>
          <a:xfrm rot="16200000">
            <a:off x="1502158" y="3504568"/>
            <a:ext cx="177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Axe 2 de </a:t>
            </a:r>
            <a:r>
              <a:rPr lang="en-US" err="1"/>
              <a:t>l’ACP</a:t>
            </a:r>
            <a:endParaRPr lang="en-US"/>
          </a:p>
        </p:txBody>
      </p:sp>
      <p:sp>
        <p:nvSpPr>
          <p:cNvPr id="10" name="Oval 108">
            <a:extLst>
              <a:ext uri="{FF2B5EF4-FFF2-40B4-BE49-F238E27FC236}">
                <a16:creationId xmlns:a16="http://schemas.microsoft.com/office/drawing/2014/main" id="{1F9B2848-35CC-8FD6-7C68-C5549D04D9DF}"/>
              </a:ext>
            </a:extLst>
          </p:cNvPr>
          <p:cNvSpPr/>
          <p:nvPr/>
        </p:nvSpPr>
        <p:spPr>
          <a:xfrm>
            <a:off x="4674773" y="3021497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9">
            <a:extLst>
              <a:ext uri="{FF2B5EF4-FFF2-40B4-BE49-F238E27FC236}">
                <a16:creationId xmlns:a16="http://schemas.microsoft.com/office/drawing/2014/main" id="{6D89246B-09A4-454F-1DA2-21A21E5BAA88}"/>
              </a:ext>
            </a:extLst>
          </p:cNvPr>
          <p:cNvSpPr/>
          <p:nvPr/>
        </p:nvSpPr>
        <p:spPr>
          <a:xfrm>
            <a:off x="3729830" y="4141492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0">
            <a:extLst>
              <a:ext uri="{FF2B5EF4-FFF2-40B4-BE49-F238E27FC236}">
                <a16:creationId xmlns:a16="http://schemas.microsoft.com/office/drawing/2014/main" id="{C3EBB287-93BD-5EF0-84BA-BC4529367A48}"/>
              </a:ext>
            </a:extLst>
          </p:cNvPr>
          <p:cNvSpPr/>
          <p:nvPr/>
        </p:nvSpPr>
        <p:spPr>
          <a:xfrm>
            <a:off x="3512340" y="3587800"/>
            <a:ext cx="217490" cy="2379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11">
            <a:extLst>
              <a:ext uri="{FF2B5EF4-FFF2-40B4-BE49-F238E27FC236}">
                <a16:creationId xmlns:a16="http://schemas.microsoft.com/office/drawing/2014/main" id="{40D1112D-F22F-5BFA-632C-592F69E07DF3}"/>
              </a:ext>
            </a:extLst>
          </p:cNvPr>
          <p:cNvSpPr/>
          <p:nvPr/>
        </p:nvSpPr>
        <p:spPr>
          <a:xfrm>
            <a:off x="3163162" y="3766239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12">
            <a:extLst>
              <a:ext uri="{FF2B5EF4-FFF2-40B4-BE49-F238E27FC236}">
                <a16:creationId xmlns:a16="http://schemas.microsoft.com/office/drawing/2014/main" id="{3ACF172E-3B76-5D44-635C-3CCA86D6E067}"/>
              </a:ext>
            </a:extLst>
          </p:cNvPr>
          <p:cNvSpPr/>
          <p:nvPr/>
        </p:nvSpPr>
        <p:spPr>
          <a:xfrm>
            <a:off x="3512340" y="2603854"/>
            <a:ext cx="217490" cy="2379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13">
            <a:extLst>
              <a:ext uri="{FF2B5EF4-FFF2-40B4-BE49-F238E27FC236}">
                <a16:creationId xmlns:a16="http://schemas.microsoft.com/office/drawing/2014/main" id="{E61C72F4-4230-FF44-FB37-3B671E67D753}"/>
              </a:ext>
            </a:extLst>
          </p:cNvPr>
          <p:cNvSpPr/>
          <p:nvPr/>
        </p:nvSpPr>
        <p:spPr>
          <a:xfrm>
            <a:off x="2730184" y="3186545"/>
            <a:ext cx="217490" cy="2379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14">
            <a:extLst>
              <a:ext uri="{FF2B5EF4-FFF2-40B4-BE49-F238E27FC236}">
                <a16:creationId xmlns:a16="http://schemas.microsoft.com/office/drawing/2014/main" id="{B4F5D1E9-4C65-C2EC-916C-22776689A2BF}"/>
              </a:ext>
            </a:extLst>
          </p:cNvPr>
          <p:cNvSpPr/>
          <p:nvPr/>
        </p:nvSpPr>
        <p:spPr>
          <a:xfrm>
            <a:off x="3294850" y="4848268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15">
            <a:extLst>
              <a:ext uri="{FF2B5EF4-FFF2-40B4-BE49-F238E27FC236}">
                <a16:creationId xmlns:a16="http://schemas.microsoft.com/office/drawing/2014/main" id="{BEDF0675-BA0B-FE23-6DEE-F936E884A791}"/>
              </a:ext>
            </a:extLst>
          </p:cNvPr>
          <p:cNvSpPr/>
          <p:nvPr/>
        </p:nvSpPr>
        <p:spPr>
          <a:xfrm>
            <a:off x="4892263" y="4848268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16">
            <a:extLst>
              <a:ext uri="{FF2B5EF4-FFF2-40B4-BE49-F238E27FC236}">
                <a16:creationId xmlns:a16="http://schemas.microsoft.com/office/drawing/2014/main" id="{AC872796-610B-8A70-1F14-6C5A9FCE9BBB}"/>
              </a:ext>
            </a:extLst>
          </p:cNvPr>
          <p:cNvSpPr/>
          <p:nvPr/>
        </p:nvSpPr>
        <p:spPr>
          <a:xfrm>
            <a:off x="4111514" y="2203982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7">
            <a:extLst>
              <a:ext uri="{FF2B5EF4-FFF2-40B4-BE49-F238E27FC236}">
                <a16:creationId xmlns:a16="http://schemas.microsoft.com/office/drawing/2014/main" id="{C4A7A312-ACC6-81B3-A162-59108CBDECAF}"/>
              </a:ext>
            </a:extLst>
          </p:cNvPr>
          <p:cNvSpPr/>
          <p:nvPr/>
        </p:nvSpPr>
        <p:spPr>
          <a:xfrm>
            <a:off x="5442149" y="3186545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18">
            <a:extLst>
              <a:ext uri="{FF2B5EF4-FFF2-40B4-BE49-F238E27FC236}">
                <a16:creationId xmlns:a16="http://schemas.microsoft.com/office/drawing/2014/main" id="{83AB300E-6AC6-002A-2C7E-8A95C9C16979}"/>
              </a:ext>
            </a:extLst>
          </p:cNvPr>
          <p:cNvSpPr/>
          <p:nvPr/>
        </p:nvSpPr>
        <p:spPr>
          <a:xfrm>
            <a:off x="4144567" y="3006956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19">
            <a:extLst>
              <a:ext uri="{FF2B5EF4-FFF2-40B4-BE49-F238E27FC236}">
                <a16:creationId xmlns:a16="http://schemas.microsoft.com/office/drawing/2014/main" id="{9D1DF5C6-E082-C06E-3800-949EA14AE446}"/>
              </a:ext>
            </a:extLst>
          </p:cNvPr>
          <p:cNvSpPr/>
          <p:nvPr/>
        </p:nvSpPr>
        <p:spPr>
          <a:xfrm>
            <a:off x="4457283" y="4407115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20">
            <a:extLst>
              <a:ext uri="{FF2B5EF4-FFF2-40B4-BE49-F238E27FC236}">
                <a16:creationId xmlns:a16="http://schemas.microsoft.com/office/drawing/2014/main" id="{A3107B28-A750-51D1-145A-F5D3BA1AF02F}"/>
              </a:ext>
            </a:extLst>
          </p:cNvPr>
          <p:cNvSpPr/>
          <p:nvPr/>
        </p:nvSpPr>
        <p:spPr>
          <a:xfrm>
            <a:off x="4172658" y="3744543"/>
            <a:ext cx="217490" cy="2379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122">
            <a:extLst>
              <a:ext uri="{FF2B5EF4-FFF2-40B4-BE49-F238E27FC236}">
                <a16:creationId xmlns:a16="http://schemas.microsoft.com/office/drawing/2014/main" id="{6733C413-3800-FC8F-6D25-77A4C4F1BBCF}"/>
              </a:ext>
            </a:extLst>
          </p:cNvPr>
          <p:cNvSpPr/>
          <p:nvPr/>
        </p:nvSpPr>
        <p:spPr>
          <a:xfrm>
            <a:off x="4822551" y="3587800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8">
            <a:extLst>
              <a:ext uri="{FF2B5EF4-FFF2-40B4-BE49-F238E27FC236}">
                <a16:creationId xmlns:a16="http://schemas.microsoft.com/office/drawing/2014/main" id="{91A547FB-9EE8-3B27-F04D-AB98B003B16E}"/>
              </a:ext>
            </a:extLst>
          </p:cNvPr>
          <p:cNvSpPr/>
          <p:nvPr/>
        </p:nvSpPr>
        <p:spPr>
          <a:xfrm>
            <a:off x="6984019" y="3200046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9">
            <a:extLst>
              <a:ext uri="{FF2B5EF4-FFF2-40B4-BE49-F238E27FC236}">
                <a16:creationId xmlns:a16="http://schemas.microsoft.com/office/drawing/2014/main" id="{386C7B0D-A9F8-E078-25D7-13CD24901848}"/>
              </a:ext>
            </a:extLst>
          </p:cNvPr>
          <p:cNvSpPr txBox="1"/>
          <p:nvPr/>
        </p:nvSpPr>
        <p:spPr>
          <a:xfrm>
            <a:off x="7386738" y="3119909"/>
            <a:ext cx="319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Species from the community “blue”</a:t>
            </a:r>
          </a:p>
        </p:txBody>
      </p:sp>
    </p:spTree>
    <p:extLst>
      <p:ext uri="{BB962C8B-B14F-4D97-AF65-F5344CB8AC3E}">
        <p14:creationId xmlns:p14="http://schemas.microsoft.com/office/powerpoint/2010/main" val="1778638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EFB46-82FF-6165-925B-36AB7855B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3D5B46B-6B6E-65C0-78F7-362496F89EBB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sz="4000" b="1" err="1"/>
              <a:t>Functional</a:t>
            </a:r>
            <a:r>
              <a:rPr lang="fr-FR" sz="4000" b="1"/>
              <a:t> trait </a:t>
            </a:r>
            <a:r>
              <a:rPr lang="fr-FR" sz="4000" b="1" err="1"/>
              <a:t>space</a:t>
            </a:r>
            <a:r>
              <a:rPr lang="fr-FR" sz="4000" b="1"/>
              <a:t> and </a:t>
            </a:r>
            <a:r>
              <a:rPr lang="fr-FR" sz="4000" b="1" err="1"/>
              <a:t>community</a:t>
            </a:r>
            <a:endParaRPr lang="en-GB" sz="4000" b="1"/>
          </a:p>
        </p:txBody>
      </p:sp>
      <p:sp>
        <p:nvSpPr>
          <p:cNvPr id="2" name="Regular Pentagon 103">
            <a:extLst>
              <a:ext uri="{FF2B5EF4-FFF2-40B4-BE49-F238E27FC236}">
                <a16:creationId xmlns:a16="http://schemas.microsoft.com/office/drawing/2014/main" id="{9D022CBB-4094-CAD7-66C9-FEADBB5669A2}"/>
              </a:ext>
            </a:extLst>
          </p:cNvPr>
          <p:cNvSpPr/>
          <p:nvPr/>
        </p:nvSpPr>
        <p:spPr>
          <a:xfrm>
            <a:off x="2838929" y="2255046"/>
            <a:ext cx="2739352" cy="2699890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104">
            <a:extLst>
              <a:ext uri="{FF2B5EF4-FFF2-40B4-BE49-F238E27FC236}">
                <a16:creationId xmlns:a16="http://schemas.microsoft.com/office/drawing/2014/main" id="{CCDABB41-D714-1B7C-F48D-27F562CAAFC7}"/>
              </a:ext>
            </a:extLst>
          </p:cNvPr>
          <p:cNvCxnSpPr/>
          <p:nvPr/>
        </p:nvCxnSpPr>
        <p:spPr>
          <a:xfrm flipV="1">
            <a:off x="2557509" y="2156256"/>
            <a:ext cx="0" cy="324252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105">
            <a:extLst>
              <a:ext uri="{FF2B5EF4-FFF2-40B4-BE49-F238E27FC236}">
                <a16:creationId xmlns:a16="http://schemas.microsoft.com/office/drawing/2014/main" id="{9D6B72C0-E835-59EF-84D2-043D925C8E97}"/>
              </a:ext>
            </a:extLst>
          </p:cNvPr>
          <p:cNvCxnSpPr/>
          <p:nvPr/>
        </p:nvCxnSpPr>
        <p:spPr>
          <a:xfrm>
            <a:off x="2557509" y="5398780"/>
            <a:ext cx="3242706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106">
            <a:extLst>
              <a:ext uri="{FF2B5EF4-FFF2-40B4-BE49-F238E27FC236}">
                <a16:creationId xmlns:a16="http://schemas.microsoft.com/office/drawing/2014/main" id="{D7E048E0-F014-628F-FB4A-4021943C4688}"/>
              </a:ext>
            </a:extLst>
          </p:cNvPr>
          <p:cNvSpPr txBox="1"/>
          <p:nvPr/>
        </p:nvSpPr>
        <p:spPr>
          <a:xfrm>
            <a:off x="3334279" y="5411109"/>
            <a:ext cx="177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Axe1 de </a:t>
            </a:r>
            <a:r>
              <a:rPr lang="en-US" err="1"/>
              <a:t>l’ACP</a:t>
            </a:r>
            <a:endParaRPr lang="en-US"/>
          </a:p>
        </p:txBody>
      </p:sp>
      <p:sp>
        <p:nvSpPr>
          <p:cNvPr id="9" name="TextBox 107">
            <a:extLst>
              <a:ext uri="{FF2B5EF4-FFF2-40B4-BE49-F238E27FC236}">
                <a16:creationId xmlns:a16="http://schemas.microsoft.com/office/drawing/2014/main" id="{DDA32892-8730-11BB-7410-579496AB4FAF}"/>
              </a:ext>
            </a:extLst>
          </p:cNvPr>
          <p:cNvSpPr txBox="1"/>
          <p:nvPr/>
        </p:nvSpPr>
        <p:spPr>
          <a:xfrm rot="16200000">
            <a:off x="1502158" y="3504568"/>
            <a:ext cx="177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Axe 2 de </a:t>
            </a:r>
            <a:r>
              <a:rPr lang="en-US" err="1"/>
              <a:t>l’ACP</a:t>
            </a:r>
            <a:endParaRPr lang="en-US"/>
          </a:p>
        </p:txBody>
      </p:sp>
      <p:sp>
        <p:nvSpPr>
          <p:cNvPr id="10" name="Oval 108">
            <a:extLst>
              <a:ext uri="{FF2B5EF4-FFF2-40B4-BE49-F238E27FC236}">
                <a16:creationId xmlns:a16="http://schemas.microsoft.com/office/drawing/2014/main" id="{70709C14-B322-00D7-16C7-27636195F264}"/>
              </a:ext>
            </a:extLst>
          </p:cNvPr>
          <p:cNvSpPr/>
          <p:nvPr/>
        </p:nvSpPr>
        <p:spPr>
          <a:xfrm>
            <a:off x="4674773" y="3021497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9">
            <a:extLst>
              <a:ext uri="{FF2B5EF4-FFF2-40B4-BE49-F238E27FC236}">
                <a16:creationId xmlns:a16="http://schemas.microsoft.com/office/drawing/2014/main" id="{696B4907-AC2E-5E17-C3F8-CD0A73C39405}"/>
              </a:ext>
            </a:extLst>
          </p:cNvPr>
          <p:cNvSpPr/>
          <p:nvPr/>
        </p:nvSpPr>
        <p:spPr>
          <a:xfrm>
            <a:off x="3729830" y="4141492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0">
            <a:extLst>
              <a:ext uri="{FF2B5EF4-FFF2-40B4-BE49-F238E27FC236}">
                <a16:creationId xmlns:a16="http://schemas.microsoft.com/office/drawing/2014/main" id="{A5BB09FD-6FF2-2841-3FDC-0BC8C3190F7D}"/>
              </a:ext>
            </a:extLst>
          </p:cNvPr>
          <p:cNvSpPr/>
          <p:nvPr/>
        </p:nvSpPr>
        <p:spPr>
          <a:xfrm>
            <a:off x="3512340" y="3587800"/>
            <a:ext cx="217490" cy="2379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11">
            <a:extLst>
              <a:ext uri="{FF2B5EF4-FFF2-40B4-BE49-F238E27FC236}">
                <a16:creationId xmlns:a16="http://schemas.microsoft.com/office/drawing/2014/main" id="{43C6418A-9E19-67DF-40D1-D5B7D1CED9A8}"/>
              </a:ext>
            </a:extLst>
          </p:cNvPr>
          <p:cNvSpPr/>
          <p:nvPr/>
        </p:nvSpPr>
        <p:spPr>
          <a:xfrm>
            <a:off x="3163162" y="3766239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12">
            <a:extLst>
              <a:ext uri="{FF2B5EF4-FFF2-40B4-BE49-F238E27FC236}">
                <a16:creationId xmlns:a16="http://schemas.microsoft.com/office/drawing/2014/main" id="{743A0BD4-070B-FA60-8FAA-E8DEB91E9752}"/>
              </a:ext>
            </a:extLst>
          </p:cNvPr>
          <p:cNvSpPr/>
          <p:nvPr/>
        </p:nvSpPr>
        <p:spPr>
          <a:xfrm>
            <a:off x="3512340" y="2603854"/>
            <a:ext cx="217490" cy="2379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13">
            <a:extLst>
              <a:ext uri="{FF2B5EF4-FFF2-40B4-BE49-F238E27FC236}">
                <a16:creationId xmlns:a16="http://schemas.microsoft.com/office/drawing/2014/main" id="{8793DB69-22EC-9AA8-08AD-0EEA15E55103}"/>
              </a:ext>
            </a:extLst>
          </p:cNvPr>
          <p:cNvSpPr/>
          <p:nvPr/>
        </p:nvSpPr>
        <p:spPr>
          <a:xfrm>
            <a:off x="2730184" y="3186545"/>
            <a:ext cx="217490" cy="2379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14">
            <a:extLst>
              <a:ext uri="{FF2B5EF4-FFF2-40B4-BE49-F238E27FC236}">
                <a16:creationId xmlns:a16="http://schemas.microsoft.com/office/drawing/2014/main" id="{9522CB01-237F-0043-F76C-E8A16E4465FA}"/>
              </a:ext>
            </a:extLst>
          </p:cNvPr>
          <p:cNvSpPr/>
          <p:nvPr/>
        </p:nvSpPr>
        <p:spPr>
          <a:xfrm>
            <a:off x="3294850" y="4848268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15">
            <a:extLst>
              <a:ext uri="{FF2B5EF4-FFF2-40B4-BE49-F238E27FC236}">
                <a16:creationId xmlns:a16="http://schemas.microsoft.com/office/drawing/2014/main" id="{47DB1B16-CBC3-0E35-ECF9-4C85878597E1}"/>
              </a:ext>
            </a:extLst>
          </p:cNvPr>
          <p:cNvSpPr/>
          <p:nvPr/>
        </p:nvSpPr>
        <p:spPr>
          <a:xfrm>
            <a:off x="4892263" y="4848268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16">
            <a:extLst>
              <a:ext uri="{FF2B5EF4-FFF2-40B4-BE49-F238E27FC236}">
                <a16:creationId xmlns:a16="http://schemas.microsoft.com/office/drawing/2014/main" id="{70340DFD-2D39-CAE5-2360-25C8428C4F2C}"/>
              </a:ext>
            </a:extLst>
          </p:cNvPr>
          <p:cNvSpPr/>
          <p:nvPr/>
        </p:nvSpPr>
        <p:spPr>
          <a:xfrm>
            <a:off x="4111514" y="2203982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17">
            <a:extLst>
              <a:ext uri="{FF2B5EF4-FFF2-40B4-BE49-F238E27FC236}">
                <a16:creationId xmlns:a16="http://schemas.microsoft.com/office/drawing/2014/main" id="{0A7FAA00-356D-BD9B-BCF6-C16E0B2CC231}"/>
              </a:ext>
            </a:extLst>
          </p:cNvPr>
          <p:cNvSpPr/>
          <p:nvPr/>
        </p:nvSpPr>
        <p:spPr>
          <a:xfrm>
            <a:off x="5442149" y="3186545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18">
            <a:extLst>
              <a:ext uri="{FF2B5EF4-FFF2-40B4-BE49-F238E27FC236}">
                <a16:creationId xmlns:a16="http://schemas.microsoft.com/office/drawing/2014/main" id="{00852CB8-7940-4074-CE2E-B5B759D80FB1}"/>
              </a:ext>
            </a:extLst>
          </p:cNvPr>
          <p:cNvSpPr/>
          <p:nvPr/>
        </p:nvSpPr>
        <p:spPr>
          <a:xfrm>
            <a:off x="4144567" y="3006956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19">
            <a:extLst>
              <a:ext uri="{FF2B5EF4-FFF2-40B4-BE49-F238E27FC236}">
                <a16:creationId xmlns:a16="http://schemas.microsoft.com/office/drawing/2014/main" id="{5A287AEE-F058-BD2C-C58A-309EB9CB26E9}"/>
              </a:ext>
            </a:extLst>
          </p:cNvPr>
          <p:cNvSpPr/>
          <p:nvPr/>
        </p:nvSpPr>
        <p:spPr>
          <a:xfrm>
            <a:off x="4457283" y="4407115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20">
            <a:extLst>
              <a:ext uri="{FF2B5EF4-FFF2-40B4-BE49-F238E27FC236}">
                <a16:creationId xmlns:a16="http://schemas.microsoft.com/office/drawing/2014/main" id="{14329777-23E9-6C35-34DC-3EAE9CA9FC3F}"/>
              </a:ext>
            </a:extLst>
          </p:cNvPr>
          <p:cNvSpPr/>
          <p:nvPr/>
        </p:nvSpPr>
        <p:spPr>
          <a:xfrm>
            <a:off x="4172658" y="3744543"/>
            <a:ext cx="217490" cy="2379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122">
            <a:extLst>
              <a:ext uri="{FF2B5EF4-FFF2-40B4-BE49-F238E27FC236}">
                <a16:creationId xmlns:a16="http://schemas.microsoft.com/office/drawing/2014/main" id="{3F6ECFAD-934D-E81A-C8B2-CC8813D81886}"/>
              </a:ext>
            </a:extLst>
          </p:cNvPr>
          <p:cNvSpPr/>
          <p:nvPr/>
        </p:nvSpPr>
        <p:spPr>
          <a:xfrm>
            <a:off x="4822551" y="3587800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8">
            <a:extLst>
              <a:ext uri="{FF2B5EF4-FFF2-40B4-BE49-F238E27FC236}">
                <a16:creationId xmlns:a16="http://schemas.microsoft.com/office/drawing/2014/main" id="{3887AA69-683D-3767-4F72-C3970C5FB3A9}"/>
              </a:ext>
            </a:extLst>
          </p:cNvPr>
          <p:cNvSpPr/>
          <p:nvPr/>
        </p:nvSpPr>
        <p:spPr>
          <a:xfrm>
            <a:off x="6984019" y="3200046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9">
            <a:extLst>
              <a:ext uri="{FF2B5EF4-FFF2-40B4-BE49-F238E27FC236}">
                <a16:creationId xmlns:a16="http://schemas.microsoft.com/office/drawing/2014/main" id="{6D791887-3343-7643-6F03-C4087C4A87D9}"/>
              </a:ext>
            </a:extLst>
          </p:cNvPr>
          <p:cNvSpPr txBox="1"/>
          <p:nvPr/>
        </p:nvSpPr>
        <p:spPr>
          <a:xfrm>
            <a:off x="7386738" y="3119909"/>
            <a:ext cx="319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Species from the community “blue”</a:t>
            </a:r>
          </a:p>
        </p:txBody>
      </p:sp>
      <p:cxnSp>
        <p:nvCxnSpPr>
          <p:cNvPr id="5" name="Straight Connector 126">
            <a:extLst>
              <a:ext uri="{FF2B5EF4-FFF2-40B4-BE49-F238E27FC236}">
                <a16:creationId xmlns:a16="http://schemas.microsoft.com/office/drawing/2014/main" id="{E81EA41A-A54D-ECA6-ADF6-1D0BDA7728CA}"/>
              </a:ext>
            </a:extLst>
          </p:cNvPr>
          <p:cNvCxnSpPr/>
          <p:nvPr/>
        </p:nvCxnSpPr>
        <p:spPr>
          <a:xfrm flipH="1">
            <a:off x="3348801" y="2407124"/>
            <a:ext cx="794564" cy="1393969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27">
            <a:extLst>
              <a:ext uri="{FF2B5EF4-FFF2-40B4-BE49-F238E27FC236}">
                <a16:creationId xmlns:a16="http://schemas.microsoft.com/office/drawing/2014/main" id="{C30DEBDB-4DD3-CCAE-0386-64F1E6AE3AB7}"/>
              </a:ext>
            </a:extLst>
          </p:cNvPr>
          <p:cNvCxnSpPr/>
          <p:nvPr/>
        </p:nvCxnSpPr>
        <p:spPr>
          <a:xfrm flipH="1" flipV="1">
            <a:off x="3271907" y="4004236"/>
            <a:ext cx="131688" cy="844035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128">
            <a:extLst>
              <a:ext uri="{FF2B5EF4-FFF2-40B4-BE49-F238E27FC236}">
                <a16:creationId xmlns:a16="http://schemas.microsoft.com/office/drawing/2014/main" id="{A3545C4E-1B78-5F6D-E31A-D5EC34962501}"/>
              </a:ext>
            </a:extLst>
          </p:cNvPr>
          <p:cNvCxnSpPr/>
          <p:nvPr/>
        </p:nvCxnSpPr>
        <p:spPr>
          <a:xfrm>
            <a:off x="3512343" y="4967265"/>
            <a:ext cx="1379923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29">
            <a:extLst>
              <a:ext uri="{FF2B5EF4-FFF2-40B4-BE49-F238E27FC236}">
                <a16:creationId xmlns:a16="http://schemas.microsoft.com/office/drawing/2014/main" id="{965D2D9C-2D64-B89B-2D41-0A1F7071FF60}"/>
              </a:ext>
            </a:extLst>
          </p:cNvPr>
          <p:cNvCxnSpPr/>
          <p:nvPr/>
        </p:nvCxnSpPr>
        <p:spPr>
          <a:xfrm flipH="1">
            <a:off x="5077905" y="3424539"/>
            <a:ext cx="500379" cy="1458582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30">
            <a:extLst>
              <a:ext uri="{FF2B5EF4-FFF2-40B4-BE49-F238E27FC236}">
                <a16:creationId xmlns:a16="http://schemas.microsoft.com/office/drawing/2014/main" id="{BB2064D6-EEE0-6EAB-1C94-EC86CBAF2B1E}"/>
              </a:ext>
            </a:extLst>
          </p:cNvPr>
          <p:cNvCxnSpPr/>
          <p:nvPr/>
        </p:nvCxnSpPr>
        <p:spPr>
          <a:xfrm flipH="1" flipV="1">
            <a:off x="4329004" y="2322982"/>
            <a:ext cx="1144996" cy="898419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7">
            <a:extLst>
              <a:ext uri="{FF2B5EF4-FFF2-40B4-BE49-F238E27FC236}">
                <a16:creationId xmlns:a16="http://schemas.microsoft.com/office/drawing/2014/main" id="{474ECB36-32C0-3F9B-3BA0-C7C198573C5C}"/>
              </a:ext>
            </a:extLst>
          </p:cNvPr>
          <p:cNvCxnSpPr/>
          <p:nvPr/>
        </p:nvCxnSpPr>
        <p:spPr>
          <a:xfrm flipH="1">
            <a:off x="6780044" y="4138606"/>
            <a:ext cx="606694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43">
            <a:extLst>
              <a:ext uri="{FF2B5EF4-FFF2-40B4-BE49-F238E27FC236}">
                <a16:creationId xmlns:a16="http://schemas.microsoft.com/office/drawing/2014/main" id="{4F8E1669-EBAB-6D7C-723E-AEC7FF98BE2C}"/>
              </a:ext>
            </a:extLst>
          </p:cNvPr>
          <p:cNvSpPr txBox="1"/>
          <p:nvPr/>
        </p:nvSpPr>
        <p:spPr>
          <a:xfrm>
            <a:off x="7386738" y="3937324"/>
            <a:ext cx="319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Functional diversity of the community ”blue”</a:t>
            </a:r>
          </a:p>
        </p:txBody>
      </p:sp>
    </p:spTree>
    <p:extLst>
      <p:ext uri="{BB962C8B-B14F-4D97-AF65-F5344CB8AC3E}">
        <p14:creationId xmlns:p14="http://schemas.microsoft.com/office/powerpoint/2010/main" val="1405660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07CD5-A733-9E07-41EE-27049C56F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FF974B7-35BC-842D-A7F2-68301ACA7F46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sz="4000" b="1" err="1"/>
              <a:t>Functional</a:t>
            </a:r>
            <a:r>
              <a:rPr lang="fr-FR" sz="4000" b="1"/>
              <a:t> trait </a:t>
            </a:r>
            <a:r>
              <a:rPr lang="fr-FR" sz="4000" b="1" err="1"/>
              <a:t>space</a:t>
            </a:r>
            <a:r>
              <a:rPr lang="fr-FR" sz="4000" b="1"/>
              <a:t> and </a:t>
            </a:r>
            <a:r>
              <a:rPr lang="fr-FR" sz="4000" b="1" err="1"/>
              <a:t>community</a:t>
            </a:r>
            <a:endParaRPr lang="en-GB" sz="4000" b="1"/>
          </a:p>
        </p:txBody>
      </p:sp>
      <p:pic>
        <p:nvPicPr>
          <p:cNvPr id="9" name="Image 8" descr="Une image contenant carte, capture d’écran, diagramme, jaune&#10;&#10;Description générée automatiquement">
            <a:extLst>
              <a:ext uri="{FF2B5EF4-FFF2-40B4-BE49-F238E27FC236}">
                <a16:creationId xmlns:a16="http://schemas.microsoft.com/office/drawing/2014/main" id="{D6F6374E-1C8E-C8B8-4567-C8BA342F0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6" y="1736373"/>
            <a:ext cx="6034593" cy="413308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1F281B8-4120-35B5-BBBD-B50D58426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82" y="2477907"/>
            <a:ext cx="4102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794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99678-9948-0910-9C3E-9687F3EEF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92E4363-3A2A-405B-99E7-B307AB574E84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How to calculate functional diversity ?</a:t>
            </a: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7828F2-E328-D4D9-7232-0C526ACBB548}"/>
              </a:ext>
            </a:extLst>
          </p:cNvPr>
          <p:cNvSpPr txBox="1"/>
          <p:nvPr/>
        </p:nvSpPr>
        <p:spPr>
          <a:xfrm>
            <a:off x="792646" y="1394934"/>
            <a:ext cx="100410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/>
              <a:t>Definition:</a:t>
            </a:r>
            <a:r>
              <a:rPr lang="fr-FR"/>
              <a:t> Functional diversity (FD) measures the range of functional traits within a community and reflects how species traits are distributed across ecological space.</a:t>
            </a:r>
          </a:p>
          <a:p>
            <a:endParaRPr lang="fr-FR" b="1"/>
          </a:p>
          <a:p>
            <a:r>
              <a:rPr lang="fr-FR" b="1"/>
              <a:t>Importance:</a:t>
            </a:r>
            <a:r>
              <a:rPr lang="fr-FR"/>
              <a:t> FD provides insight into ecosystem functioning, resilience, and stability.</a:t>
            </a:r>
            <a:endParaRPr lang="en-GB"/>
          </a:p>
        </p:txBody>
      </p:sp>
      <p:pic>
        <p:nvPicPr>
          <p:cNvPr id="7" name="Picture 2" descr="Representation of the functional diversity metrics: (a) functional... |  Download Scientific Diagram">
            <a:extLst>
              <a:ext uri="{FF2B5EF4-FFF2-40B4-BE49-F238E27FC236}">
                <a16:creationId xmlns:a16="http://schemas.microsoft.com/office/drawing/2014/main" id="{025F797A-47AC-73DD-950B-2E1B1382F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t="32148" r="72422" b="38721"/>
          <a:stretch/>
        </p:blipFill>
        <p:spPr bwMode="auto">
          <a:xfrm>
            <a:off x="3856382" y="2804267"/>
            <a:ext cx="3846444" cy="334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3097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CB4F4-EBFF-8033-7C5C-17F7147CF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71C85D8-8D0E-8300-5AC1-0BF3BBC3ADDB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How to calculate functional diversity ?</a:t>
            </a: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 descr="Representation of the functional diversity metrics: (a) functional... |  Download Scientific Diagram">
            <a:extLst>
              <a:ext uri="{FF2B5EF4-FFF2-40B4-BE49-F238E27FC236}">
                <a16:creationId xmlns:a16="http://schemas.microsoft.com/office/drawing/2014/main" id="{394C7CAB-BB67-0DA7-8B84-46D4F629B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71"/>
          <a:stretch/>
        </p:blipFill>
        <p:spPr bwMode="auto">
          <a:xfrm>
            <a:off x="1557111" y="1066239"/>
            <a:ext cx="2367189" cy="52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AFA02B6-4163-34CA-66F7-C50B7CFE202F}"/>
              </a:ext>
            </a:extLst>
          </p:cNvPr>
          <p:cNvSpPr txBox="1"/>
          <p:nvPr/>
        </p:nvSpPr>
        <p:spPr>
          <a:xfrm>
            <a:off x="4114799" y="1066239"/>
            <a:ext cx="755332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Functional richness (</a:t>
            </a:r>
            <a:r>
              <a:rPr lang="en-GB" sz="2400" b="1" err="1"/>
              <a:t>FRic</a:t>
            </a:r>
            <a:r>
              <a:rPr lang="en-GB" sz="2400" b="1"/>
              <a:t>)</a:t>
            </a:r>
            <a:endParaRPr lang="en-GB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err="1">
                <a:effectLst/>
                <a:latin typeface="+mj-lt"/>
              </a:rPr>
              <a:t>measures</a:t>
            </a:r>
            <a:r>
              <a:rPr lang="fr-FR">
                <a:effectLst/>
                <a:latin typeface="+mj-lt"/>
              </a:rPr>
              <a:t> the </a:t>
            </a:r>
            <a:r>
              <a:rPr lang="fr-FR" err="1">
                <a:effectLst/>
                <a:latin typeface="+mj-lt"/>
              </a:rPr>
              <a:t>amount</a:t>
            </a:r>
            <a:r>
              <a:rPr lang="fr-FR">
                <a:effectLst/>
                <a:latin typeface="+mj-lt"/>
              </a:rPr>
              <a:t> of trait </a:t>
            </a:r>
            <a:r>
              <a:rPr lang="fr-FR" err="1">
                <a:effectLst/>
                <a:latin typeface="+mj-lt"/>
              </a:rPr>
              <a:t>space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filled</a:t>
            </a:r>
            <a:r>
              <a:rPr lang="fr-FR">
                <a:effectLst/>
                <a:latin typeface="+mj-lt"/>
              </a:rPr>
              <a:t> by a </a:t>
            </a:r>
            <a:r>
              <a:rPr lang="fr-FR" err="1">
                <a:effectLst/>
                <a:latin typeface="+mj-lt"/>
              </a:rPr>
              <a:t>community</a:t>
            </a:r>
            <a:r>
              <a:rPr lang="fr-FR">
                <a:effectLst/>
                <a:latin typeface="+mj-lt"/>
              </a:rPr>
              <a:t>. It </a:t>
            </a:r>
            <a:r>
              <a:rPr lang="fr-FR" err="1">
                <a:effectLst/>
                <a:latin typeface="+mj-lt"/>
              </a:rPr>
              <a:t>is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calculated</a:t>
            </a:r>
            <a:r>
              <a:rPr lang="fr-FR">
                <a:effectLst/>
                <a:latin typeface="+mj-lt"/>
              </a:rPr>
              <a:t> by </a:t>
            </a:r>
            <a:r>
              <a:rPr lang="fr-FR" err="1">
                <a:effectLst/>
                <a:latin typeface="+mj-lt"/>
              </a:rPr>
              <a:t>creating</a:t>
            </a:r>
            <a:r>
              <a:rPr lang="fr-FR">
                <a:effectLst/>
                <a:latin typeface="+mj-lt"/>
              </a:rPr>
              <a:t> a </a:t>
            </a:r>
            <a:r>
              <a:rPr lang="fr-FR" err="1">
                <a:effectLst/>
                <a:latin typeface="+mj-lt"/>
              </a:rPr>
              <a:t>convex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hull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that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encompasses</a:t>
            </a:r>
            <a:r>
              <a:rPr lang="fr-FR">
                <a:effectLst/>
                <a:latin typeface="+mj-lt"/>
              </a:rPr>
              <a:t> the trait values of all </a:t>
            </a:r>
            <a:r>
              <a:rPr lang="fr-FR" err="1">
                <a:effectLst/>
                <a:latin typeface="+mj-lt"/>
              </a:rPr>
              <a:t>species</a:t>
            </a:r>
            <a:r>
              <a:rPr lang="fr-FR">
                <a:effectLst/>
                <a:latin typeface="+mj-lt"/>
              </a:rPr>
              <a:t> in the </a:t>
            </a:r>
            <a:r>
              <a:rPr lang="fr-FR" err="1">
                <a:effectLst/>
                <a:latin typeface="+mj-lt"/>
              </a:rPr>
              <a:t>community</a:t>
            </a:r>
            <a:r>
              <a:rPr lang="fr-FR">
                <a:effectLst/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err="1">
                <a:effectLst/>
                <a:latin typeface="+mj-lt"/>
              </a:rPr>
              <a:t>FRic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is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used</a:t>
            </a:r>
            <a:r>
              <a:rPr lang="fr-FR">
                <a:effectLst/>
                <a:latin typeface="+mj-lt"/>
              </a:rPr>
              <a:t> to </a:t>
            </a:r>
            <a:r>
              <a:rPr lang="fr-FR" err="1">
                <a:effectLst/>
                <a:latin typeface="+mj-lt"/>
              </a:rPr>
              <a:t>assess</a:t>
            </a:r>
            <a:r>
              <a:rPr lang="fr-FR">
                <a:effectLst/>
                <a:latin typeface="+mj-lt"/>
              </a:rPr>
              <a:t> how </a:t>
            </a:r>
            <a:r>
              <a:rPr lang="fr-FR" err="1">
                <a:effectLst/>
                <a:latin typeface="+mj-lt"/>
              </a:rPr>
              <a:t>much</a:t>
            </a:r>
            <a:r>
              <a:rPr lang="fr-FR">
                <a:effectLst/>
                <a:latin typeface="+mj-lt"/>
              </a:rPr>
              <a:t> of the total possible trait </a:t>
            </a:r>
            <a:r>
              <a:rPr lang="fr-FR" err="1">
                <a:effectLst/>
                <a:latin typeface="+mj-lt"/>
              </a:rPr>
              <a:t>space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is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utilized</a:t>
            </a:r>
            <a:r>
              <a:rPr lang="fr-FR">
                <a:effectLst/>
                <a:latin typeface="+mj-lt"/>
              </a:rPr>
              <a:t> by </a:t>
            </a:r>
            <a:r>
              <a:rPr lang="fr-FR" err="1">
                <a:effectLst/>
                <a:latin typeface="+mj-lt"/>
              </a:rPr>
              <a:t>species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within</a:t>
            </a:r>
            <a:r>
              <a:rPr lang="fr-FR">
                <a:effectLst/>
                <a:latin typeface="+mj-lt"/>
              </a:rPr>
              <a:t> an </a:t>
            </a:r>
            <a:r>
              <a:rPr lang="fr-FR" err="1">
                <a:effectLst/>
                <a:latin typeface="+mj-lt"/>
              </a:rPr>
              <a:t>ecosystem</a:t>
            </a:r>
            <a:r>
              <a:rPr lang="fr-FR">
                <a:effectLst/>
                <a:latin typeface="+mj-lt"/>
              </a:rPr>
              <a:t>.</a:t>
            </a:r>
          </a:p>
          <a:p>
            <a:r>
              <a:rPr lang="fr-FR">
                <a:effectLst/>
                <a:latin typeface="+mj-lt"/>
              </a:rPr>
              <a:t>    </a:t>
            </a:r>
          </a:p>
          <a:p>
            <a:r>
              <a:rPr lang="fr-FR">
                <a:effectLst/>
                <a:latin typeface="+mj-lt"/>
              </a:rPr>
              <a:t>• High </a:t>
            </a:r>
            <a:r>
              <a:rPr lang="fr-FR" err="1">
                <a:effectLst/>
                <a:latin typeface="+mj-lt"/>
              </a:rPr>
              <a:t>FRic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indicates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that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species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occupy</a:t>
            </a:r>
            <a:r>
              <a:rPr lang="fr-FR">
                <a:effectLst/>
                <a:latin typeface="+mj-lt"/>
              </a:rPr>
              <a:t> a </a:t>
            </a:r>
            <a:r>
              <a:rPr lang="fr-FR" err="1">
                <a:effectLst/>
                <a:latin typeface="+mj-lt"/>
              </a:rPr>
              <a:t>wide</a:t>
            </a:r>
            <a:r>
              <a:rPr lang="fr-FR">
                <a:effectLst/>
                <a:latin typeface="+mj-lt"/>
              </a:rPr>
              <a:t> range of </a:t>
            </a:r>
            <a:r>
              <a:rPr lang="fr-FR" err="1">
                <a:effectLst/>
                <a:latin typeface="+mj-lt"/>
              </a:rPr>
              <a:t>functional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roles</a:t>
            </a:r>
            <a:r>
              <a:rPr lang="fr-FR">
                <a:effectLst/>
                <a:latin typeface="+mj-lt"/>
              </a:rPr>
              <a:t>, </a:t>
            </a:r>
            <a:r>
              <a:rPr lang="fr-FR" err="1">
                <a:effectLst/>
                <a:latin typeface="+mj-lt"/>
              </a:rPr>
              <a:t>contributing</a:t>
            </a:r>
            <a:r>
              <a:rPr lang="fr-FR">
                <a:effectLst/>
                <a:latin typeface="+mj-lt"/>
              </a:rPr>
              <a:t> to </a:t>
            </a:r>
            <a:r>
              <a:rPr lang="fr-FR" err="1">
                <a:effectLst/>
                <a:latin typeface="+mj-lt"/>
              </a:rPr>
              <a:t>ecosystem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processes</a:t>
            </a:r>
            <a:r>
              <a:rPr lang="fr-FR">
                <a:effectLst/>
                <a:latin typeface="+mj-lt"/>
              </a:rPr>
              <a:t> like </a:t>
            </a:r>
            <a:r>
              <a:rPr lang="fr-FR" err="1">
                <a:effectLst/>
                <a:latin typeface="+mj-lt"/>
              </a:rPr>
              <a:t>productivity</a:t>
            </a:r>
            <a:r>
              <a:rPr lang="fr-FR">
                <a:effectLst/>
                <a:latin typeface="+mj-lt"/>
              </a:rPr>
              <a:t> or </a:t>
            </a:r>
            <a:r>
              <a:rPr lang="fr-FR" err="1">
                <a:effectLst/>
                <a:latin typeface="+mj-lt"/>
              </a:rPr>
              <a:t>nutrient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cycling</a:t>
            </a:r>
            <a:r>
              <a:rPr lang="fr-FR">
                <a:effectLst/>
                <a:latin typeface="+mj-lt"/>
              </a:rPr>
              <a:t>.</a:t>
            </a:r>
          </a:p>
          <a:p>
            <a:r>
              <a:rPr lang="fr-FR">
                <a:effectLst/>
                <a:latin typeface="+mj-lt"/>
              </a:rPr>
              <a:t>    </a:t>
            </a:r>
          </a:p>
          <a:p>
            <a:endParaRPr lang="fr-FR">
              <a:effectLst/>
              <a:latin typeface="+mj-lt"/>
            </a:endParaRPr>
          </a:p>
          <a:p>
            <a:endParaRPr lang="fr-FR">
              <a:effectLst/>
              <a:latin typeface="+mj-lt"/>
            </a:endParaRPr>
          </a:p>
          <a:p>
            <a:r>
              <a:rPr lang="fr-FR">
                <a:effectLst/>
                <a:latin typeface="+mj-lt"/>
              </a:rPr>
              <a:t>• Low </a:t>
            </a:r>
            <a:r>
              <a:rPr lang="fr-FR" err="1">
                <a:effectLst/>
                <a:latin typeface="+mj-lt"/>
              </a:rPr>
              <a:t>FRic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may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suggest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that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functional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roles</a:t>
            </a:r>
            <a:r>
              <a:rPr lang="fr-FR">
                <a:effectLst/>
                <a:latin typeface="+mj-lt"/>
              </a:rPr>
              <a:t> are </a:t>
            </a:r>
            <a:r>
              <a:rPr lang="fr-FR" err="1">
                <a:effectLst/>
                <a:latin typeface="+mj-lt"/>
              </a:rPr>
              <a:t>limited</a:t>
            </a:r>
            <a:r>
              <a:rPr lang="fr-FR">
                <a:effectLst/>
                <a:latin typeface="+mj-lt"/>
              </a:rPr>
              <a:t>, </a:t>
            </a:r>
            <a:r>
              <a:rPr lang="fr-FR" err="1">
                <a:effectLst/>
                <a:latin typeface="+mj-lt"/>
              </a:rPr>
              <a:t>which</a:t>
            </a:r>
            <a:r>
              <a:rPr lang="fr-FR">
                <a:effectLst/>
                <a:latin typeface="+mj-lt"/>
              </a:rPr>
              <a:t> can </a:t>
            </a:r>
            <a:r>
              <a:rPr lang="fr-FR" err="1">
                <a:effectLst/>
                <a:latin typeface="+mj-lt"/>
              </a:rPr>
              <a:t>reduce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ecosystem</a:t>
            </a:r>
            <a:r>
              <a:rPr lang="fr-FR">
                <a:effectLst/>
                <a:latin typeface="+mj-lt"/>
              </a:rPr>
              <a:t> </a:t>
            </a:r>
            <a:r>
              <a:rPr lang="fr-FR" err="1">
                <a:effectLst/>
                <a:latin typeface="+mj-lt"/>
              </a:rPr>
              <a:t>resilience</a:t>
            </a:r>
            <a:r>
              <a:rPr lang="fr-FR">
                <a:effectLst/>
                <a:latin typeface="+mj-lt"/>
              </a:rPr>
              <a:t> and </a:t>
            </a:r>
            <a:r>
              <a:rPr lang="fr-FR" err="1">
                <a:effectLst/>
                <a:latin typeface="+mj-lt"/>
              </a:rPr>
              <a:t>function</a:t>
            </a:r>
            <a:r>
              <a:rPr lang="fr-FR">
                <a:effectLst/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816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CBFA3-97F7-1186-77CD-CF352246C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1FDF64C9-44D9-1480-DAED-5B84A58A2676}"/>
              </a:ext>
            </a:extLst>
          </p:cNvPr>
          <p:cNvGrpSpPr/>
          <p:nvPr/>
        </p:nvGrpSpPr>
        <p:grpSpPr>
          <a:xfrm>
            <a:off x="-282069" y="-449451"/>
            <a:ext cx="12893040" cy="7498080"/>
            <a:chOff x="-274320" y="-457200"/>
            <a:chExt cx="12893040" cy="7498080"/>
          </a:xfrm>
        </p:grpSpPr>
        <p:sp>
          <p:nvSpPr>
            <p:cNvPr id="6" name="Shape 0">
              <a:extLst>
                <a:ext uri="{FF2B5EF4-FFF2-40B4-BE49-F238E27FC236}">
                  <a16:creationId xmlns:a16="http://schemas.microsoft.com/office/drawing/2014/main" id="{D8254E6D-7FC6-19BE-702A-B5061F57A454}"/>
                </a:ext>
              </a:extLst>
            </p:cNvPr>
            <p:cNvSpPr/>
            <p:nvPr/>
          </p:nvSpPr>
          <p:spPr>
            <a:xfrm>
              <a:off x="0" y="0"/>
              <a:ext cx="1463040" cy="1645920"/>
            </a:xfrm>
            <a:prstGeom prst="rect">
              <a:avLst/>
            </a:prstGeom>
            <a:solidFill>
              <a:srgbClr val="C8DDB8">
                <a:alpha val="5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7" name="Shape 1">
              <a:extLst>
                <a:ext uri="{FF2B5EF4-FFF2-40B4-BE49-F238E27FC236}">
                  <a16:creationId xmlns:a16="http://schemas.microsoft.com/office/drawing/2014/main" id="{CDD210C9-5642-591A-75A4-446E17D29F83}"/>
                </a:ext>
              </a:extLst>
            </p:cNvPr>
            <p:cNvSpPr/>
            <p:nvPr/>
          </p:nvSpPr>
          <p:spPr>
            <a:xfrm>
              <a:off x="10698480" y="5212080"/>
              <a:ext cx="1463040" cy="1645920"/>
            </a:xfrm>
            <a:prstGeom prst="rect">
              <a:avLst/>
            </a:prstGeom>
            <a:solidFill>
              <a:srgbClr val="B8DDC8">
                <a:alpha val="6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8" name="Shape 2">
              <a:extLst>
                <a:ext uri="{FF2B5EF4-FFF2-40B4-BE49-F238E27FC236}">
                  <a16:creationId xmlns:a16="http://schemas.microsoft.com/office/drawing/2014/main" id="{56F1ED78-3AFE-BEAF-416A-0DE138191455}"/>
                </a:ext>
              </a:extLst>
            </p:cNvPr>
            <p:cNvSpPr/>
            <p:nvPr/>
          </p:nvSpPr>
          <p:spPr>
            <a:xfrm>
              <a:off x="10332720" y="-457200"/>
              <a:ext cx="2286000" cy="1828800"/>
            </a:xfrm>
            <a:prstGeom prst="ellipse">
              <a:avLst/>
            </a:prstGeom>
            <a:solidFill>
              <a:srgbClr val="B8DDC8">
                <a:alpha val="4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9" name="Shape 3">
              <a:extLst>
                <a:ext uri="{FF2B5EF4-FFF2-40B4-BE49-F238E27FC236}">
                  <a16:creationId xmlns:a16="http://schemas.microsoft.com/office/drawing/2014/main" id="{068ED3CB-DBAE-BE49-C6F9-C9CB8743164A}"/>
                </a:ext>
              </a:extLst>
            </p:cNvPr>
            <p:cNvSpPr/>
            <p:nvPr/>
          </p:nvSpPr>
          <p:spPr>
            <a:xfrm>
              <a:off x="-274320" y="5394960"/>
              <a:ext cx="2011680" cy="1645920"/>
            </a:xfrm>
            <a:prstGeom prst="ellipse">
              <a:avLst/>
            </a:prstGeom>
            <a:solidFill>
              <a:srgbClr val="C8DDB8">
                <a:alpha val="3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10" name="Shape 5">
              <a:extLst>
                <a:ext uri="{FF2B5EF4-FFF2-40B4-BE49-F238E27FC236}">
                  <a16:creationId xmlns:a16="http://schemas.microsoft.com/office/drawing/2014/main" id="{E0CA33F6-3C6C-5173-AB84-DFDAB08274DB}"/>
                </a:ext>
              </a:extLst>
            </p:cNvPr>
            <p:cNvSpPr/>
            <p:nvPr/>
          </p:nvSpPr>
          <p:spPr>
            <a:xfrm>
              <a:off x="0" y="0"/>
              <a:ext cx="12161520" cy="960120"/>
            </a:xfrm>
            <a:prstGeom prst="rect">
              <a:avLst/>
            </a:prstGeom>
            <a:solidFill>
              <a:srgbClr val="1A3D2B"/>
            </a:solidFill>
            <a:ln w="12700">
              <a:solidFill>
                <a:srgbClr val="1A3D2B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11" name="Text 6">
              <a:extLst>
                <a:ext uri="{FF2B5EF4-FFF2-40B4-BE49-F238E27FC236}">
                  <a16:creationId xmlns:a16="http://schemas.microsoft.com/office/drawing/2014/main" id="{A16F07D7-D015-7617-C554-FF353E2EDBA2}"/>
                </a:ext>
              </a:extLst>
            </p:cNvPr>
            <p:cNvSpPr/>
            <p:nvPr/>
          </p:nvSpPr>
          <p:spPr>
            <a:xfrm>
              <a:off x="502920" y="45720"/>
              <a:ext cx="9601200" cy="8686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400" b="1">
                  <a:solidFill>
                    <a:schemeClr val="bg1"/>
                  </a:solidFill>
                </a:rPr>
                <a:t>Community ecology and traits</a:t>
              </a:r>
            </a:p>
          </p:txBody>
        </p:sp>
        <p:sp>
          <p:nvSpPr>
            <p:cNvPr id="12" name="Text 8">
              <a:extLst>
                <a:ext uri="{FF2B5EF4-FFF2-40B4-BE49-F238E27FC236}">
                  <a16:creationId xmlns:a16="http://schemas.microsoft.com/office/drawing/2014/main" id="{936EB958-35E4-527D-B4AA-D82198F586B9}"/>
                </a:ext>
              </a:extLst>
            </p:cNvPr>
            <p:cNvSpPr/>
            <p:nvPr/>
          </p:nvSpPr>
          <p:spPr>
            <a:xfrm>
              <a:off x="10195560" y="182880"/>
              <a:ext cx="1691640" cy="5303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900" b="1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THEORY</a:t>
              </a:r>
              <a:endParaRPr lang="en-US" sz="900"/>
            </a:p>
          </p:txBody>
        </p:sp>
        <p:sp>
          <p:nvSpPr>
            <p:cNvPr id="13" name="Text 33">
              <a:extLst>
                <a:ext uri="{FF2B5EF4-FFF2-40B4-BE49-F238E27FC236}">
                  <a16:creationId xmlns:a16="http://schemas.microsoft.com/office/drawing/2014/main" id="{5868DF76-B050-536B-7FF7-74BC53C7AD79}"/>
                </a:ext>
              </a:extLst>
            </p:cNvPr>
            <p:cNvSpPr/>
            <p:nvPr/>
          </p:nvSpPr>
          <p:spPr>
            <a:xfrm>
              <a:off x="457200" y="6583680"/>
              <a:ext cx="11247120" cy="21945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r">
                <a:buNone/>
              </a:pPr>
              <a:r>
                <a:rPr lang="en-US" sz="800">
                  <a:solidFill>
                    <a:srgbClr val="88888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Trait-Based Ecology — Day 2 · CWM · FD Indices · Functional Space · Belém, Brazil</a:t>
              </a:r>
              <a:endParaRPr lang="en-US" sz="800"/>
            </a:p>
          </p:txBody>
        </p:sp>
        <p:sp>
          <p:nvSpPr>
            <p:cNvPr id="14" name="TextBox 35">
              <a:extLst>
                <a:ext uri="{FF2B5EF4-FFF2-40B4-BE49-F238E27FC236}">
                  <a16:creationId xmlns:a16="http://schemas.microsoft.com/office/drawing/2014/main" id="{4119BEEB-3533-7AC5-1CD7-0EE7908CAF16}"/>
                </a:ext>
              </a:extLst>
            </p:cNvPr>
            <p:cNvSpPr txBox="1"/>
            <p:nvPr/>
          </p:nvSpPr>
          <p:spPr>
            <a:xfrm>
              <a:off x="11143613" y="6419088"/>
              <a:ext cx="1017907" cy="12311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sz="800">
                  <a:solidFill>
                    <a:srgbClr val="1A3D2B"/>
                  </a:solidFill>
                  <a:latin typeface="Calibri"/>
                </a:rPr>
                <a:t>Day 2 · Belém   ·   0</a:t>
              </a:r>
              <a:r>
                <a:rPr lang="fr-FR" sz="800">
                  <a:solidFill>
                    <a:srgbClr val="1A3D2B"/>
                  </a:solidFill>
                  <a:latin typeface="Calibri"/>
                </a:rPr>
                <a:t>3</a:t>
              </a:r>
              <a:r>
                <a:rPr sz="800">
                  <a:solidFill>
                    <a:srgbClr val="1A3D2B"/>
                  </a:solidFill>
                  <a:latin typeface="Calibri"/>
                </a:rPr>
                <a:t> / </a:t>
              </a:r>
              <a:r>
                <a:rPr lang="fr-FR" sz="800">
                  <a:solidFill>
                    <a:srgbClr val="1A3D2B"/>
                  </a:solidFill>
                  <a:latin typeface="Calibri"/>
                </a:rPr>
                <a:t>38</a:t>
              </a:r>
              <a:endParaRPr sz="800">
                <a:solidFill>
                  <a:srgbClr val="1A3D2B"/>
                </a:solidFill>
                <a:latin typeface="Calibri"/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0688A9EE-6101-4779-161D-03EB8BE21C7A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975222F-6545-0EB8-BF97-E8A732074FCC}"/>
              </a:ext>
            </a:extLst>
          </p:cNvPr>
          <p:cNvSpPr txBox="1"/>
          <p:nvPr/>
        </p:nvSpPr>
        <p:spPr>
          <a:xfrm>
            <a:off x="1088723" y="1783081"/>
            <a:ext cx="1084106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>
                <a:solidFill>
                  <a:srgbClr val="1F1F1F"/>
                </a:solidFill>
                <a:latin typeface="ElsevierGulliver"/>
              </a:rPr>
              <a:t>T</a:t>
            </a:r>
            <a:r>
              <a:rPr lang="fr-FR" b="1" i="0" u="none" strike="noStrike">
                <a:solidFill>
                  <a:srgbClr val="1F1F1F"/>
                </a:solidFill>
                <a:effectLst/>
                <a:latin typeface="ElsevierGulliver"/>
              </a:rPr>
              <a:t>his </a:t>
            </a:r>
            <a:r>
              <a:rPr lang="fr-FR" b="1" i="0" u="none" strike="noStrike" err="1">
                <a:solidFill>
                  <a:srgbClr val="1F1F1F"/>
                </a:solidFill>
                <a:effectLst/>
                <a:latin typeface="ElsevierGulliver"/>
              </a:rPr>
              <a:t>understanding</a:t>
            </a:r>
            <a:r>
              <a:rPr lang="fr-FR" b="1" i="0" u="none" strike="noStrike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FR" b="1" i="0" u="none" strike="noStrike" err="1">
                <a:solidFill>
                  <a:srgbClr val="1F1F1F"/>
                </a:solidFill>
                <a:effectLst/>
                <a:latin typeface="ElsevierGulliver"/>
              </a:rPr>
              <a:t>was</a:t>
            </a:r>
            <a:r>
              <a:rPr lang="fr-FR" b="1" i="0" u="none" strike="noStrike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FR" b="1" i="0" u="none" strike="noStrike" err="1">
                <a:solidFill>
                  <a:srgbClr val="1F1F1F"/>
                </a:solidFill>
                <a:effectLst/>
                <a:latin typeface="ElsevierGulliver"/>
              </a:rPr>
              <a:t>traditionally</a:t>
            </a:r>
            <a:r>
              <a:rPr lang="fr-FR" b="1" i="0" u="none" strike="noStrike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FR" b="1" i="0" u="none" strike="noStrike" err="1">
                <a:solidFill>
                  <a:srgbClr val="1F1F1F"/>
                </a:solidFill>
                <a:effectLst/>
                <a:latin typeface="ElsevierGulliver"/>
              </a:rPr>
              <a:t>mediated</a:t>
            </a:r>
            <a:r>
              <a:rPr lang="fr-FR" b="1" i="0" u="none" strike="noStrike">
                <a:solidFill>
                  <a:srgbClr val="1F1F1F"/>
                </a:solidFill>
                <a:effectLst/>
                <a:latin typeface="ElsevierGulliver"/>
              </a:rPr>
              <a:t> by </a:t>
            </a:r>
            <a:r>
              <a:rPr lang="fr-FR" b="1" i="0" u="none" strike="noStrike" err="1">
                <a:solidFill>
                  <a:srgbClr val="1F1F1F"/>
                </a:solidFill>
                <a:effectLst/>
                <a:latin typeface="ElsevierGulliver"/>
              </a:rPr>
              <a:t>species-based</a:t>
            </a:r>
            <a:r>
              <a:rPr lang="fr-FR" b="1" i="0" u="none" strike="noStrike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FR" b="1" i="0" u="none" strike="noStrike" err="1">
                <a:solidFill>
                  <a:srgbClr val="1F1F1F"/>
                </a:solidFill>
                <a:effectLst/>
                <a:latin typeface="ElsevierGulliver"/>
              </a:rPr>
              <a:t>approaches</a:t>
            </a:r>
            <a:r>
              <a:rPr lang="fr-FR" b="1" i="0" u="none" strike="noStrike">
                <a:solidFill>
                  <a:srgbClr val="1F1F1F"/>
                </a:solidFill>
                <a:effectLst/>
                <a:latin typeface="ElsevierGulliver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>
              <a:solidFill>
                <a:srgbClr val="1F1F1F"/>
              </a:solidFill>
              <a:latin typeface="ElsevierGullive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More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recently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,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such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approaches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were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complemented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 by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approaches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based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 on traits.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>
              <a:solidFill>
                <a:srgbClr val="1F1F1F"/>
              </a:solidFill>
              <a:latin typeface="ElsevierGullive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Trait-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based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approaches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 are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popular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,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because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they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allow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 the direct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connection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 of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organism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 performance to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its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functions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 and to the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functions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 of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higher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levels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 of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organization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such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 as populations,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communities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 and </a:t>
            </a:r>
            <a:r>
              <a:rPr lang="fr-FR" b="0" i="0" u="none" strike="noStrike" err="1">
                <a:solidFill>
                  <a:srgbClr val="1F1F1F"/>
                </a:solidFill>
                <a:effectLst/>
                <a:latin typeface="ElsevierGulliver"/>
              </a:rPr>
              <a:t>ecosystems</a:t>
            </a:r>
            <a:r>
              <a:rPr lang="fr-FR" b="0" i="0" u="none" strike="noStrike">
                <a:solidFill>
                  <a:srgbClr val="1F1F1F"/>
                </a:solidFill>
                <a:effectLst/>
                <a:latin typeface="ElsevierGulliver"/>
              </a:rPr>
              <a:t>. </a:t>
            </a:r>
            <a:endParaRPr lang="fr-FR">
              <a:solidFill>
                <a:srgbClr val="1F1F1F"/>
              </a:solidFill>
              <a:latin typeface="ElsevierGulliver"/>
            </a:endParaRPr>
          </a:p>
        </p:txBody>
      </p:sp>
      <p:pic>
        <p:nvPicPr>
          <p:cNvPr id="4" name="Image 3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FAEB9C80-BFA8-FA46-3C8E-2EB290480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88" y="3911081"/>
            <a:ext cx="6301565" cy="26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64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99F28-D490-21FA-BB7D-E7631A811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74FAE3F-1AF4-2979-5030-0BE418F34802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Null model</a:t>
            </a: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Representation of the functional diversity metrics: (a) functional... |  Download Scientific Diagram">
            <a:extLst>
              <a:ext uri="{FF2B5EF4-FFF2-40B4-BE49-F238E27FC236}">
                <a16:creationId xmlns:a16="http://schemas.microsoft.com/office/drawing/2014/main" id="{CCE164D9-9A41-C371-5442-426C952F1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71"/>
          <a:stretch/>
        </p:blipFill>
        <p:spPr bwMode="auto">
          <a:xfrm>
            <a:off x="1557111" y="1066239"/>
            <a:ext cx="2367189" cy="521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A83A0A6-00C1-1230-E00B-58B34DF0D051}"/>
              </a:ext>
            </a:extLst>
          </p:cNvPr>
          <p:cNvSpPr txBox="1"/>
          <p:nvPr/>
        </p:nvSpPr>
        <p:spPr>
          <a:xfrm>
            <a:off x="4114799" y="1066239"/>
            <a:ext cx="7553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/>
              <a:t>Functional richness (</a:t>
            </a:r>
            <a:r>
              <a:rPr lang="en-GB" sz="1800" b="1" err="1"/>
              <a:t>FRic</a:t>
            </a:r>
            <a:r>
              <a:rPr lang="en-GB" sz="1800" b="1"/>
              <a:t>)</a:t>
            </a:r>
            <a:endParaRPr lang="en-GB" b="1"/>
          </a:p>
          <a:p>
            <a:endParaRPr lang="en-GB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Expected correlation with species richness</a:t>
            </a:r>
          </a:p>
        </p:txBody>
      </p:sp>
      <p:pic>
        <p:nvPicPr>
          <p:cNvPr id="6" name="Image 5" descr="Une image contenant texte, capture d’écran, diagramme, Tracé&#10;&#10;Description générée automatiquement">
            <a:extLst>
              <a:ext uri="{FF2B5EF4-FFF2-40B4-BE49-F238E27FC236}">
                <a16:creationId xmlns:a16="http://schemas.microsoft.com/office/drawing/2014/main" id="{5A4382CB-B073-CBF0-0C95-9921F975B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52" y="2256068"/>
            <a:ext cx="4412298" cy="402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28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47555-AA7D-6DEB-7A82-4EE0AF1BF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1F0147C-8FA9-1853-E2D0-10D2CFFAD3DD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Null model</a:t>
            </a: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5DAD7E40-AA31-3762-A21E-88567A60302C}"/>
              </a:ext>
            </a:extLst>
          </p:cNvPr>
          <p:cNvSpPr/>
          <p:nvPr/>
        </p:nvSpPr>
        <p:spPr>
          <a:xfrm>
            <a:off x="1748709" y="1677512"/>
            <a:ext cx="334536" cy="29847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22">
            <a:extLst>
              <a:ext uri="{FF2B5EF4-FFF2-40B4-BE49-F238E27FC236}">
                <a16:creationId xmlns:a16="http://schemas.microsoft.com/office/drawing/2014/main" id="{A126CC27-4291-32BE-2779-88D315B705ED}"/>
              </a:ext>
            </a:extLst>
          </p:cNvPr>
          <p:cNvSpPr txBox="1"/>
          <p:nvPr/>
        </p:nvSpPr>
        <p:spPr>
          <a:xfrm>
            <a:off x="2203567" y="1632917"/>
            <a:ext cx="738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Observed functional diversity (</a:t>
            </a:r>
            <a:r>
              <a:rPr lang="en-US" err="1"/>
              <a:t>FD</a:t>
            </a:r>
            <a:r>
              <a:rPr lang="en-US" baseline="-25000" err="1"/>
              <a:t>Observed</a:t>
            </a:r>
            <a:r>
              <a:rPr lang="en-US"/>
              <a:t>)</a:t>
            </a:r>
            <a:endParaRPr lang="en-US" b="1"/>
          </a:p>
        </p:txBody>
      </p:sp>
      <p:sp>
        <p:nvSpPr>
          <p:cNvPr id="8" name="Regular Pentagon 61">
            <a:extLst>
              <a:ext uri="{FF2B5EF4-FFF2-40B4-BE49-F238E27FC236}">
                <a16:creationId xmlns:a16="http://schemas.microsoft.com/office/drawing/2014/main" id="{33C3E1D0-8CDE-8DBC-A915-E096B2427DDE}"/>
              </a:ext>
            </a:extLst>
          </p:cNvPr>
          <p:cNvSpPr/>
          <p:nvPr/>
        </p:nvSpPr>
        <p:spPr>
          <a:xfrm>
            <a:off x="2716945" y="2902217"/>
            <a:ext cx="2739352" cy="2699890"/>
          </a:xfrm>
          <a:prstGeom prst="pentago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65">
            <a:extLst>
              <a:ext uri="{FF2B5EF4-FFF2-40B4-BE49-F238E27FC236}">
                <a16:creationId xmlns:a16="http://schemas.microsoft.com/office/drawing/2014/main" id="{3CA397E9-7F5D-AB45-7AA5-4ADCA74D0BA0}"/>
              </a:ext>
            </a:extLst>
          </p:cNvPr>
          <p:cNvCxnSpPr/>
          <p:nvPr/>
        </p:nvCxnSpPr>
        <p:spPr>
          <a:xfrm flipV="1">
            <a:off x="2435525" y="2803427"/>
            <a:ext cx="0" cy="3242524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66">
            <a:extLst>
              <a:ext uri="{FF2B5EF4-FFF2-40B4-BE49-F238E27FC236}">
                <a16:creationId xmlns:a16="http://schemas.microsoft.com/office/drawing/2014/main" id="{B0190C8A-4294-704D-91C5-71807A707C73}"/>
              </a:ext>
            </a:extLst>
          </p:cNvPr>
          <p:cNvCxnSpPr/>
          <p:nvPr/>
        </p:nvCxnSpPr>
        <p:spPr>
          <a:xfrm>
            <a:off x="2435525" y="6045951"/>
            <a:ext cx="3242706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67">
            <a:extLst>
              <a:ext uri="{FF2B5EF4-FFF2-40B4-BE49-F238E27FC236}">
                <a16:creationId xmlns:a16="http://schemas.microsoft.com/office/drawing/2014/main" id="{D08459CE-7D5B-7E33-03DB-50E8FD70F19F}"/>
              </a:ext>
            </a:extLst>
          </p:cNvPr>
          <p:cNvSpPr txBox="1"/>
          <p:nvPr/>
        </p:nvSpPr>
        <p:spPr>
          <a:xfrm>
            <a:off x="3212295" y="6058280"/>
            <a:ext cx="177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Axe1</a:t>
            </a:r>
          </a:p>
        </p:txBody>
      </p:sp>
      <p:sp>
        <p:nvSpPr>
          <p:cNvPr id="12" name="TextBox 68">
            <a:extLst>
              <a:ext uri="{FF2B5EF4-FFF2-40B4-BE49-F238E27FC236}">
                <a16:creationId xmlns:a16="http://schemas.microsoft.com/office/drawing/2014/main" id="{2C77EFC9-891A-8688-7E42-FCEFF21EB26C}"/>
              </a:ext>
            </a:extLst>
          </p:cNvPr>
          <p:cNvSpPr txBox="1"/>
          <p:nvPr/>
        </p:nvSpPr>
        <p:spPr>
          <a:xfrm rot="16200000">
            <a:off x="1380174" y="4151739"/>
            <a:ext cx="177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Axe 2</a:t>
            </a:r>
          </a:p>
        </p:txBody>
      </p:sp>
      <p:sp>
        <p:nvSpPr>
          <p:cNvPr id="13" name="Oval 69">
            <a:extLst>
              <a:ext uri="{FF2B5EF4-FFF2-40B4-BE49-F238E27FC236}">
                <a16:creationId xmlns:a16="http://schemas.microsoft.com/office/drawing/2014/main" id="{CFD6A06E-92D9-4AD5-6D38-2492ABCA0765}"/>
              </a:ext>
            </a:extLst>
          </p:cNvPr>
          <p:cNvSpPr/>
          <p:nvPr/>
        </p:nvSpPr>
        <p:spPr>
          <a:xfrm>
            <a:off x="4552789" y="3668668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70">
            <a:extLst>
              <a:ext uri="{FF2B5EF4-FFF2-40B4-BE49-F238E27FC236}">
                <a16:creationId xmlns:a16="http://schemas.microsoft.com/office/drawing/2014/main" id="{3BC4AE2C-0083-C58E-C658-29A61B7B503B}"/>
              </a:ext>
            </a:extLst>
          </p:cNvPr>
          <p:cNvSpPr/>
          <p:nvPr/>
        </p:nvSpPr>
        <p:spPr>
          <a:xfrm>
            <a:off x="3607846" y="4788663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71">
            <a:extLst>
              <a:ext uri="{FF2B5EF4-FFF2-40B4-BE49-F238E27FC236}">
                <a16:creationId xmlns:a16="http://schemas.microsoft.com/office/drawing/2014/main" id="{59C241DB-0A57-71EA-B36B-049B842C6449}"/>
              </a:ext>
            </a:extLst>
          </p:cNvPr>
          <p:cNvSpPr/>
          <p:nvPr/>
        </p:nvSpPr>
        <p:spPr>
          <a:xfrm>
            <a:off x="3390356" y="4234971"/>
            <a:ext cx="217490" cy="2379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72">
            <a:extLst>
              <a:ext uri="{FF2B5EF4-FFF2-40B4-BE49-F238E27FC236}">
                <a16:creationId xmlns:a16="http://schemas.microsoft.com/office/drawing/2014/main" id="{B5BDC646-D188-9B61-8ECD-4B0D885B56AC}"/>
              </a:ext>
            </a:extLst>
          </p:cNvPr>
          <p:cNvSpPr/>
          <p:nvPr/>
        </p:nvSpPr>
        <p:spPr>
          <a:xfrm>
            <a:off x="3041178" y="4413410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73">
            <a:extLst>
              <a:ext uri="{FF2B5EF4-FFF2-40B4-BE49-F238E27FC236}">
                <a16:creationId xmlns:a16="http://schemas.microsoft.com/office/drawing/2014/main" id="{F3F4486F-FA94-421C-2F30-93345E55AE7F}"/>
              </a:ext>
            </a:extLst>
          </p:cNvPr>
          <p:cNvSpPr/>
          <p:nvPr/>
        </p:nvSpPr>
        <p:spPr>
          <a:xfrm>
            <a:off x="3390356" y="3251025"/>
            <a:ext cx="217490" cy="2379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74">
            <a:extLst>
              <a:ext uri="{FF2B5EF4-FFF2-40B4-BE49-F238E27FC236}">
                <a16:creationId xmlns:a16="http://schemas.microsoft.com/office/drawing/2014/main" id="{5489C5F2-24C1-2522-029F-F263EAF75424}"/>
              </a:ext>
            </a:extLst>
          </p:cNvPr>
          <p:cNvSpPr/>
          <p:nvPr/>
        </p:nvSpPr>
        <p:spPr>
          <a:xfrm>
            <a:off x="2608200" y="3833716"/>
            <a:ext cx="217490" cy="2379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75">
            <a:extLst>
              <a:ext uri="{FF2B5EF4-FFF2-40B4-BE49-F238E27FC236}">
                <a16:creationId xmlns:a16="http://schemas.microsoft.com/office/drawing/2014/main" id="{0519DD04-3F9C-A450-0B4F-C3B2626386DA}"/>
              </a:ext>
            </a:extLst>
          </p:cNvPr>
          <p:cNvSpPr/>
          <p:nvPr/>
        </p:nvSpPr>
        <p:spPr>
          <a:xfrm>
            <a:off x="3172866" y="5495439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76">
            <a:extLst>
              <a:ext uri="{FF2B5EF4-FFF2-40B4-BE49-F238E27FC236}">
                <a16:creationId xmlns:a16="http://schemas.microsoft.com/office/drawing/2014/main" id="{1627B455-E685-E059-8F35-EA0192C33864}"/>
              </a:ext>
            </a:extLst>
          </p:cNvPr>
          <p:cNvSpPr/>
          <p:nvPr/>
        </p:nvSpPr>
        <p:spPr>
          <a:xfrm>
            <a:off x="4770279" y="5495439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77">
            <a:extLst>
              <a:ext uri="{FF2B5EF4-FFF2-40B4-BE49-F238E27FC236}">
                <a16:creationId xmlns:a16="http://schemas.microsoft.com/office/drawing/2014/main" id="{5390F96E-CFA9-DFE9-B937-D14CD8F3633D}"/>
              </a:ext>
            </a:extLst>
          </p:cNvPr>
          <p:cNvSpPr/>
          <p:nvPr/>
        </p:nvSpPr>
        <p:spPr>
          <a:xfrm>
            <a:off x="3989530" y="2851153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78">
            <a:extLst>
              <a:ext uri="{FF2B5EF4-FFF2-40B4-BE49-F238E27FC236}">
                <a16:creationId xmlns:a16="http://schemas.microsoft.com/office/drawing/2014/main" id="{A679FB1D-08FE-EECF-770A-C84A371A7795}"/>
              </a:ext>
            </a:extLst>
          </p:cNvPr>
          <p:cNvSpPr/>
          <p:nvPr/>
        </p:nvSpPr>
        <p:spPr>
          <a:xfrm>
            <a:off x="5320165" y="3833716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79">
            <a:extLst>
              <a:ext uri="{FF2B5EF4-FFF2-40B4-BE49-F238E27FC236}">
                <a16:creationId xmlns:a16="http://schemas.microsoft.com/office/drawing/2014/main" id="{146F29E4-4DCB-D746-947A-729A0D9226F1}"/>
              </a:ext>
            </a:extLst>
          </p:cNvPr>
          <p:cNvSpPr/>
          <p:nvPr/>
        </p:nvSpPr>
        <p:spPr>
          <a:xfrm>
            <a:off x="4022583" y="3654127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80">
            <a:extLst>
              <a:ext uri="{FF2B5EF4-FFF2-40B4-BE49-F238E27FC236}">
                <a16:creationId xmlns:a16="http://schemas.microsoft.com/office/drawing/2014/main" id="{95216306-E75D-F7FD-2434-2BE9A6DCCF67}"/>
              </a:ext>
            </a:extLst>
          </p:cNvPr>
          <p:cNvSpPr/>
          <p:nvPr/>
        </p:nvSpPr>
        <p:spPr>
          <a:xfrm>
            <a:off x="4335299" y="5054286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81">
            <a:extLst>
              <a:ext uri="{FF2B5EF4-FFF2-40B4-BE49-F238E27FC236}">
                <a16:creationId xmlns:a16="http://schemas.microsoft.com/office/drawing/2014/main" id="{A7383A51-BE16-4F0D-D58D-5F931F5D54D4}"/>
              </a:ext>
            </a:extLst>
          </p:cNvPr>
          <p:cNvSpPr/>
          <p:nvPr/>
        </p:nvSpPr>
        <p:spPr>
          <a:xfrm>
            <a:off x="4050674" y="4391714"/>
            <a:ext cx="217490" cy="23799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82">
            <a:extLst>
              <a:ext uri="{FF2B5EF4-FFF2-40B4-BE49-F238E27FC236}">
                <a16:creationId xmlns:a16="http://schemas.microsoft.com/office/drawing/2014/main" id="{6BAA5F18-543E-0DDE-AA7C-A53312211187}"/>
              </a:ext>
            </a:extLst>
          </p:cNvPr>
          <p:cNvSpPr/>
          <p:nvPr/>
        </p:nvSpPr>
        <p:spPr>
          <a:xfrm>
            <a:off x="4700567" y="4234971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83">
            <a:extLst>
              <a:ext uri="{FF2B5EF4-FFF2-40B4-BE49-F238E27FC236}">
                <a16:creationId xmlns:a16="http://schemas.microsoft.com/office/drawing/2014/main" id="{AC811CD7-961E-2E5C-BCE3-6CEF6BCF97A4}"/>
              </a:ext>
            </a:extLst>
          </p:cNvPr>
          <p:cNvCxnSpPr/>
          <p:nvPr/>
        </p:nvCxnSpPr>
        <p:spPr>
          <a:xfrm flipH="1">
            <a:off x="3226817" y="3054295"/>
            <a:ext cx="794564" cy="1393969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DF5B2B35-70D1-4D7A-D1A3-5A586CB40783}"/>
              </a:ext>
            </a:extLst>
          </p:cNvPr>
          <p:cNvCxnSpPr/>
          <p:nvPr/>
        </p:nvCxnSpPr>
        <p:spPr>
          <a:xfrm flipH="1" flipV="1">
            <a:off x="3149923" y="4651407"/>
            <a:ext cx="131688" cy="844035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85">
            <a:extLst>
              <a:ext uri="{FF2B5EF4-FFF2-40B4-BE49-F238E27FC236}">
                <a16:creationId xmlns:a16="http://schemas.microsoft.com/office/drawing/2014/main" id="{E8E7AD94-E54F-E0A8-128C-EF87322F4CB9}"/>
              </a:ext>
            </a:extLst>
          </p:cNvPr>
          <p:cNvCxnSpPr/>
          <p:nvPr/>
        </p:nvCxnSpPr>
        <p:spPr>
          <a:xfrm>
            <a:off x="3390359" y="5614436"/>
            <a:ext cx="1379923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86">
            <a:extLst>
              <a:ext uri="{FF2B5EF4-FFF2-40B4-BE49-F238E27FC236}">
                <a16:creationId xmlns:a16="http://schemas.microsoft.com/office/drawing/2014/main" id="{738CE5EF-6679-FD49-B270-3942886B6C31}"/>
              </a:ext>
            </a:extLst>
          </p:cNvPr>
          <p:cNvCxnSpPr/>
          <p:nvPr/>
        </p:nvCxnSpPr>
        <p:spPr>
          <a:xfrm flipH="1">
            <a:off x="4955921" y="4071710"/>
            <a:ext cx="500379" cy="1458582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87">
            <a:extLst>
              <a:ext uri="{FF2B5EF4-FFF2-40B4-BE49-F238E27FC236}">
                <a16:creationId xmlns:a16="http://schemas.microsoft.com/office/drawing/2014/main" id="{35ADE44E-4FB3-8B9D-8707-20E8994E897C}"/>
              </a:ext>
            </a:extLst>
          </p:cNvPr>
          <p:cNvCxnSpPr/>
          <p:nvPr/>
        </p:nvCxnSpPr>
        <p:spPr>
          <a:xfrm flipH="1" flipV="1">
            <a:off x="4207020" y="2970153"/>
            <a:ext cx="1144996" cy="898419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88">
            <a:extLst>
              <a:ext uri="{FF2B5EF4-FFF2-40B4-BE49-F238E27FC236}">
                <a16:creationId xmlns:a16="http://schemas.microsoft.com/office/drawing/2014/main" id="{78063DD9-A170-8C39-E0E6-EE38020BF859}"/>
              </a:ext>
            </a:extLst>
          </p:cNvPr>
          <p:cNvSpPr/>
          <p:nvPr/>
        </p:nvSpPr>
        <p:spPr>
          <a:xfrm>
            <a:off x="6862035" y="3847217"/>
            <a:ext cx="217490" cy="23799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90">
            <a:extLst>
              <a:ext uri="{FF2B5EF4-FFF2-40B4-BE49-F238E27FC236}">
                <a16:creationId xmlns:a16="http://schemas.microsoft.com/office/drawing/2014/main" id="{ECCE9C25-590F-D278-5EB3-2FF6EDFC04AE}"/>
              </a:ext>
            </a:extLst>
          </p:cNvPr>
          <p:cNvCxnSpPr/>
          <p:nvPr/>
        </p:nvCxnSpPr>
        <p:spPr>
          <a:xfrm flipH="1">
            <a:off x="6658060" y="4785777"/>
            <a:ext cx="606694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92">
            <a:extLst>
              <a:ext uri="{FF2B5EF4-FFF2-40B4-BE49-F238E27FC236}">
                <a16:creationId xmlns:a16="http://schemas.microsoft.com/office/drawing/2014/main" id="{03056D2F-B345-AF03-72E4-E0804D7DEB04}"/>
              </a:ext>
            </a:extLst>
          </p:cNvPr>
          <p:cNvSpPr txBox="1"/>
          <p:nvPr/>
        </p:nvSpPr>
        <p:spPr>
          <a:xfrm>
            <a:off x="6219011" y="2433387"/>
            <a:ext cx="283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err="1"/>
              <a:t>FD</a:t>
            </a:r>
            <a:r>
              <a:rPr lang="fr-FR" sz="2800" b="1" baseline="-25000" err="1"/>
              <a:t>Observed</a:t>
            </a:r>
            <a:endParaRPr lang="fr-FR" sz="2800" b="1"/>
          </a:p>
        </p:txBody>
      </p:sp>
      <p:cxnSp>
        <p:nvCxnSpPr>
          <p:cNvPr id="43" name="Straight Arrow Connector 93">
            <a:extLst>
              <a:ext uri="{FF2B5EF4-FFF2-40B4-BE49-F238E27FC236}">
                <a16:creationId xmlns:a16="http://schemas.microsoft.com/office/drawing/2014/main" id="{FBBE9B2D-8555-AFCC-BCF1-ABC0F56CB027}"/>
              </a:ext>
            </a:extLst>
          </p:cNvPr>
          <p:cNvCxnSpPr>
            <a:stCxn id="42" idx="1"/>
          </p:cNvCxnSpPr>
          <p:nvPr/>
        </p:nvCxnSpPr>
        <p:spPr>
          <a:xfrm flipH="1">
            <a:off x="4877486" y="2694998"/>
            <a:ext cx="1341525" cy="848467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94">
            <a:extLst>
              <a:ext uri="{FF2B5EF4-FFF2-40B4-BE49-F238E27FC236}">
                <a16:creationId xmlns:a16="http://schemas.microsoft.com/office/drawing/2014/main" id="{0A881B42-456D-31DA-527F-FB3D38668002}"/>
              </a:ext>
            </a:extLst>
          </p:cNvPr>
          <p:cNvSpPr txBox="1"/>
          <p:nvPr/>
        </p:nvSpPr>
        <p:spPr>
          <a:xfrm>
            <a:off x="2762130" y="2607653"/>
            <a:ext cx="121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 = 10</a:t>
            </a:r>
          </a:p>
        </p:txBody>
      </p:sp>
      <p:sp>
        <p:nvSpPr>
          <p:cNvPr id="45" name="TextBox 29">
            <a:extLst>
              <a:ext uri="{FF2B5EF4-FFF2-40B4-BE49-F238E27FC236}">
                <a16:creationId xmlns:a16="http://schemas.microsoft.com/office/drawing/2014/main" id="{94165D7E-08B9-B9FF-8B6D-72169B273773}"/>
              </a:ext>
            </a:extLst>
          </p:cNvPr>
          <p:cNvSpPr txBox="1"/>
          <p:nvPr/>
        </p:nvSpPr>
        <p:spPr>
          <a:xfrm>
            <a:off x="7339563" y="3657465"/>
            <a:ext cx="319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Species from the community “blue”</a:t>
            </a:r>
          </a:p>
        </p:txBody>
      </p:sp>
      <p:sp>
        <p:nvSpPr>
          <p:cNvPr id="46" name="TextBox 43">
            <a:extLst>
              <a:ext uri="{FF2B5EF4-FFF2-40B4-BE49-F238E27FC236}">
                <a16:creationId xmlns:a16="http://schemas.microsoft.com/office/drawing/2014/main" id="{B8CD1148-46F8-6D5A-2B3F-123FC8AE05DE}"/>
              </a:ext>
            </a:extLst>
          </p:cNvPr>
          <p:cNvSpPr txBox="1"/>
          <p:nvPr/>
        </p:nvSpPr>
        <p:spPr>
          <a:xfrm>
            <a:off x="7339563" y="4474880"/>
            <a:ext cx="319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Functional diversity of the community ”blue”</a:t>
            </a:r>
          </a:p>
        </p:txBody>
      </p:sp>
    </p:spTree>
    <p:extLst>
      <p:ext uri="{BB962C8B-B14F-4D97-AF65-F5344CB8AC3E}">
        <p14:creationId xmlns:p14="http://schemas.microsoft.com/office/powerpoint/2010/main" val="3957494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8B6A1-355C-ED13-DB50-D67955136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10D3D4A-2070-E9E9-444F-692A49B6D6BB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Null model</a:t>
            </a: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val 21">
            <a:extLst>
              <a:ext uri="{FF2B5EF4-FFF2-40B4-BE49-F238E27FC236}">
                <a16:creationId xmlns:a16="http://schemas.microsoft.com/office/drawing/2014/main" id="{E75FD3A3-3772-7B39-1339-9F2A700D15C2}"/>
              </a:ext>
            </a:extLst>
          </p:cNvPr>
          <p:cNvSpPr/>
          <p:nvPr/>
        </p:nvSpPr>
        <p:spPr>
          <a:xfrm>
            <a:off x="1748709" y="1677512"/>
            <a:ext cx="334536" cy="29847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xtBox 37">
            <a:extLst>
              <a:ext uri="{FF2B5EF4-FFF2-40B4-BE49-F238E27FC236}">
                <a16:creationId xmlns:a16="http://schemas.microsoft.com/office/drawing/2014/main" id="{BB479A9F-923A-6577-BAC6-3F669F534950}"/>
              </a:ext>
            </a:extLst>
          </p:cNvPr>
          <p:cNvSpPr txBox="1"/>
          <p:nvPr/>
        </p:nvSpPr>
        <p:spPr>
          <a:xfrm>
            <a:off x="2203567" y="2342582"/>
            <a:ext cx="593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Simulation of random communities</a:t>
            </a:r>
            <a:endParaRPr lang="en-US" b="1"/>
          </a:p>
        </p:txBody>
      </p:sp>
      <p:sp>
        <p:nvSpPr>
          <p:cNvPr id="45" name="Oval 38">
            <a:extLst>
              <a:ext uri="{FF2B5EF4-FFF2-40B4-BE49-F238E27FC236}">
                <a16:creationId xmlns:a16="http://schemas.microsoft.com/office/drawing/2014/main" id="{EBE65D1F-4F72-189E-2F0A-70DD959F76D3}"/>
              </a:ext>
            </a:extLst>
          </p:cNvPr>
          <p:cNvSpPr/>
          <p:nvPr/>
        </p:nvSpPr>
        <p:spPr>
          <a:xfrm>
            <a:off x="1743991" y="2382658"/>
            <a:ext cx="334536" cy="29847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EFCE4E6-7F25-DBC3-74AC-E173FBBC0E65}"/>
              </a:ext>
            </a:extLst>
          </p:cNvPr>
          <p:cNvSpPr/>
          <p:nvPr/>
        </p:nvSpPr>
        <p:spPr>
          <a:xfrm>
            <a:off x="2448738" y="3746163"/>
            <a:ext cx="1947897" cy="2536132"/>
          </a:xfrm>
          <a:prstGeom prst="rect">
            <a:avLst/>
          </a:prstGeom>
          <a:noFill/>
          <a:ln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0">
            <a:extLst>
              <a:ext uri="{FF2B5EF4-FFF2-40B4-BE49-F238E27FC236}">
                <a16:creationId xmlns:a16="http://schemas.microsoft.com/office/drawing/2014/main" id="{787709BA-25A2-2335-9023-7953BCD2842C}"/>
              </a:ext>
            </a:extLst>
          </p:cNvPr>
          <p:cNvSpPr txBox="1"/>
          <p:nvPr/>
        </p:nvSpPr>
        <p:spPr>
          <a:xfrm>
            <a:off x="2175391" y="3084322"/>
            <a:ext cx="236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/>
              <a:t>Species pool</a:t>
            </a:r>
          </a:p>
        </p:txBody>
      </p:sp>
      <p:sp>
        <p:nvSpPr>
          <p:cNvPr id="48" name="Curved Left Arrow 51">
            <a:extLst>
              <a:ext uri="{FF2B5EF4-FFF2-40B4-BE49-F238E27FC236}">
                <a16:creationId xmlns:a16="http://schemas.microsoft.com/office/drawing/2014/main" id="{F614BEE6-32C3-8E72-9C49-0B19B7B21A77}"/>
              </a:ext>
            </a:extLst>
          </p:cNvPr>
          <p:cNvSpPr/>
          <p:nvPr/>
        </p:nvSpPr>
        <p:spPr>
          <a:xfrm rot="16200000">
            <a:off x="5544100" y="2849527"/>
            <a:ext cx="621179" cy="2414453"/>
          </a:xfrm>
          <a:prstGeom prst="curved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TextBox 53">
            <a:extLst>
              <a:ext uri="{FF2B5EF4-FFF2-40B4-BE49-F238E27FC236}">
                <a16:creationId xmlns:a16="http://schemas.microsoft.com/office/drawing/2014/main" id="{B33696AB-22C7-95EF-6DC2-B63DB13D2197}"/>
              </a:ext>
            </a:extLst>
          </p:cNvPr>
          <p:cNvSpPr txBox="1"/>
          <p:nvPr/>
        </p:nvSpPr>
        <p:spPr>
          <a:xfrm>
            <a:off x="4593451" y="4040593"/>
            <a:ext cx="236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Random sp.</a:t>
            </a:r>
          </a:p>
        </p:txBody>
      </p:sp>
      <p:grpSp>
        <p:nvGrpSpPr>
          <p:cNvPr id="50" name="Group 11">
            <a:extLst>
              <a:ext uri="{FF2B5EF4-FFF2-40B4-BE49-F238E27FC236}">
                <a16:creationId xmlns:a16="http://schemas.microsoft.com/office/drawing/2014/main" id="{C6A52345-6488-C7C7-7F1C-DFD54A3A0B31}"/>
              </a:ext>
            </a:extLst>
          </p:cNvPr>
          <p:cNvGrpSpPr/>
          <p:nvPr/>
        </p:nvGrpSpPr>
        <p:grpSpPr>
          <a:xfrm>
            <a:off x="7235814" y="2958906"/>
            <a:ext cx="3006788" cy="2929482"/>
            <a:chOff x="504764" y="2803427"/>
            <a:chExt cx="3649467" cy="3724404"/>
          </a:xfrm>
        </p:grpSpPr>
        <p:sp>
          <p:nvSpPr>
            <p:cNvPr id="51" name="Regular Pentagon 54">
              <a:extLst>
                <a:ext uri="{FF2B5EF4-FFF2-40B4-BE49-F238E27FC236}">
                  <a16:creationId xmlns:a16="http://schemas.microsoft.com/office/drawing/2014/main" id="{DD11FC90-1956-80AF-615E-E185CA967E06}"/>
                </a:ext>
              </a:extLst>
            </p:cNvPr>
            <p:cNvSpPr/>
            <p:nvPr/>
          </p:nvSpPr>
          <p:spPr>
            <a:xfrm>
              <a:off x="1192945" y="2902217"/>
              <a:ext cx="2739352" cy="2699890"/>
            </a:xfrm>
            <a:prstGeom prst="pentagon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Arrow Connector 55">
              <a:extLst>
                <a:ext uri="{FF2B5EF4-FFF2-40B4-BE49-F238E27FC236}">
                  <a16:creationId xmlns:a16="http://schemas.microsoft.com/office/drawing/2014/main" id="{8E64179D-6A69-22CD-49C2-6DABD686A5DC}"/>
                </a:ext>
              </a:extLst>
            </p:cNvPr>
            <p:cNvCxnSpPr/>
            <p:nvPr/>
          </p:nvCxnSpPr>
          <p:spPr>
            <a:xfrm flipV="1">
              <a:off x="911525" y="2803427"/>
              <a:ext cx="0" cy="3242524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6">
              <a:extLst>
                <a:ext uri="{FF2B5EF4-FFF2-40B4-BE49-F238E27FC236}">
                  <a16:creationId xmlns:a16="http://schemas.microsoft.com/office/drawing/2014/main" id="{49EDE9A3-8D25-92C2-8DAB-99DDA39AF9B0}"/>
                </a:ext>
              </a:extLst>
            </p:cNvPr>
            <p:cNvCxnSpPr/>
            <p:nvPr/>
          </p:nvCxnSpPr>
          <p:spPr>
            <a:xfrm>
              <a:off x="911525" y="6045951"/>
              <a:ext cx="3242706" cy="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7">
              <a:extLst>
                <a:ext uri="{FF2B5EF4-FFF2-40B4-BE49-F238E27FC236}">
                  <a16:creationId xmlns:a16="http://schemas.microsoft.com/office/drawing/2014/main" id="{53EE0790-0179-0362-8849-5138E3E29650}"/>
                </a:ext>
              </a:extLst>
            </p:cNvPr>
            <p:cNvSpPr txBox="1"/>
            <p:nvPr/>
          </p:nvSpPr>
          <p:spPr>
            <a:xfrm>
              <a:off x="1688295" y="6058280"/>
              <a:ext cx="1775474" cy="4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Axe1</a:t>
              </a:r>
            </a:p>
          </p:txBody>
        </p:sp>
        <p:sp>
          <p:nvSpPr>
            <p:cNvPr id="55" name="TextBox 58">
              <a:extLst>
                <a:ext uri="{FF2B5EF4-FFF2-40B4-BE49-F238E27FC236}">
                  <a16:creationId xmlns:a16="http://schemas.microsoft.com/office/drawing/2014/main" id="{6D28A426-4897-60E2-341D-177F904C7BFC}"/>
                </a:ext>
              </a:extLst>
            </p:cNvPr>
            <p:cNvSpPr txBox="1"/>
            <p:nvPr/>
          </p:nvSpPr>
          <p:spPr>
            <a:xfrm rot="16200000">
              <a:off x="-413481" y="4366912"/>
              <a:ext cx="2284764" cy="448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/>
                <a:t>Axe 2</a:t>
              </a:r>
            </a:p>
          </p:txBody>
        </p:sp>
        <p:sp>
          <p:nvSpPr>
            <p:cNvPr id="56" name="Oval 59">
              <a:extLst>
                <a:ext uri="{FF2B5EF4-FFF2-40B4-BE49-F238E27FC236}">
                  <a16:creationId xmlns:a16="http://schemas.microsoft.com/office/drawing/2014/main" id="{829C8C7F-3CAA-8AB1-4884-0F716EE56EEA}"/>
                </a:ext>
              </a:extLst>
            </p:cNvPr>
            <p:cNvSpPr/>
            <p:nvPr/>
          </p:nvSpPr>
          <p:spPr>
            <a:xfrm>
              <a:off x="3028789" y="3668668"/>
              <a:ext cx="217490" cy="2379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60">
              <a:extLst>
                <a:ext uri="{FF2B5EF4-FFF2-40B4-BE49-F238E27FC236}">
                  <a16:creationId xmlns:a16="http://schemas.microsoft.com/office/drawing/2014/main" id="{06763A2A-CB43-6838-E8E0-E1B6D977E87D}"/>
                </a:ext>
              </a:extLst>
            </p:cNvPr>
            <p:cNvSpPr/>
            <p:nvPr/>
          </p:nvSpPr>
          <p:spPr>
            <a:xfrm>
              <a:off x="2083846" y="4788663"/>
              <a:ext cx="217490" cy="23799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62">
              <a:extLst>
                <a:ext uri="{FF2B5EF4-FFF2-40B4-BE49-F238E27FC236}">
                  <a16:creationId xmlns:a16="http://schemas.microsoft.com/office/drawing/2014/main" id="{2973A96A-A27B-7744-FEBE-EEDDE89A92CC}"/>
                </a:ext>
              </a:extLst>
            </p:cNvPr>
            <p:cNvSpPr/>
            <p:nvPr/>
          </p:nvSpPr>
          <p:spPr>
            <a:xfrm>
              <a:off x="1866356" y="4234971"/>
              <a:ext cx="217490" cy="23799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64">
              <a:extLst>
                <a:ext uri="{FF2B5EF4-FFF2-40B4-BE49-F238E27FC236}">
                  <a16:creationId xmlns:a16="http://schemas.microsoft.com/office/drawing/2014/main" id="{88C32FEF-C02B-144A-ACB0-626ED44FFC41}"/>
                </a:ext>
              </a:extLst>
            </p:cNvPr>
            <p:cNvSpPr/>
            <p:nvPr/>
          </p:nvSpPr>
          <p:spPr>
            <a:xfrm>
              <a:off x="1517178" y="4413410"/>
              <a:ext cx="217490" cy="23799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94">
              <a:extLst>
                <a:ext uri="{FF2B5EF4-FFF2-40B4-BE49-F238E27FC236}">
                  <a16:creationId xmlns:a16="http://schemas.microsoft.com/office/drawing/2014/main" id="{5F3C1288-EA3C-E534-1E1F-4468C8E92BAD}"/>
                </a:ext>
              </a:extLst>
            </p:cNvPr>
            <p:cNvSpPr/>
            <p:nvPr/>
          </p:nvSpPr>
          <p:spPr>
            <a:xfrm>
              <a:off x="1866356" y="3251025"/>
              <a:ext cx="217490" cy="23799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95">
              <a:extLst>
                <a:ext uri="{FF2B5EF4-FFF2-40B4-BE49-F238E27FC236}">
                  <a16:creationId xmlns:a16="http://schemas.microsoft.com/office/drawing/2014/main" id="{E5355ED6-D8DC-9977-5AC8-182AD6BCC6F3}"/>
                </a:ext>
              </a:extLst>
            </p:cNvPr>
            <p:cNvSpPr/>
            <p:nvPr/>
          </p:nvSpPr>
          <p:spPr>
            <a:xfrm>
              <a:off x="1084200" y="3833716"/>
              <a:ext cx="217490" cy="23799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96">
              <a:extLst>
                <a:ext uri="{FF2B5EF4-FFF2-40B4-BE49-F238E27FC236}">
                  <a16:creationId xmlns:a16="http://schemas.microsoft.com/office/drawing/2014/main" id="{FEE45C40-5E12-F69E-2AE8-4836F56D9C6C}"/>
                </a:ext>
              </a:extLst>
            </p:cNvPr>
            <p:cNvSpPr/>
            <p:nvPr/>
          </p:nvSpPr>
          <p:spPr>
            <a:xfrm>
              <a:off x="1648866" y="5495439"/>
              <a:ext cx="217490" cy="2379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97">
              <a:extLst>
                <a:ext uri="{FF2B5EF4-FFF2-40B4-BE49-F238E27FC236}">
                  <a16:creationId xmlns:a16="http://schemas.microsoft.com/office/drawing/2014/main" id="{E4DB7AE6-FD1C-EE4E-5BB3-9D17F741A37A}"/>
                </a:ext>
              </a:extLst>
            </p:cNvPr>
            <p:cNvSpPr/>
            <p:nvPr/>
          </p:nvSpPr>
          <p:spPr>
            <a:xfrm>
              <a:off x="3246279" y="5495439"/>
              <a:ext cx="217490" cy="23799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98">
              <a:extLst>
                <a:ext uri="{FF2B5EF4-FFF2-40B4-BE49-F238E27FC236}">
                  <a16:creationId xmlns:a16="http://schemas.microsoft.com/office/drawing/2014/main" id="{DBDE3FEA-6086-CA94-A1AB-DCC321FE5E52}"/>
                </a:ext>
              </a:extLst>
            </p:cNvPr>
            <p:cNvSpPr/>
            <p:nvPr/>
          </p:nvSpPr>
          <p:spPr>
            <a:xfrm>
              <a:off x="2465530" y="2851153"/>
              <a:ext cx="217490" cy="2379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99">
              <a:extLst>
                <a:ext uri="{FF2B5EF4-FFF2-40B4-BE49-F238E27FC236}">
                  <a16:creationId xmlns:a16="http://schemas.microsoft.com/office/drawing/2014/main" id="{7A5D3B18-3D5E-424E-6C57-5F87A359E883}"/>
                </a:ext>
              </a:extLst>
            </p:cNvPr>
            <p:cNvSpPr/>
            <p:nvPr/>
          </p:nvSpPr>
          <p:spPr>
            <a:xfrm>
              <a:off x="3796165" y="3833716"/>
              <a:ext cx="217490" cy="23799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100">
              <a:extLst>
                <a:ext uri="{FF2B5EF4-FFF2-40B4-BE49-F238E27FC236}">
                  <a16:creationId xmlns:a16="http://schemas.microsoft.com/office/drawing/2014/main" id="{33CE62B0-6D34-3BE0-9D74-F67E5FFF338F}"/>
                </a:ext>
              </a:extLst>
            </p:cNvPr>
            <p:cNvSpPr/>
            <p:nvPr/>
          </p:nvSpPr>
          <p:spPr>
            <a:xfrm>
              <a:off x="2498583" y="3654127"/>
              <a:ext cx="217490" cy="23799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01">
              <a:extLst>
                <a:ext uri="{FF2B5EF4-FFF2-40B4-BE49-F238E27FC236}">
                  <a16:creationId xmlns:a16="http://schemas.microsoft.com/office/drawing/2014/main" id="{706C7829-1FDF-1723-CA38-1F89AFD875F9}"/>
                </a:ext>
              </a:extLst>
            </p:cNvPr>
            <p:cNvSpPr/>
            <p:nvPr/>
          </p:nvSpPr>
          <p:spPr>
            <a:xfrm>
              <a:off x="2811299" y="5054286"/>
              <a:ext cx="217490" cy="23799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102">
              <a:extLst>
                <a:ext uri="{FF2B5EF4-FFF2-40B4-BE49-F238E27FC236}">
                  <a16:creationId xmlns:a16="http://schemas.microsoft.com/office/drawing/2014/main" id="{7BB390CF-FB40-0E0E-E776-A8588A4F946C}"/>
                </a:ext>
              </a:extLst>
            </p:cNvPr>
            <p:cNvSpPr/>
            <p:nvPr/>
          </p:nvSpPr>
          <p:spPr>
            <a:xfrm>
              <a:off x="2526674" y="4391714"/>
              <a:ext cx="217490" cy="23799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103">
              <a:extLst>
                <a:ext uri="{FF2B5EF4-FFF2-40B4-BE49-F238E27FC236}">
                  <a16:creationId xmlns:a16="http://schemas.microsoft.com/office/drawing/2014/main" id="{869CD9A3-18C7-32D3-4071-B1ED87CA8402}"/>
                </a:ext>
              </a:extLst>
            </p:cNvPr>
            <p:cNvSpPr/>
            <p:nvPr/>
          </p:nvSpPr>
          <p:spPr>
            <a:xfrm>
              <a:off x="3176567" y="4234971"/>
              <a:ext cx="217490" cy="23799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0" name="Straight Connector 110">
            <a:extLst>
              <a:ext uri="{FF2B5EF4-FFF2-40B4-BE49-F238E27FC236}">
                <a16:creationId xmlns:a16="http://schemas.microsoft.com/office/drawing/2014/main" id="{2C179566-9F15-C361-4E38-3F789E17C8D2}"/>
              </a:ext>
            </a:extLst>
          </p:cNvPr>
          <p:cNvCxnSpPr>
            <a:stCxn id="61" idx="7"/>
            <a:endCxn id="60" idx="2"/>
          </p:cNvCxnSpPr>
          <p:nvPr/>
        </p:nvCxnSpPr>
        <p:spPr>
          <a:xfrm flipV="1">
            <a:off x="7866159" y="3404569"/>
            <a:ext cx="491469" cy="39213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112">
            <a:extLst>
              <a:ext uri="{FF2B5EF4-FFF2-40B4-BE49-F238E27FC236}">
                <a16:creationId xmlns:a16="http://schemas.microsoft.com/office/drawing/2014/main" id="{61090BE3-A65C-4826-BD45-119BFA47814A}"/>
              </a:ext>
            </a:extLst>
          </p:cNvPr>
          <p:cNvCxnSpPr>
            <a:stCxn id="66" idx="1"/>
            <a:endCxn id="60" idx="6"/>
          </p:cNvCxnSpPr>
          <p:nvPr/>
        </p:nvCxnSpPr>
        <p:spPr>
          <a:xfrm flipH="1" flipV="1">
            <a:off x="8536817" y="3404569"/>
            <a:ext cx="367942" cy="25088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113">
            <a:extLst>
              <a:ext uri="{FF2B5EF4-FFF2-40B4-BE49-F238E27FC236}">
                <a16:creationId xmlns:a16="http://schemas.microsoft.com/office/drawing/2014/main" id="{93AEEBAE-C97D-1EB4-03A5-5AF758BA9F88}"/>
              </a:ext>
            </a:extLst>
          </p:cNvPr>
          <p:cNvCxnSpPr>
            <a:stCxn id="66" idx="5"/>
            <a:endCxn id="69" idx="1"/>
          </p:cNvCxnSpPr>
          <p:nvPr/>
        </p:nvCxnSpPr>
        <p:spPr>
          <a:xfrm>
            <a:off x="9031465" y="3787818"/>
            <a:ext cx="431884" cy="32450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114">
            <a:extLst>
              <a:ext uri="{FF2B5EF4-FFF2-40B4-BE49-F238E27FC236}">
                <a16:creationId xmlns:a16="http://schemas.microsoft.com/office/drawing/2014/main" id="{FD30AF5C-B03B-FAEA-F42F-3978B0C25698}"/>
              </a:ext>
            </a:extLst>
          </p:cNvPr>
          <p:cNvCxnSpPr>
            <a:stCxn id="63" idx="7"/>
            <a:endCxn id="69" idx="5"/>
          </p:cNvCxnSpPr>
          <p:nvPr/>
        </p:nvCxnSpPr>
        <p:spPr>
          <a:xfrm flipH="1" flipV="1">
            <a:off x="9590056" y="4244690"/>
            <a:ext cx="57435" cy="85906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15">
            <a:extLst>
              <a:ext uri="{FF2B5EF4-FFF2-40B4-BE49-F238E27FC236}">
                <a16:creationId xmlns:a16="http://schemas.microsoft.com/office/drawing/2014/main" id="{1452098A-59D7-958A-FF15-8887970F60A6}"/>
              </a:ext>
            </a:extLst>
          </p:cNvPr>
          <p:cNvCxnSpPr>
            <a:stCxn id="63" idx="2"/>
            <a:endCxn id="57" idx="5"/>
          </p:cNvCxnSpPr>
          <p:nvPr/>
        </p:nvCxnSpPr>
        <p:spPr>
          <a:xfrm flipH="1" flipV="1">
            <a:off x="8689764" y="4680203"/>
            <a:ext cx="804778" cy="48974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16">
            <a:extLst>
              <a:ext uri="{FF2B5EF4-FFF2-40B4-BE49-F238E27FC236}">
                <a16:creationId xmlns:a16="http://schemas.microsoft.com/office/drawing/2014/main" id="{53ACDAAA-E23D-FC0D-EDA7-CDC4C8284DE4}"/>
              </a:ext>
            </a:extLst>
          </p:cNvPr>
          <p:cNvCxnSpPr>
            <a:stCxn id="57" idx="2"/>
            <a:endCxn id="59" idx="5"/>
          </p:cNvCxnSpPr>
          <p:nvPr/>
        </p:nvCxnSpPr>
        <p:spPr>
          <a:xfrm flipH="1" flipV="1">
            <a:off x="8222888" y="4385043"/>
            <a:ext cx="313928" cy="22897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117">
            <a:extLst>
              <a:ext uri="{FF2B5EF4-FFF2-40B4-BE49-F238E27FC236}">
                <a16:creationId xmlns:a16="http://schemas.microsoft.com/office/drawing/2014/main" id="{6B70C851-1BFA-48FB-4B89-64BDF00DC764}"/>
              </a:ext>
            </a:extLst>
          </p:cNvPr>
          <p:cNvCxnSpPr>
            <a:stCxn id="59" idx="1"/>
            <a:endCxn id="61" idx="5"/>
          </p:cNvCxnSpPr>
          <p:nvPr/>
        </p:nvCxnSpPr>
        <p:spPr>
          <a:xfrm flipH="1" flipV="1">
            <a:off x="7866158" y="3929077"/>
            <a:ext cx="230024" cy="32359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118">
            <a:extLst>
              <a:ext uri="{FF2B5EF4-FFF2-40B4-BE49-F238E27FC236}">
                <a16:creationId xmlns:a16="http://schemas.microsoft.com/office/drawing/2014/main" id="{038DC965-8A35-442A-759C-32F5263DD78B}"/>
              </a:ext>
            </a:extLst>
          </p:cNvPr>
          <p:cNvSpPr txBox="1"/>
          <p:nvPr/>
        </p:nvSpPr>
        <p:spPr>
          <a:xfrm>
            <a:off x="7749929" y="2851841"/>
            <a:ext cx="121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 = 10</a:t>
            </a:r>
          </a:p>
        </p:txBody>
      </p:sp>
      <p:sp>
        <p:nvSpPr>
          <p:cNvPr id="78" name="TextBox 119">
            <a:extLst>
              <a:ext uri="{FF2B5EF4-FFF2-40B4-BE49-F238E27FC236}">
                <a16:creationId xmlns:a16="http://schemas.microsoft.com/office/drawing/2014/main" id="{62E2F2F4-D935-C9A6-80CC-391DEBFC8314}"/>
              </a:ext>
            </a:extLst>
          </p:cNvPr>
          <p:cNvSpPr txBox="1"/>
          <p:nvPr/>
        </p:nvSpPr>
        <p:spPr>
          <a:xfrm>
            <a:off x="8851286" y="2149069"/>
            <a:ext cx="1962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err="1"/>
              <a:t>FD</a:t>
            </a:r>
            <a:r>
              <a:rPr lang="fr-FR" sz="2800" b="1" baseline="-25000" err="1"/>
              <a:t>Simulated</a:t>
            </a:r>
            <a:endParaRPr lang="fr-FR" sz="2800" b="1"/>
          </a:p>
        </p:txBody>
      </p:sp>
      <p:cxnSp>
        <p:nvCxnSpPr>
          <p:cNvPr id="79" name="Straight Arrow Connector 120">
            <a:extLst>
              <a:ext uri="{FF2B5EF4-FFF2-40B4-BE49-F238E27FC236}">
                <a16:creationId xmlns:a16="http://schemas.microsoft.com/office/drawing/2014/main" id="{84BBF0ED-00A6-8457-9929-47FF1CC9B61C}"/>
              </a:ext>
            </a:extLst>
          </p:cNvPr>
          <p:cNvCxnSpPr/>
          <p:nvPr/>
        </p:nvCxnSpPr>
        <p:spPr>
          <a:xfrm flipH="1">
            <a:off x="8697773" y="2795353"/>
            <a:ext cx="999380" cy="1322946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Oval 122">
            <a:extLst>
              <a:ext uri="{FF2B5EF4-FFF2-40B4-BE49-F238E27FC236}">
                <a16:creationId xmlns:a16="http://schemas.microsoft.com/office/drawing/2014/main" id="{9ABAAB34-91B4-F68B-F517-250DC7B9B3A0}"/>
              </a:ext>
            </a:extLst>
          </p:cNvPr>
          <p:cNvSpPr/>
          <p:nvPr/>
        </p:nvSpPr>
        <p:spPr>
          <a:xfrm>
            <a:off x="2727602" y="5126587"/>
            <a:ext cx="179190" cy="1871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123">
            <a:extLst>
              <a:ext uri="{FF2B5EF4-FFF2-40B4-BE49-F238E27FC236}">
                <a16:creationId xmlns:a16="http://schemas.microsoft.com/office/drawing/2014/main" id="{5D70D52C-12B8-97D5-68E4-C07213207A1C}"/>
              </a:ext>
            </a:extLst>
          </p:cNvPr>
          <p:cNvSpPr/>
          <p:nvPr/>
        </p:nvSpPr>
        <p:spPr>
          <a:xfrm>
            <a:off x="2727602" y="5538456"/>
            <a:ext cx="179190" cy="1871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124">
            <a:extLst>
              <a:ext uri="{FF2B5EF4-FFF2-40B4-BE49-F238E27FC236}">
                <a16:creationId xmlns:a16="http://schemas.microsoft.com/office/drawing/2014/main" id="{6A7B67A1-F210-73AB-89B6-C43F5C981160}"/>
              </a:ext>
            </a:extLst>
          </p:cNvPr>
          <p:cNvSpPr/>
          <p:nvPr/>
        </p:nvSpPr>
        <p:spPr>
          <a:xfrm>
            <a:off x="3335960" y="5128323"/>
            <a:ext cx="179190" cy="1871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125">
            <a:extLst>
              <a:ext uri="{FF2B5EF4-FFF2-40B4-BE49-F238E27FC236}">
                <a16:creationId xmlns:a16="http://schemas.microsoft.com/office/drawing/2014/main" id="{9C29027D-F4A0-8EFD-2DEF-41CFC4160FB6}"/>
              </a:ext>
            </a:extLst>
          </p:cNvPr>
          <p:cNvSpPr/>
          <p:nvPr/>
        </p:nvSpPr>
        <p:spPr>
          <a:xfrm>
            <a:off x="3927328" y="5126586"/>
            <a:ext cx="179190" cy="1871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126">
            <a:extLst>
              <a:ext uri="{FF2B5EF4-FFF2-40B4-BE49-F238E27FC236}">
                <a16:creationId xmlns:a16="http://schemas.microsoft.com/office/drawing/2014/main" id="{11B89AF4-6F6B-BADF-EC00-F83BC5147139}"/>
              </a:ext>
            </a:extLst>
          </p:cNvPr>
          <p:cNvSpPr/>
          <p:nvPr/>
        </p:nvSpPr>
        <p:spPr>
          <a:xfrm>
            <a:off x="3335960" y="5540670"/>
            <a:ext cx="179190" cy="1871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127">
            <a:extLst>
              <a:ext uri="{FF2B5EF4-FFF2-40B4-BE49-F238E27FC236}">
                <a16:creationId xmlns:a16="http://schemas.microsoft.com/office/drawing/2014/main" id="{C75E66D5-FAB2-09AA-B6C8-11FEB5BBA0F5}"/>
              </a:ext>
            </a:extLst>
          </p:cNvPr>
          <p:cNvSpPr/>
          <p:nvPr/>
        </p:nvSpPr>
        <p:spPr>
          <a:xfrm>
            <a:off x="3927328" y="5538456"/>
            <a:ext cx="179190" cy="1871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128">
            <a:extLst>
              <a:ext uri="{FF2B5EF4-FFF2-40B4-BE49-F238E27FC236}">
                <a16:creationId xmlns:a16="http://schemas.microsoft.com/office/drawing/2014/main" id="{185E411F-E474-2DDF-9EFD-9112A2B18482}"/>
              </a:ext>
            </a:extLst>
          </p:cNvPr>
          <p:cNvSpPr/>
          <p:nvPr/>
        </p:nvSpPr>
        <p:spPr>
          <a:xfrm>
            <a:off x="3927328" y="5945359"/>
            <a:ext cx="179190" cy="1871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129">
            <a:extLst>
              <a:ext uri="{FF2B5EF4-FFF2-40B4-BE49-F238E27FC236}">
                <a16:creationId xmlns:a16="http://schemas.microsoft.com/office/drawing/2014/main" id="{F4831383-563A-38F2-A369-F643C62869BF}"/>
              </a:ext>
            </a:extLst>
          </p:cNvPr>
          <p:cNvSpPr/>
          <p:nvPr/>
        </p:nvSpPr>
        <p:spPr>
          <a:xfrm>
            <a:off x="2722085" y="5945358"/>
            <a:ext cx="179190" cy="1871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130">
            <a:extLst>
              <a:ext uri="{FF2B5EF4-FFF2-40B4-BE49-F238E27FC236}">
                <a16:creationId xmlns:a16="http://schemas.microsoft.com/office/drawing/2014/main" id="{3F17AA57-E187-9B70-39D6-C882D7C13E4C}"/>
              </a:ext>
            </a:extLst>
          </p:cNvPr>
          <p:cNvSpPr/>
          <p:nvPr/>
        </p:nvSpPr>
        <p:spPr>
          <a:xfrm>
            <a:off x="3335960" y="5952463"/>
            <a:ext cx="179190" cy="1871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132">
            <a:extLst>
              <a:ext uri="{FF2B5EF4-FFF2-40B4-BE49-F238E27FC236}">
                <a16:creationId xmlns:a16="http://schemas.microsoft.com/office/drawing/2014/main" id="{DA4145BD-B4A3-1A3F-62F7-12A1E06E7EEE}"/>
              </a:ext>
            </a:extLst>
          </p:cNvPr>
          <p:cNvSpPr/>
          <p:nvPr/>
        </p:nvSpPr>
        <p:spPr>
          <a:xfrm>
            <a:off x="2727602" y="3895974"/>
            <a:ext cx="179190" cy="1871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133">
            <a:extLst>
              <a:ext uri="{FF2B5EF4-FFF2-40B4-BE49-F238E27FC236}">
                <a16:creationId xmlns:a16="http://schemas.microsoft.com/office/drawing/2014/main" id="{4EE93A97-9EA3-07D7-F3BC-3BAE47D0E6EE}"/>
              </a:ext>
            </a:extLst>
          </p:cNvPr>
          <p:cNvSpPr/>
          <p:nvPr/>
        </p:nvSpPr>
        <p:spPr>
          <a:xfrm>
            <a:off x="2727602" y="4307843"/>
            <a:ext cx="179190" cy="1871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134">
            <a:extLst>
              <a:ext uri="{FF2B5EF4-FFF2-40B4-BE49-F238E27FC236}">
                <a16:creationId xmlns:a16="http://schemas.microsoft.com/office/drawing/2014/main" id="{2E9842C6-BCBC-1B8D-8151-A233AB65416E}"/>
              </a:ext>
            </a:extLst>
          </p:cNvPr>
          <p:cNvSpPr/>
          <p:nvPr/>
        </p:nvSpPr>
        <p:spPr>
          <a:xfrm>
            <a:off x="3335960" y="3897710"/>
            <a:ext cx="179190" cy="1871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135">
            <a:extLst>
              <a:ext uri="{FF2B5EF4-FFF2-40B4-BE49-F238E27FC236}">
                <a16:creationId xmlns:a16="http://schemas.microsoft.com/office/drawing/2014/main" id="{7A2EA945-973A-B54C-4FB7-C6305A5355DB}"/>
              </a:ext>
            </a:extLst>
          </p:cNvPr>
          <p:cNvSpPr/>
          <p:nvPr/>
        </p:nvSpPr>
        <p:spPr>
          <a:xfrm>
            <a:off x="3927328" y="3895973"/>
            <a:ext cx="179190" cy="1871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136">
            <a:extLst>
              <a:ext uri="{FF2B5EF4-FFF2-40B4-BE49-F238E27FC236}">
                <a16:creationId xmlns:a16="http://schemas.microsoft.com/office/drawing/2014/main" id="{A9E509BD-0EF5-FAC2-63FA-5F987DEC8C82}"/>
              </a:ext>
            </a:extLst>
          </p:cNvPr>
          <p:cNvSpPr/>
          <p:nvPr/>
        </p:nvSpPr>
        <p:spPr>
          <a:xfrm>
            <a:off x="3335960" y="4310057"/>
            <a:ext cx="179190" cy="1871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137">
            <a:extLst>
              <a:ext uri="{FF2B5EF4-FFF2-40B4-BE49-F238E27FC236}">
                <a16:creationId xmlns:a16="http://schemas.microsoft.com/office/drawing/2014/main" id="{DE744399-7124-DA30-6D8B-A73FCAA6F280}"/>
              </a:ext>
            </a:extLst>
          </p:cNvPr>
          <p:cNvSpPr/>
          <p:nvPr/>
        </p:nvSpPr>
        <p:spPr>
          <a:xfrm>
            <a:off x="3927328" y="4307843"/>
            <a:ext cx="179190" cy="1871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138">
            <a:extLst>
              <a:ext uri="{FF2B5EF4-FFF2-40B4-BE49-F238E27FC236}">
                <a16:creationId xmlns:a16="http://schemas.microsoft.com/office/drawing/2014/main" id="{705C8736-4DAB-88C7-EB2A-690320E0A829}"/>
              </a:ext>
            </a:extLst>
          </p:cNvPr>
          <p:cNvSpPr/>
          <p:nvPr/>
        </p:nvSpPr>
        <p:spPr>
          <a:xfrm>
            <a:off x="3927328" y="4714746"/>
            <a:ext cx="179190" cy="1871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139">
            <a:extLst>
              <a:ext uri="{FF2B5EF4-FFF2-40B4-BE49-F238E27FC236}">
                <a16:creationId xmlns:a16="http://schemas.microsoft.com/office/drawing/2014/main" id="{D127FC32-F17F-E8C6-D633-61A03B8DCE62}"/>
              </a:ext>
            </a:extLst>
          </p:cNvPr>
          <p:cNvSpPr/>
          <p:nvPr/>
        </p:nvSpPr>
        <p:spPr>
          <a:xfrm>
            <a:off x="2722085" y="4714745"/>
            <a:ext cx="179190" cy="1871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140">
            <a:extLst>
              <a:ext uri="{FF2B5EF4-FFF2-40B4-BE49-F238E27FC236}">
                <a16:creationId xmlns:a16="http://schemas.microsoft.com/office/drawing/2014/main" id="{91423FA8-6019-D273-D6A1-2ED128A918A7}"/>
              </a:ext>
            </a:extLst>
          </p:cNvPr>
          <p:cNvSpPr/>
          <p:nvPr/>
        </p:nvSpPr>
        <p:spPr>
          <a:xfrm>
            <a:off x="3335960" y="4721850"/>
            <a:ext cx="179190" cy="18719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22">
            <a:extLst>
              <a:ext uri="{FF2B5EF4-FFF2-40B4-BE49-F238E27FC236}">
                <a16:creationId xmlns:a16="http://schemas.microsoft.com/office/drawing/2014/main" id="{5C31B80D-1489-74E2-1492-E214BA8864F1}"/>
              </a:ext>
            </a:extLst>
          </p:cNvPr>
          <p:cNvSpPr txBox="1"/>
          <p:nvPr/>
        </p:nvSpPr>
        <p:spPr>
          <a:xfrm>
            <a:off x="2203567" y="1632917"/>
            <a:ext cx="738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Observed functional diversity (</a:t>
            </a:r>
            <a:r>
              <a:rPr lang="en-US" err="1"/>
              <a:t>FD</a:t>
            </a:r>
            <a:r>
              <a:rPr lang="en-US" baseline="-25000" err="1"/>
              <a:t>Observed</a:t>
            </a:r>
            <a:r>
              <a:rPr lang="en-US"/>
              <a:t>)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683019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3296E-5363-E6B7-5E01-BD8445229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1C2EF86-F172-07E0-B54D-43CB65799F22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Null model</a:t>
            </a: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004C598A-3C53-A6C6-CA36-4C75FD346696}"/>
              </a:ext>
            </a:extLst>
          </p:cNvPr>
          <p:cNvSpPr/>
          <p:nvPr/>
        </p:nvSpPr>
        <p:spPr>
          <a:xfrm>
            <a:off x="1748709" y="1677512"/>
            <a:ext cx="334536" cy="29847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38">
            <a:extLst>
              <a:ext uri="{FF2B5EF4-FFF2-40B4-BE49-F238E27FC236}">
                <a16:creationId xmlns:a16="http://schemas.microsoft.com/office/drawing/2014/main" id="{B34ABE73-6D70-3FCC-AD1B-048C00A9C994}"/>
              </a:ext>
            </a:extLst>
          </p:cNvPr>
          <p:cNvSpPr/>
          <p:nvPr/>
        </p:nvSpPr>
        <p:spPr>
          <a:xfrm>
            <a:off x="1743991" y="2382658"/>
            <a:ext cx="334536" cy="29847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61">
            <a:extLst>
              <a:ext uri="{FF2B5EF4-FFF2-40B4-BE49-F238E27FC236}">
                <a16:creationId xmlns:a16="http://schemas.microsoft.com/office/drawing/2014/main" id="{C52452A3-963C-E60C-A7D6-2C8B9E413AC5}"/>
              </a:ext>
            </a:extLst>
          </p:cNvPr>
          <p:cNvSpPr txBox="1"/>
          <p:nvPr/>
        </p:nvSpPr>
        <p:spPr>
          <a:xfrm>
            <a:off x="2203566" y="3013510"/>
            <a:ext cx="4565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err="1"/>
              <a:t>Comparaison</a:t>
            </a:r>
            <a:r>
              <a:rPr lang="en-US" sz="1600"/>
              <a:t> of the </a:t>
            </a:r>
            <a:r>
              <a:rPr lang="en-US" sz="1600" err="1"/>
              <a:t>FD</a:t>
            </a:r>
            <a:r>
              <a:rPr lang="en-US" sz="1600" baseline="-25000" err="1"/>
              <a:t>Simul</a:t>
            </a:r>
            <a:r>
              <a:rPr lang="en-US" sz="1600"/>
              <a:t> et de la </a:t>
            </a:r>
            <a:r>
              <a:rPr lang="en-US" sz="1600" err="1"/>
              <a:t>FD</a:t>
            </a:r>
            <a:r>
              <a:rPr lang="en-US" sz="1600" baseline="-25000" err="1"/>
              <a:t>Obs</a:t>
            </a:r>
            <a:endParaRPr lang="en-US" sz="1600"/>
          </a:p>
        </p:txBody>
      </p:sp>
      <p:sp>
        <p:nvSpPr>
          <p:cNvPr id="11" name="Oval 65">
            <a:extLst>
              <a:ext uri="{FF2B5EF4-FFF2-40B4-BE49-F238E27FC236}">
                <a16:creationId xmlns:a16="http://schemas.microsoft.com/office/drawing/2014/main" id="{6A8D31F4-2EB8-118D-248C-1836638B0415}"/>
              </a:ext>
            </a:extLst>
          </p:cNvPr>
          <p:cNvSpPr/>
          <p:nvPr/>
        </p:nvSpPr>
        <p:spPr>
          <a:xfrm>
            <a:off x="1743991" y="3008813"/>
            <a:ext cx="334536" cy="29847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2" name="Picture 66">
            <a:extLst>
              <a:ext uri="{FF2B5EF4-FFF2-40B4-BE49-F238E27FC236}">
                <a16:creationId xmlns:a16="http://schemas.microsoft.com/office/drawing/2014/main" id="{E0D2DC4F-70BB-E9B9-6EA0-229521B39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123" y="3712516"/>
            <a:ext cx="2765923" cy="2765923"/>
          </a:xfrm>
          <a:prstGeom prst="rect">
            <a:avLst/>
          </a:prstGeom>
        </p:spPr>
      </p:pic>
      <p:sp>
        <p:nvSpPr>
          <p:cNvPr id="13" name="TextBox 67">
            <a:extLst>
              <a:ext uri="{FF2B5EF4-FFF2-40B4-BE49-F238E27FC236}">
                <a16:creationId xmlns:a16="http://schemas.microsoft.com/office/drawing/2014/main" id="{20D1847D-01FA-25FD-8538-59F55DCCCACC}"/>
              </a:ext>
            </a:extLst>
          </p:cNvPr>
          <p:cNvSpPr txBox="1"/>
          <p:nvPr/>
        </p:nvSpPr>
        <p:spPr>
          <a:xfrm>
            <a:off x="6586455" y="3405776"/>
            <a:ext cx="283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err="1"/>
              <a:t>FD</a:t>
            </a:r>
            <a:r>
              <a:rPr lang="fr-FR" baseline="-25000" err="1"/>
              <a:t>Simul</a:t>
            </a:r>
            <a:endParaRPr lang="fr-FR"/>
          </a:p>
        </p:txBody>
      </p:sp>
      <p:cxnSp>
        <p:nvCxnSpPr>
          <p:cNvPr id="14" name="Straight Arrow Connector 68">
            <a:extLst>
              <a:ext uri="{FF2B5EF4-FFF2-40B4-BE49-F238E27FC236}">
                <a16:creationId xmlns:a16="http://schemas.microsoft.com/office/drawing/2014/main" id="{D102D624-C24D-3185-BF98-98D3D07B278B}"/>
              </a:ext>
            </a:extLst>
          </p:cNvPr>
          <p:cNvCxnSpPr/>
          <p:nvPr/>
        </p:nvCxnSpPr>
        <p:spPr>
          <a:xfrm flipH="1">
            <a:off x="5519507" y="3660846"/>
            <a:ext cx="1106585" cy="55622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69">
            <a:extLst>
              <a:ext uri="{FF2B5EF4-FFF2-40B4-BE49-F238E27FC236}">
                <a16:creationId xmlns:a16="http://schemas.microsoft.com/office/drawing/2014/main" id="{671DFB5C-4190-7D36-55AC-D2D903D227D0}"/>
              </a:ext>
            </a:extLst>
          </p:cNvPr>
          <p:cNvSpPr txBox="1"/>
          <p:nvPr/>
        </p:nvSpPr>
        <p:spPr>
          <a:xfrm>
            <a:off x="6522864" y="3956026"/>
            <a:ext cx="283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err="1"/>
              <a:t>FD</a:t>
            </a:r>
            <a:r>
              <a:rPr lang="fr-FR" baseline="-25000" err="1"/>
              <a:t>Obs</a:t>
            </a:r>
            <a:endParaRPr lang="fr-FR"/>
          </a:p>
        </p:txBody>
      </p:sp>
      <p:cxnSp>
        <p:nvCxnSpPr>
          <p:cNvPr id="16" name="Straight Arrow Connector 70">
            <a:extLst>
              <a:ext uri="{FF2B5EF4-FFF2-40B4-BE49-F238E27FC236}">
                <a16:creationId xmlns:a16="http://schemas.microsoft.com/office/drawing/2014/main" id="{97B30932-387F-887D-714A-F723ED732FF7}"/>
              </a:ext>
            </a:extLst>
          </p:cNvPr>
          <p:cNvCxnSpPr/>
          <p:nvPr/>
        </p:nvCxnSpPr>
        <p:spPr>
          <a:xfrm flipH="1">
            <a:off x="5944051" y="4115810"/>
            <a:ext cx="626381" cy="17166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71">
            <a:extLst>
              <a:ext uri="{FF2B5EF4-FFF2-40B4-BE49-F238E27FC236}">
                <a16:creationId xmlns:a16="http://schemas.microsoft.com/office/drawing/2014/main" id="{6AEA6DA4-D1DA-0E4F-8E3E-71AB739A5813}"/>
              </a:ext>
            </a:extLst>
          </p:cNvPr>
          <p:cNvCxnSpPr/>
          <p:nvPr/>
        </p:nvCxnSpPr>
        <p:spPr>
          <a:xfrm flipH="1">
            <a:off x="5922245" y="4045009"/>
            <a:ext cx="629" cy="2022338"/>
          </a:xfrm>
          <a:prstGeom prst="line">
            <a:avLst/>
          </a:prstGeom>
          <a:ln w="28575" cmpd="sng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9C03405-4CB0-7862-CF73-BFF4FAC0BA19}"/>
              </a:ext>
            </a:extLst>
          </p:cNvPr>
          <p:cNvSpPr/>
          <p:nvPr/>
        </p:nvSpPr>
        <p:spPr>
          <a:xfrm>
            <a:off x="4849704" y="3800037"/>
            <a:ext cx="834758" cy="177965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Box 37">
            <a:extLst>
              <a:ext uri="{FF2B5EF4-FFF2-40B4-BE49-F238E27FC236}">
                <a16:creationId xmlns:a16="http://schemas.microsoft.com/office/drawing/2014/main" id="{AEC5E918-1C24-3640-6248-6F2D53B67803}"/>
              </a:ext>
            </a:extLst>
          </p:cNvPr>
          <p:cNvSpPr txBox="1"/>
          <p:nvPr/>
        </p:nvSpPr>
        <p:spPr>
          <a:xfrm>
            <a:off x="2203567" y="2342582"/>
            <a:ext cx="593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Simulation of random communities</a:t>
            </a:r>
            <a:endParaRPr lang="en-US" b="1"/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D6D21B6C-85A3-0CEE-0741-8494611AC7B3}"/>
              </a:ext>
            </a:extLst>
          </p:cNvPr>
          <p:cNvSpPr txBox="1"/>
          <p:nvPr/>
        </p:nvSpPr>
        <p:spPr>
          <a:xfrm>
            <a:off x="2203567" y="1632917"/>
            <a:ext cx="738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Observed functional diversity (</a:t>
            </a:r>
            <a:r>
              <a:rPr lang="en-US" err="1"/>
              <a:t>FD</a:t>
            </a:r>
            <a:r>
              <a:rPr lang="en-US" baseline="-25000" err="1"/>
              <a:t>Observed</a:t>
            </a:r>
            <a:r>
              <a:rPr lang="en-US"/>
              <a:t>)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30762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09B1B-0CA9-4024-4879-396809F3F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D4C551C-6032-02AB-193F-CA01A176266A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Null model</a:t>
            </a: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val 21">
            <a:extLst>
              <a:ext uri="{FF2B5EF4-FFF2-40B4-BE49-F238E27FC236}">
                <a16:creationId xmlns:a16="http://schemas.microsoft.com/office/drawing/2014/main" id="{F7F5F05D-CB0E-46BE-AA2F-2F989B973F6B}"/>
              </a:ext>
            </a:extLst>
          </p:cNvPr>
          <p:cNvSpPr/>
          <p:nvPr/>
        </p:nvSpPr>
        <p:spPr>
          <a:xfrm>
            <a:off x="1748709" y="1677512"/>
            <a:ext cx="334536" cy="29847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Oval 38">
            <a:extLst>
              <a:ext uri="{FF2B5EF4-FFF2-40B4-BE49-F238E27FC236}">
                <a16:creationId xmlns:a16="http://schemas.microsoft.com/office/drawing/2014/main" id="{A797CAA1-3C9B-AB31-B37C-414164DC43E4}"/>
              </a:ext>
            </a:extLst>
          </p:cNvPr>
          <p:cNvSpPr/>
          <p:nvPr/>
        </p:nvSpPr>
        <p:spPr>
          <a:xfrm>
            <a:off x="1743991" y="2382658"/>
            <a:ext cx="334536" cy="29847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65">
            <a:extLst>
              <a:ext uri="{FF2B5EF4-FFF2-40B4-BE49-F238E27FC236}">
                <a16:creationId xmlns:a16="http://schemas.microsoft.com/office/drawing/2014/main" id="{1DC65B41-E869-5640-2C75-0229012B2CD9}"/>
              </a:ext>
            </a:extLst>
          </p:cNvPr>
          <p:cNvSpPr/>
          <p:nvPr/>
        </p:nvSpPr>
        <p:spPr>
          <a:xfrm>
            <a:off x="1743991" y="3008813"/>
            <a:ext cx="334536" cy="29847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1057E8-122B-3CE3-0EBD-8C79B43886C7}"/>
              </a:ext>
            </a:extLst>
          </p:cNvPr>
          <p:cNvSpPr/>
          <p:nvPr/>
        </p:nvSpPr>
        <p:spPr>
          <a:xfrm>
            <a:off x="3359151" y="4575482"/>
            <a:ext cx="5173222" cy="93871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b="1"/>
              <a:t>SES = (</a:t>
            </a:r>
            <a:r>
              <a:rPr lang="en-US" sz="2000" b="1" err="1"/>
              <a:t>FD</a:t>
            </a:r>
            <a:r>
              <a:rPr lang="en-US" sz="2000" b="1" baseline="-25000" err="1"/>
              <a:t>Obs</a:t>
            </a:r>
            <a:r>
              <a:rPr lang="en-US" sz="2000" b="1"/>
              <a:t> – Mean(</a:t>
            </a:r>
            <a:r>
              <a:rPr lang="en-US" sz="2000" b="1" err="1"/>
              <a:t>FD</a:t>
            </a:r>
            <a:r>
              <a:rPr lang="en-US" sz="2000" b="1" baseline="-25000" err="1"/>
              <a:t>Simul</a:t>
            </a:r>
            <a:r>
              <a:rPr lang="en-US" sz="2000" b="1"/>
              <a:t>)/SD(</a:t>
            </a:r>
            <a:r>
              <a:rPr lang="en-US" sz="2000" b="1" err="1"/>
              <a:t>FD</a:t>
            </a:r>
            <a:r>
              <a:rPr lang="en-US" sz="2000" b="1" baseline="-25000" err="1"/>
              <a:t>Simul</a:t>
            </a:r>
            <a:r>
              <a:rPr lang="en-US" sz="2000" b="1"/>
              <a:t>)</a:t>
            </a:r>
          </a:p>
          <a:p>
            <a:pPr>
              <a:spcAft>
                <a:spcPts val="1800"/>
              </a:spcAft>
            </a:pPr>
            <a:r>
              <a:rPr lang="en-US" sz="2000" b="1" i="1"/>
              <a:t>p-</a:t>
            </a:r>
            <a:r>
              <a:rPr lang="en-US" sz="2000" b="1"/>
              <a:t>value = (No. </a:t>
            </a:r>
            <a:r>
              <a:rPr lang="fr-FR" sz="2000" b="1" err="1"/>
              <a:t>FD</a:t>
            </a:r>
            <a:r>
              <a:rPr lang="fr-FR" sz="2000" b="1" baseline="-25000" err="1"/>
              <a:t>Simul</a:t>
            </a:r>
            <a:r>
              <a:rPr lang="fr-FR" sz="2000" b="1"/>
              <a:t> &gt; </a:t>
            </a:r>
            <a:r>
              <a:rPr lang="fr-FR" sz="2000" b="1" err="1"/>
              <a:t>FD</a:t>
            </a:r>
            <a:r>
              <a:rPr lang="fr-FR" sz="2000" b="1" baseline="-25000" err="1"/>
              <a:t>Obs</a:t>
            </a:r>
            <a:r>
              <a:rPr lang="fr-FR" sz="2000" b="1"/>
              <a:t> )/ No. </a:t>
            </a:r>
            <a:r>
              <a:rPr lang="fr-FR" sz="2000" b="1" err="1"/>
              <a:t>FD</a:t>
            </a:r>
            <a:r>
              <a:rPr lang="fr-FR" sz="2000" b="1" baseline="-25000" err="1"/>
              <a:t>Simulés</a:t>
            </a:r>
            <a:r>
              <a:rPr lang="fr-FR" sz="2000" b="1"/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901819-D84F-D3F1-41B8-A848C9D5878D}"/>
              </a:ext>
            </a:extLst>
          </p:cNvPr>
          <p:cNvSpPr/>
          <p:nvPr/>
        </p:nvSpPr>
        <p:spPr>
          <a:xfrm>
            <a:off x="2203566" y="3681097"/>
            <a:ext cx="2423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Standardized effect size</a:t>
            </a:r>
            <a:endParaRPr lang="en-US" sz="1600" b="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A169B52-A07A-E427-405D-98DF08C01D93}"/>
              </a:ext>
            </a:extLst>
          </p:cNvPr>
          <p:cNvSpPr/>
          <p:nvPr/>
        </p:nvSpPr>
        <p:spPr>
          <a:xfrm>
            <a:off x="1781863" y="3713406"/>
            <a:ext cx="334536" cy="29847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" name="TextBox 61">
            <a:extLst>
              <a:ext uri="{FF2B5EF4-FFF2-40B4-BE49-F238E27FC236}">
                <a16:creationId xmlns:a16="http://schemas.microsoft.com/office/drawing/2014/main" id="{8150DB43-1B2B-A288-B90C-6F2C3B07B7A7}"/>
              </a:ext>
            </a:extLst>
          </p:cNvPr>
          <p:cNvSpPr txBox="1"/>
          <p:nvPr/>
        </p:nvSpPr>
        <p:spPr>
          <a:xfrm>
            <a:off x="2203566" y="3013510"/>
            <a:ext cx="45654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err="1"/>
              <a:t>Comparaison</a:t>
            </a:r>
            <a:r>
              <a:rPr lang="en-US" sz="1600"/>
              <a:t> of the </a:t>
            </a:r>
            <a:r>
              <a:rPr lang="en-US" sz="1600" err="1"/>
              <a:t>FD</a:t>
            </a:r>
            <a:r>
              <a:rPr lang="en-US" sz="1600" baseline="-25000" err="1"/>
              <a:t>Simul</a:t>
            </a:r>
            <a:r>
              <a:rPr lang="en-US" sz="1600"/>
              <a:t> et de la </a:t>
            </a:r>
            <a:r>
              <a:rPr lang="en-US" sz="1600" err="1"/>
              <a:t>FD</a:t>
            </a:r>
            <a:r>
              <a:rPr lang="en-US" sz="1600" baseline="-25000" err="1"/>
              <a:t>Obs</a:t>
            </a:r>
            <a:endParaRPr lang="en-US" sz="1600"/>
          </a:p>
        </p:txBody>
      </p:sp>
      <p:sp>
        <p:nvSpPr>
          <p:cNvPr id="27" name="TextBox 37">
            <a:extLst>
              <a:ext uri="{FF2B5EF4-FFF2-40B4-BE49-F238E27FC236}">
                <a16:creationId xmlns:a16="http://schemas.microsoft.com/office/drawing/2014/main" id="{F9A02711-FE5E-B875-E6EF-5E7D2621B9C9}"/>
              </a:ext>
            </a:extLst>
          </p:cNvPr>
          <p:cNvSpPr txBox="1"/>
          <p:nvPr/>
        </p:nvSpPr>
        <p:spPr>
          <a:xfrm>
            <a:off x="2203567" y="2342582"/>
            <a:ext cx="593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Simulation of random communities</a:t>
            </a:r>
            <a:endParaRPr lang="en-US" b="1"/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E2965775-3E14-1369-065C-19C1F0CB98E0}"/>
              </a:ext>
            </a:extLst>
          </p:cNvPr>
          <p:cNvSpPr txBox="1"/>
          <p:nvPr/>
        </p:nvSpPr>
        <p:spPr>
          <a:xfrm>
            <a:off x="2203567" y="1632917"/>
            <a:ext cx="7388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Observed functional diversity (</a:t>
            </a:r>
            <a:r>
              <a:rPr lang="en-US" err="1"/>
              <a:t>FD</a:t>
            </a:r>
            <a:r>
              <a:rPr lang="en-US" baseline="-25000" err="1"/>
              <a:t>Observed</a:t>
            </a:r>
            <a:r>
              <a:rPr lang="en-US"/>
              <a:t>)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4480617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3E954-C3A3-196B-4B0D-E3992DBC1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C157283-2DF3-0A80-C54D-56B05540E559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r-FR" sz="4000" b="1" err="1"/>
              <a:t>Functional</a:t>
            </a:r>
            <a:r>
              <a:rPr lang="fr-FR" sz="4000" b="1"/>
              <a:t> trait </a:t>
            </a:r>
            <a:r>
              <a:rPr lang="fr-FR" sz="4000" b="1" err="1"/>
              <a:t>space</a:t>
            </a:r>
            <a:r>
              <a:rPr lang="fr-FR" sz="4000" b="1"/>
              <a:t> and </a:t>
            </a:r>
            <a:r>
              <a:rPr lang="fr-FR" sz="4000" b="1" err="1"/>
              <a:t>community</a:t>
            </a:r>
            <a:endParaRPr lang="en-GB" sz="4000" b="1"/>
          </a:p>
        </p:txBody>
      </p:sp>
      <p:pic>
        <p:nvPicPr>
          <p:cNvPr id="2" name="Image 1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056CEC00-F0CB-7DCA-C74F-60AA0939C6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0" y="1561709"/>
            <a:ext cx="5638802" cy="3807811"/>
          </a:xfrm>
          <a:prstGeom prst="rect">
            <a:avLst/>
          </a:prstGeom>
        </p:spPr>
      </p:pic>
      <p:pic>
        <p:nvPicPr>
          <p:cNvPr id="5" name="Image 4" descr="Une image contenant texte, diagramme, capture d’écran, Tracé&#10;&#10;Description générée automatiquement">
            <a:extLst>
              <a:ext uri="{FF2B5EF4-FFF2-40B4-BE49-F238E27FC236}">
                <a16:creationId xmlns:a16="http://schemas.microsoft.com/office/drawing/2014/main" id="{E8290AA6-F3DE-5774-4727-93FDAE39B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19" y="1512540"/>
            <a:ext cx="5467881" cy="395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686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7667A-DA86-950A-F65E-FF86B9FF3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65815F-DC27-2DD2-53A3-BE1651045CE0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Null model</a:t>
            </a: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Image 9" descr="Une image contenant texte, capture d’écran, cercle, conception&#10;&#10;Description générée automatiquement">
            <a:extLst>
              <a:ext uri="{FF2B5EF4-FFF2-40B4-BE49-F238E27FC236}">
                <a16:creationId xmlns:a16="http://schemas.microsoft.com/office/drawing/2014/main" id="{508F13B0-2F8B-799C-ADB2-A3AD3D41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6" y="1206607"/>
            <a:ext cx="7105654" cy="519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17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411480" y="347472"/>
            <a:ext cx="11338560" cy="6163056"/>
          </a:xfrm>
          <a:prstGeom prst="rect">
            <a:avLst/>
          </a:prstGeom>
          <a:solidFill>
            <a:srgbClr val="FFFFFF">
              <a:alpha val="88000"/>
            </a:srgbClr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0" y="0"/>
            <a:ext cx="12161520" cy="960120"/>
          </a:xfrm>
          <a:prstGeom prst="rect">
            <a:avLst/>
          </a:prstGeom>
          <a:solidFill>
            <a:srgbClr val="1A3D2B"/>
          </a:solidFill>
          <a:ln w="12700">
            <a:solidFill>
              <a:srgbClr val="1A3D2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6"/>
          <p:cNvSpPr/>
          <p:nvPr/>
        </p:nvSpPr>
        <p:spPr>
          <a:xfrm>
            <a:off x="502920" y="45720"/>
            <a:ext cx="9601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four primary FD indices — Villéger et al. (2008) Ecology</a:t>
            </a:r>
            <a:endParaRPr lang="en-US" sz="2100"/>
          </a:p>
        </p:txBody>
      </p:sp>
      <p:sp>
        <p:nvSpPr>
          <p:cNvPr id="9" name="Shape 7"/>
          <p:cNvSpPr/>
          <p:nvPr/>
        </p:nvSpPr>
        <p:spPr>
          <a:xfrm>
            <a:off x="10195560" y="182880"/>
            <a:ext cx="1691640" cy="530352"/>
          </a:xfrm>
          <a:prstGeom prst="roundRect">
            <a:avLst>
              <a:gd name="adj" fmla="val 10345"/>
            </a:avLst>
          </a:prstGeom>
          <a:solidFill>
            <a:srgbClr val="1A5278"/>
          </a:solidFill>
          <a:ln w="12700">
            <a:solidFill>
              <a:srgbClr val="1A52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 8"/>
          <p:cNvSpPr/>
          <p:nvPr/>
        </p:nvSpPr>
        <p:spPr>
          <a:xfrm>
            <a:off x="10195560" y="182880"/>
            <a:ext cx="16916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THEORY</a:t>
            </a:r>
            <a:endParaRPr lang="en-US" sz="900"/>
          </a:p>
        </p:txBody>
      </p:sp>
      <p:sp>
        <p:nvSpPr>
          <p:cNvPr id="11" name="Shape 9"/>
          <p:cNvSpPr/>
          <p:nvPr/>
        </p:nvSpPr>
        <p:spPr>
          <a:xfrm>
            <a:off x="502920" y="1078992"/>
            <a:ext cx="2686050" cy="5623560"/>
          </a:xfrm>
          <a:prstGeom prst="rect">
            <a:avLst/>
          </a:prstGeom>
          <a:solidFill>
            <a:srgbClr val="F8F9FA"/>
          </a:solidFill>
          <a:ln w="1524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502920" y="1078992"/>
            <a:ext cx="2686050" cy="475488"/>
          </a:xfrm>
          <a:prstGeom prst="rect">
            <a:avLst/>
          </a:prstGeom>
          <a:solidFill>
            <a:srgbClr val="2D7A4F"/>
          </a:solidFill>
          <a:ln w="1270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Text 11"/>
          <p:cNvSpPr/>
          <p:nvPr/>
        </p:nvSpPr>
        <p:spPr>
          <a:xfrm>
            <a:off x="594360" y="1115568"/>
            <a:ext cx="9144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9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FRic</a:t>
            </a:r>
            <a:endParaRPr lang="en-US" sz="1900"/>
          </a:p>
        </p:txBody>
      </p:sp>
      <p:sp>
        <p:nvSpPr>
          <p:cNvPr id="14" name="Text 12"/>
          <p:cNvSpPr/>
          <p:nvPr/>
        </p:nvSpPr>
        <p:spPr>
          <a:xfrm>
            <a:off x="1508760" y="1170432"/>
            <a:ext cx="158877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Functional Richness</a:t>
            </a:r>
            <a:endParaRPr lang="en-US" sz="1000"/>
          </a:p>
        </p:txBody>
      </p:sp>
      <p:sp>
        <p:nvSpPr>
          <p:cNvPr id="15" name="Text 13"/>
          <p:cNvSpPr/>
          <p:nvPr/>
        </p:nvSpPr>
        <p:spPr>
          <a:xfrm>
            <a:off x="594360" y="1627632"/>
            <a:ext cx="250317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>
                <a:solidFill>
                  <a:srgbClr val="2D7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Geometry:</a:t>
            </a:r>
            <a:endParaRPr lang="en-US" sz="1050"/>
          </a:p>
        </p:txBody>
      </p:sp>
      <p:sp>
        <p:nvSpPr>
          <p:cNvPr id="16" name="Text 14"/>
          <p:cNvSpPr/>
          <p:nvPr/>
        </p:nvSpPr>
        <p:spPr>
          <a:xfrm>
            <a:off x="594360" y="1901952"/>
            <a:ext cx="250317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Volume of the convex hull enclosing all species in functional space</a:t>
            </a:r>
            <a:endParaRPr lang="en-US" sz="1050"/>
          </a:p>
        </p:txBody>
      </p:sp>
      <p:sp>
        <p:nvSpPr>
          <p:cNvPr id="17" name="Text 15"/>
          <p:cNvSpPr/>
          <p:nvPr/>
        </p:nvSpPr>
        <p:spPr>
          <a:xfrm>
            <a:off x="594360" y="2679192"/>
            <a:ext cx="250317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>
                <a:solidFill>
                  <a:srgbClr val="2D7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Ecological meaning:</a:t>
            </a:r>
            <a:endParaRPr lang="en-US" sz="1050"/>
          </a:p>
        </p:txBody>
      </p:sp>
      <p:sp>
        <p:nvSpPr>
          <p:cNvPr id="18" name="Text 16"/>
          <p:cNvSpPr/>
          <p:nvPr/>
        </p:nvSpPr>
        <p:spPr>
          <a:xfrm>
            <a:off x="594360" y="2953512"/>
            <a:ext cx="2503170" cy="11704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Amount of niche space filled by the community. Reflects the range of strategies present, independently of abundances. Sensitive to extreme (rare) species.</a:t>
            </a:r>
            <a:endParaRPr lang="en-US" sz="1050"/>
          </a:p>
        </p:txBody>
      </p:sp>
      <p:sp>
        <p:nvSpPr>
          <p:cNvPr id="19" name="Text 17"/>
          <p:cNvSpPr/>
          <p:nvPr/>
        </p:nvSpPr>
        <p:spPr>
          <a:xfrm>
            <a:off x="594360" y="4169664"/>
            <a:ext cx="250317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>
                <a:solidFill>
                  <a:srgbClr val="2D7A4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🌿 Amazon/Brazil:</a:t>
            </a:r>
            <a:endParaRPr lang="en-US" sz="1000"/>
          </a:p>
        </p:txBody>
      </p:sp>
      <p:sp>
        <p:nvSpPr>
          <p:cNvPr id="20" name="Text 18"/>
          <p:cNvSpPr/>
          <p:nvPr/>
        </p:nvSpPr>
        <p:spPr>
          <a:xfrm>
            <a:off x="594360" y="4443984"/>
            <a:ext cx="2503170" cy="11704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Amazon terra firme vs. várzea: FRic is higher in terra firme (more diverse strategies) because seasonal flooding filters out the most conservative extreme strategies in várzea.</a:t>
            </a:r>
            <a:endParaRPr lang="en-US" sz="1000"/>
          </a:p>
        </p:txBody>
      </p:sp>
      <p:sp>
        <p:nvSpPr>
          <p:cNvPr id="21" name="Shape 19"/>
          <p:cNvSpPr/>
          <p:nvPr/>
        </p:nvSpPr>
        <p:spPr>
          <a:xfrm>
            <a:off x="594360" y="5696712"/>
            <a:ext cx="2503170" cy="877824"/>
          </a:xfrm>
          <a:prstGeom prst="rect">
            <a:avLst/>
          </a:prstGeom>
          <a:solidFill>
            <a:srgbClr val="2D7A4F">
              <a:alpha val="15000"/>
            </a:srgbClr>
          </a:solidFill>
          <a:ln w="635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2" name="Text 20"/>
          <p:cNvSpPr/>
          <p:nvPr/>
        </p:nvSpPr>
        <p:spPr>
          <a:xfrm>
            <a:off x="640080" y="5724144"/>
            <a:ext cx="2430018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 Very sensitive to species richness — always compare FRic between sites with the same n species, or residualise on SR</a:t>
            </a:r>
            <a:endParaRPr lang="en-US" sz="950"/>
          </a:p>
        </p:txBody>
      </p:sp>
      <p:sp>
        <p:nvSpPr>
          <p:cNvPr id="23" name="Shape 21"/>
          <p:cNvSpPr/>
          <p:nvPr/>
        </p:nvSpPr>
        <p:spPr>
          <a:xfrm>
            <a:off x="3326130" y="1078992"/>
            <a:ext cx="2686050" cy="5623560"/>
          </a:xfrm>
          <a:prstGeom prst="rect">
            <a:avLst/>
          </a:prstGeom>
          <a:solidFill>
            <a:srgbClr val="F8F9FA"/>
          </a:solidFill>
          <a:ln w="15240">
            <a:solidFill>
              <a:srgbClr val="1A52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22"/>
          <p:cNvSpPr/>
          <p:nvPr/>
        </p:nvSpPr>
        <p:spPr>
          <a:xfrm>
            <a:off x="3326130" y="1078992"/>
            <a:ext cx="2686050" cy="475488"/>
          </a:xfrm>
          <a:prstGeom prst="rect">
            <a:avLst/>
          </a:prstGeom>
          <a:solidFill>
            <a:srgbClr val="1A5278"/>
          </a:solidFill>
          <a:ln w="12700">
            <a:solidFill>
              <a:srgbClr val="1A52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Text 23"/>
          <p:cNvSpPr/>
          <p:nvPr/>
        </p:nvSpPr>
        <p:spPr>
          <a:xfrm>
            <a:off x="3417570" y="1115568"/>
            <a:ext cx="9144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9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FEve</a:t>
            </a:r>
            <a:endParaRPr lang="en-US" sz="1900"/>
          </a:p>
        </p:txBody>
      </p:sp>
      <p:sp>
        <p:nvSpPr>
          <p:cNvPr id="26" name="Text 24"/>
          <p:cNvSpPr/>
          <p:nvPr/>
        </p:nvSpPr>
        <p:spPr>
          <a:xfrm>
            <a:off x="4331970" y="1170432"/>
            <a:ext cx="158877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Functional Evenness</a:t>
            </a:r>
            <a:endParaRPr lang="en-US" sz="1000"/>
          </a:p>
        </p:txBody>
      </p:sp>
      <p:sp>
        <p:nvSpPr>
          <p:cNvPr id="27" name="Text 25"/>
          <p:cNvSpPr/>
          <p:nvPr/>
        </p:nvSpPr>
        <p:spPr>
          <a:xfrm>
            <a:off x="3417570" y="1627632"/>
            <a:ext cx="250317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>
                <a:solidFill>
                  <a:srgbClr val="1A5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Geometry:</a:t>
            </a:r>
            <a:endParaRPr lang="en-US" sz="1050"/>
          </a:p>
        </p:txBody>
      </p:sp>
      <p:sp>
        <p:nvSpPr>
          <p:cNvPr id="28" name="Text 26"/>
          <p:cNvSpPr/>
          <p:nvPr/>
        </p:nvSpPr>
        <p:spPr>
          <a:xfrm>
            <a:off x="3417570" y="1901952"/>
            <a:ext cx="250317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Regularity of species distribution along the minimum spanning tree in functional space</a:t>
            </a:r>
            <a:endParaRPr lang="en-US" sz="1050"/>
          </a:p>
        </p:txBody>
      </p:sp>
      <p:sp>
        <p:nvSpPr>
          <p:cNvPr id="29" name="Text 27"/>
          <p:cNvSpPr/>
          <p:nvPr/>
        </p:nvSpPr>
        <p:spPr>
          <a:xfrm>
            <a:off x="3417570" y="2679192"/>
            <a:ext cx="250317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>
                <a:solidFill>
                  <a:srgbClr val="1A5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Ecological meaning:</a:t>
            </a:r>
            <a:endParaRPr lang="en-US" sz="1050"/>
          </a:p>
        </p:txBody>
      </p:sp>
      <p:sp>
        <p:nvSpPr>
          <p:cNvPr id="30" name="Text 28"/>
          <p:cNvSpPr/>
          <p:nvPr/>
        </p:nvSpPr>
        <p:spPr>
          <a:xfrm>
            <a:off x="3417570" y="2953512"/>
            <a:ext cx="2503170" cy="11704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evenly species fill the functional space. Low FEve = species clustered in one part of trait space, large gaps elsewhere. High FEve = regular packing across the full gradient.</a:t>
            </a:r>
            <a:endParaRPr lang="en-US" sz="1050"/>
          </a:p>
        </p:txBody>
      </p:sp>
      <p:sp>
        <p:nvSpPr>
          <p:cNvPr id="31" name="Text 29"/>
          <p:cNvSpPr/>
          <p:nvPr/>
        </p:nvSpPr>
        <p:spPr>
          <a:xfrm>
            <a:off x="3417570" y="4169664"/>
            <a:ext cx="250317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>
                <a:solidFill>
                  <a:srgbClr val="1A52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🌿 Amazon/Brazil:</a:t>
            </a:r>
            <a:endParaRPr lang="en-US" sz="1000"/>
          </a:p>
        </p:txBody>
      </p:sp>
      <p:sp>
        <p:nvSpPr>
          <p:cNvPr id="32" name="Text 30"/>
          <p:cNvSpPr/>
          <p:nvPr/>
        </p:nvSpPr>
        <p:spPr>
          <a:xfrm>
            <a:off x="3417570" y="4443984"/>
            <a:ext cx="2503170" cy="11704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Disturbed Cerrado communities often show low FEve: fast-growing ruderals cluster at one extreme, leaving large gaps in conservative strategy space.</a:t>
            </a:r>
            <a:endParaRPr lang="en-US" sz="1000"/>
          </a:p>
        </p:txBody>
      </p:sp>
      <p:sp>
        <p:nvSpPr>
          <p:cNvPr id="33" name="Shape 31"/>
          <p:cNvSpPr/>
          <p:nvPr/>
        </p:nvSpPr>
        <p:spPr>
          <a:xfrm>
            <a:off x="3417570" y="5696712"/>
            <a:ext cx="2503170" cy="877824"/>
          </a:xfrm>
          <a:prstGeom prst="rect">
            <a:avLst/>
          </a:prstGeom>
          <a:solidFill>
            <a:srgbClr val="1A5278">
              <a:alpha val="15000"/>
            </a:srgbClr>
          </a:solidFill>
          <a:ln w="6350">
            <a:solidFill>
              <a:srgbClr val="1A52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4" name="Text 32"/>
          <p:cNvSpPr/>
          <p:nvPr/>
        </p:nvSpPr>
        <p:spPr>
          <a:xfrm>
            <a:off x="3463290" y="5724144"/>
            <a:ext cx="2430018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 Not correlated with FRic — measures a different facet. A community can have high FRic and low FEve (extreme species but clustered in the middle)</a:t>
            </a:r>
            <a:endParaRPr lang="en-US" sz="950"/>
          </a:p>
        </p:txBody>
      </p:sp>
      <p:sp>
        <p:nvSpPr>
          <p:cNvPr id="35" name="Shape 33"/>
          <p:cNvSpPr/>
          <p:nvPr/>
        </p:nvSpPr>
        <p:spPr>
          <a:xfrm>
            <a:off x="6149340" y="1078992"/>
            <a:ext cx="2686050" cy="5623560"/>
          </a:xfrm>
          <a:prstGeom prst="rect">
            <a:avLst/>
          </a:prstGeom>
          <a:solidFill>
            <a:srgbClr val="F8F9FA"/>
          </a:solidFill>
          <a:ln w="15240">
            <a:solidFill>
              <a:srgbClr val="C47A1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6" name="Shape 34"/>
          <p:cNvSpPr/>
          <p:nvPr/>
        </p:nvSpPr>
        <p:spPr>
          <a:xfrm>
            <a:off x="6149340" y="1078992"/>
            <a:ext cx="2686050" cy="475488"/>
          </a:xfrm>
          <a:prstGeom prst="rect">
            <a:avLst/>
          </a:prstGeom>
          <a:solidFill>
            <a:srgbClr val="C47A1B"/>
          </a:solidFill>
          <a:ln w="12700">
            <a:solidFill>
              <a:srgbClr val="C47A1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7" name="Text 35"/>
          <p:cNvSpPr/>
          <p:nvPr/>
        </p:nvSpPr>
        <p:spPr>
          <a:xfrm>
            <a:off x="6240780" y="1115568"/>
            <a:ext cx="9144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9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FDiv</a:t>
            </a:r>
            <a:endParaRPr lang="en-US" sz="1900"/>
          </a:p>
        </p:txBody>
      </p:sp>
      <p:sp>
        <p:nvSpPr>
          <p:cNvPr id="38" name="Text 36"/>
          <p:cNvSpPr/>
          <p:nvPr/>
        </p:nvSpPr>
        <p:spPr>
          <a:xfrm>
            <a:off x="7155180" y="1170432"/>
            <a:ext cx="158877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Functional Divergence</a:t>
            </a:r>
            <a:endParaRPr lang="en-US" sz="1000"/>
          </a:p>
        </p:txBody>
      </p:sp>
      <p:sp>
        <p:nvSpPr>
          <p:cNvPr id="39" name="Text 37"/>
          <p:cNvSpPr/>
          <p:nvPr/>
        </p:nvSpPr>
        <p:spPr>
          <a:xfrm>
            <a:off x="6240780" y="1627632"/>
            <a:ext cx="250317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>
                <a:solidFill>
                  <a:srgbClr val="C47A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Geometry:</a:t>
            </a:r>
            <a:endParaRPr lang="en-US" sz="1050"/>
          </a:p>
        </p:txBody>
      </p:sp>
      <p:sp>
        <p:nvSpPr>
          <p:cNvPr id="40" name="Text 38"/>
          <p:cNvSpPr/>
          <p:nvPr/>
        </p:nvSpPr>
        <p:spPr>
          <a:xfrm>
            <a:off x="6240780" y="1901952"/>
            <a:ext cx="250317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Weighted deviation of species from the centroid of functional volume</a:t>
            </a:r>
            <a:endParaRPr lang="en-US" sz="1050"/>
          </a:p>
        </p:txBody>
      </p:sp>
      <p:sp>
        <p:nvSpPr>
          <p:cNvPr id="41" name="Text 39"/>
          <p:cNvSpPr/>
          <p:nvPr/>
        </p:nvSpPr>
        <p:spPr>
          <a:xfrm>
            <a:off x="6240780" y="2679192"/>
            <a:ext cx="250317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>
                <a:solidFill>
                  <a:srgbClr val="C47A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Ecological meaning:</a:t>
            </a:r>
            <a:endParaRPr lang="en-US" sz="1050"/>
          </a:p>
        </p:txBody>
      </p:sp>
      <p:sp>
        <p:nvSpPr>
          <p:cNvPr id="42" name="Text 40"/>
          <p:cNvSpPr/>
          <p:nvPr/>
        </p:nvSpPr>
        <p:spPr>
          <a:xfrm>
            <a:off x="6240780" y="2953512"/>
            <a:ext cx="2503170" cy="11704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Degree to which abundance is spread toward the extremes of functional space. High FDiv = dominant species have extreme traits. Low FDiv = dominant species cluster near the functional centroid.</a:t>
            </a:r>
            <a:endParaRPr lang="en-US" sz="1050"/>
          </a:p>
        </p:txBody>
      </p:sp>
      <p:sp>
        <p:nvSpPr>
          <p:cNvPr id="43" name="Text 41"/>
          <p:cNvSpPr/>
          <p:nvPr/>
        </p:nvSpPr>
        <p:spPr>
          <a:xfrm>
            <a:off x="6240780" y="4169664"/>
            <a:ext cx="250317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>
                <a:solidFill>
                  <a:srgbClr val="C47A1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🌿 Amazon/Brazil:</a:t>
            </a:r>
            <a:endParaRPr lang="en-US" sz="1000"/>
          </a:p>
        </p:txBody>
      </p:sp>
      <p:sp>
        <p:nvSpPr>
          <p:cNvPr id="44" name="Text 42"/>
          <p:cNvSpPr/>
          <p:nvPr/>
        </p:nvSpPr>
        <p:spPr>
          <a:xfrm>
            <a:off x="6240780" y="4443984"/>
            <a:ext cx="2503170" cy="11704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Undisturbed terra firme: dominant trees have extreme wood densities (very high or very low) → high FDiv. Degraded pasture edges: dominant exotic grasses cluster in intermediate SLA space → low FDiv.</a:t>
            </a:r>
            <a:endParaRPr lang="en-US" sz="1000"/>
          </a:p>
        </p:txBody>
      </p:sp>
      <p:sp>
        <p:nvSpPr>
          <p:cNvPr id="45" name="Shape 43"/>
          <p:cNvSpPr/>
          <p:nvPr/>
        </p:nvSpPr>
        <p:spPr>
          <a:xfrm>
            <a:off x="6240780" y="5696712"/>
            <a:ext cx="2503170" cy="877824"/>
          </a:xfrm>
          <a:prstGeom prst="rect">
            <a:avLst/>
          </a:prstGeom>
          <a:solidFill>
            <a:srgbClr val="C47A1B">
              <a:alpha val="15000"/>
            </a:srgbClr>
          </a:solidFill>
          <a:ln w="6350">
            <a:solidFill>
              <a:srgbClr val="C47A1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6" name="Text 44"/>
          <p:cNvSpPr/>
          <p:nvPr/>
        </p:nvSpPr>
        <p:spPr>
          <a:xfrm>
            <a:off x="6286500" y="5724144"/>
            <a:ext cx="2430018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 Measures RELATIVE deviation from centroid — can be high even with low FRic if the few species present have very different strategies</a:t>
            </a:r>
            <a:endParaRPr lang="en-US" sz="950"/>
          </a:p>
        </p:txBody>
      </p:sp>
      <p:sp>
        <p:nvSpPr>
          <p:cNvPr id="47" name="Shape 45"/>
          <p:cNvSpPr/>
          <p:nvPr/>
        </p:nvSpPr>
        <p:spPr>
          <a:xfrm>
            <a:off x="8972550" y="1078992"/>
            <a:ext cx="2686050" cy="5623560"/>
          </a:xfrm>
          <a:prstGeom prst="rect">
            <a:avLst/>
          </a:prstGeom>
          <a:solidFill>
            <a:srgbClr val="F8F9FA"/>
          </a:solidFill>
          <a:ln w="15240">
            <a:solidFill>
              <a:srgbClr val="B03A2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8" name="Shape 46"/>
          <p:cNvSpPr/>
          <p:nvPr/>
        </p:nvSpPr>
        <p:spPr>
          <a:xfrm>
            <a:off x="8972550" y="1078992"/>
            <a:ext cx="2686050" cy="475488"/>
          </a:xfrm>
          <a:prstGeom prst="rect">
            <a:avLst/>
          </a:prstGeom>
          <a:solidFill>
            <a:srgbClr val="B03A2E"/>
          </a:solidFill>
          <a:ln w="12700">
            <a:solidFill>
              <a:srgbClr val="B03A2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9" name="Text 47"/>
          <p:cNvSpPr/>
          <p:nvPr/>
        </p:nvSpPr>
        <p:spPr>
          <a:xfrm>
            <a:off x="9063990" y="1115568"/>
            <a:ext cx="91440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9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FDis</a:t>
            </a:r>
            <a:endParaRPr lang="en-US" sz="1900"/>
          </a:p>
        </p:txBody>
      </p:sp>
      <p:sp>
        <p:nvSpPr>
          <p:cNvPr id="50" name="Text 48"/>
          <p:cNvSpPr/>
          <p:nvPr/>
        </p:nvSpPr>
        <p:spPr>
          <a:xfrm>
            <a:off x="9978390" y="1170432"/>
            <a:ext cx="158877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Functional Dispersion</a:t>
            </a:r>
            <a:endParaRPr lang="en-US" sz="1000"/>
          </a:p>
        </p:txBody>
      </p:sp>
      <p:sp>
        <p:nvSpPr>
          <p:cNvPr id="51" name="Text 49"/>
          <p:cNvSpPr/>
          <p:nvPr/>
        </p:nvSpPr>
        <p:spPr>
          <a:xfrm>
            <a:off x="9063990" y="1627632"/>
            <a:ext cx="250317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>
                <a:solidFill>
                  <a:srgbClr val="B03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Geometry:</a:t>
            </a:r>
            <a:endParaRPr lang="en-US" sz="1050"/>
          </a:p>
        </p:txBody>
      </p:sp>
      <p:sp>
        <p:nvSpPr>
          <p:cNvPr id="52" name="Text 50"/>
          <p:cNvSpPr/>
          <p:nvPr/>
        </p:nvSpPr>
        <p:spPr>
          <a:xfrm>
            <a:off x="9063990" y="1901952"/>
            <a:ext cx="250317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Abundance-weighted mean distance of all species to the weighted centroid</a:t>
            </a:r>
            <a:endParaRPr lang="en-US" sz="1050"/>
          </a:p>
        </p:txBody>
      </p:sp>
      <p:sp>
        <p:nvSpPr>
          <p:cNvPr id="53" name="Text 51"/>
          <p:cNvSpPr/>
          <p:nvPr/>
        </p:nvSpPr>
        <p:spPr>
          <a:xfrm>
            <a:off x="9063990" y="2679192"/>
            <a:ext cx="250317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>
                <a:solidFill>
                  <a:srgbClr val="B03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Ecological meaning:</a:t>
            </a:r>
            <a:endParaRPr lang="en-US" sz="1050"/>
          </a:p>
        </p:txBody>
      </p:sp>
      <p:sp>
        <p:nvSpPr>
          <p:cNvPr id="54" name="Text 52"/>
          <p:cNvSpPr/>
          <p:nvPr/>
        </p:nvSpPr>
        <p:spPr>
          <a:xfrm>
            <a:off x="9063990" y="2953512"/>
            <a:ext cx="2503170" cy="11704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Average functional distance between species, weighted by abundance. Closely related to Rao's Q. Robust index — not correlated with SR. The most reliable single FD index.</a:t>
            </a:r>
            <a:endParaRPr lang="en-US" sz="1050"/>
          </a:p>
        </p:txBody>
      </p:sp>
      <p:sp>
        <p:nvSpPr>
          <p:cNvPr id="55" name="Text 53"/>
          <p:cNvSpPr/>
          <p:nvPr/>
        </p:nvSpPr>
        <p:spPr>
          <a:xfrm>
            <a:off x="9063990" y="4169664"/>
            <a:ext cx="250317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>
                <a:solidFill>
                  <a:srgbClr val="B03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🌿 Amazon/Brazil:</a:t>
            </a:r>
            <a:endParaRPr lang="en-US" sz="1000"/>
          </a:p>
        </p:txBody>
      </p:sp>
      <p:sp>
        <p:nvSpPr>
          <p:cNvPr id="56" name="Text 54"/>
          <p:cNvSpPr/>
          <p:nvPr/>
        </p:nvSpPr>
        <p:spPr>
          <a:xfrm>
            <a:off x="9063990" y="4443984"/>
            <a:ext cx="2503170" cy="11704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i="1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Multipurpose: can detect functional homogenisation (decrease in FDis) after deforestation even when FRic is maintained by a few rare extreme species that survive the disturbance.</a:t>
            </a:r>
            <a:endParaRPr lang="en-US" sz="1000"/>
          </a:p>
        </p:txBody>
      </p:sp>
      <p:sp>
        <p:nvSpPr>
          <p:cNvPr id="57" name="Shape 55"/>
          <p:cNvSpPr/>
          <p:nvPr/>
        </p:nvSpPr>
        <p:spPr>
          <a:xfrm>
            <a:off x="9063990" y="5696712"/>
            <a:ext cx="2503170" cy="877824"/>
          </a:xfrm>
          <a:prstGeom prst="rect">
            <a:avLst/>
          </a:prstGeom>
          <a:solidFill>
            <a:srgbClr val="B03A2E">
              <a:alpha val="15000"/>
            </a:srgbClr>
          </a:solidFill>
          <a:ln w="6350">
            <a:solidFill>
              <a:srgbClr val="B03A2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8" name="Text 56"/>
          <p:cNvSpPr/>
          <p:nvPr/>
        </p:nvSpPr>
        <p:spPr>
          <a:xfrm>
            <a:off x="9109710" y="5724144"/>
            <a:ext cx="2430018" cy="8046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i="1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★ Recommended default: FDis is the most reliable index when comparing across communities with different SR. Always report FDis alongside FRic</a:t>
            </a:r>
            <a:endParaRPr lang="en-US" sz="950"/>
          </a:p>
        </p:txBody>
      </p:sp>
      <p:sp>
        <p:nvSpPr>
          <p:cNvPr id="59" name="Text 57"/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60" name="TextBox 59"/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17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1816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4397C-BCF5-FB54-993D-DF775C51F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8BAFCEA-4D43-554A-743E-45A0B3FDBB95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Different facets of functional diversity</a:t>
            </a: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8F325D-CD15-8DFD-F75B-4FAFD450B1F8}"/>
              </a:ext>
            </a:extLst>
          </p:cNvPr>
          <p:cNvSpPr txBox="1"/>
          <p:nvPr/>
        </p:nvSpPr>
        <p:spPr>
          <a:xfrm>
            <a:off x="7090037" y="1850783"/>
            <a:ext cx="44602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b="1" err="1"/>
              <a:t>Functional</a:t>
            </a:r>
            <a:r>
              <a:rPr lang="fr-FR" b="1"/>
              <a:t> </a:t>
            </a:r>
            <a:r>
              <a:rPr lang="fr-FR" b="1" err="1"/>
              <a:t>Richness</a:t>
            </a:r>
            <a:r>
              <a:rPr lang="fr-FR" b="1"/>
              <a:t> (</a:t>
            </a:r>
            <a:r>
              <a:rPr lang="fr-FR" b="1" err="1"/>
              <a:t>FRic</a:t>
            </a:r>
            <a:r>
              <a:rPr lang="fr-FR" b="1"/>
              <a:t>):</a:t>
            </a:r>
            <a:r>
              <a:rPr lang="fr-FR"/>
              <a:t> The range of trait values in a </a:t>
            </a:r>
            <a:r>
              <a:rPr lang="fr-FR" err="1"/>
              <a:t>community</a:t>
            </a:r>
            <a:r>
              <a:rPr lang="fr-FR"/>
              <a:t>, </a:t>
            </a:r>
            <a:r>
              <a:rPr lang="fr-FR" err="1"/>
              <a:t>reflecting</a:t>
            </a:r>
            <a:r>
              <a:rPr lang="fr-FR"/>
              <a:t> how </a:t>
            </a:r>
            <a:r>
              <a:rPr lang="fr-FR" err="1"/>
              <a:t>much</a:t>
            </a:r>
            <a:r>
              <a:rPr lang="fr-FR"/>
              <a:t> of the trait </a:t>
            </a:r>
            <a:r>
              <a:rPr lang="fr-FR" err="1"/>
              <a:t>space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occupied</a:t>
            </a:r>
            <a:r>
              <a:rPr lang="fr-FR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fr-FR"/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 </a:t>
            </a:r>
            <a:r>
              <a:rPr lang="fr-FR" b="1" err="1"/>
              <a:t>Functional</a:t>
            </a:r>
            <a:r>
              <a:rPr lang="fr-FR" b="1"/>
              <a:t> </a:t>
            </a:r>
            <a:r>
              <a:rPr lang="fr-FR" b="1" err="1"/>
              <a:t>Evenness</a:t>
            </a:r>
            <a:r>
              <a:rPr lang="fr-FR" b="1"/>
              <a:t> (</a:t>
            </a:r>
            <a:r>
              <a:rPr lang="fr-FR" b="1" err="1"/>
              <a:t>FEve</a:t>
            </a:r>
            <a:r>
              <a:rPr lang="fr-FR" b="1"/>
              <a:t>):</a:t>
            </a:r>
            <a:r>
              <a:rPr lang="fr-FR"/>
              <a:t> The </a:t>
            </a:r>
            <a:r>
              <a:rPr lang="fr-FR" err="1"/>
              <a:t>regularity</a:t>
            </a:r>
            <a:r>
              <a:rPr lang="fr-FR"/>
              <a:t> </a:t>
            </a:r>
            <a:r>
              <a:rPr lang="fr-FR" err="1"/>
              <a:t>with</a:t>
            </a:r>
            <a:r>
              <a:rPr lang="fr-FR"/>
              <a:t> </a:t>
            </a:r>
            <a:r>
              <a:rPr lang="fr-FR" err="1"/>
              <a:t>which</a:t>
            </a:r>
            <a:r>
              <a:rPr lang="fr-FR"/>
              <a:t> </a:t>
            </a:r>
            <a:r>
              <a:rPr lang="fr-FR" err="1"/>
              <a:t>species</a:t>
            </a:r>
            <a:r>
              <a:rPr lang="fr-FR"/>
              <a:t> traits are </a:t>
            </a:r>
            <a:r>
              <a:rPr lang="fr-FR" err="1"/>
              <a:t>distributed</a:t>
            </a:r>
            <a:r>
              <a:rPr lang="fr-FR"/>
              <a:t> </a:t>
            </a:r>
            <a:r>
              <a:rPr lang="fr-FR" err="1"/>
              <a:t>across</a:t>
            </a:r>
            <a:r>
              <a:rPr lang="fr-FR"/>
              <a:t> trait </a:t>
            </a:r>
            <a:r>
              <a:rPr lang="fr-FR" err="1"/>
              <a:t>space</a:t>
            </a:r>
            <a:r>
              <a:rPr lang="fr-FR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fr-FR" b="1"/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 </a:t>
            </a:r>
            <a:r>
              <a:rPr lang="fr-FR" b="1" err="1"/>
              <a:t>Functional</a:t>
            </a:r>
            <a:r>
              <a:rPr lang="fr-FR" b="1"/>
              <a:t> Divergence (</a:t>
            </a:r>
            <a:r>
              <a:rPr lang="fr-FR" b="1" err="1"/>
              <a:t>FDiv</a:t>
            </a:r>
            <a:r>
              <a:rPr lang="fr-FR" b="1"/>
              <a:t>):</a:t>
            </a:r>
            <a:r>
              <a:rPr lang="fr-FR"/>
              <a:t> The </a:t>
            </a:r>
            <a:r>
              <a:rPr lang="fr-FR" err="1"/>
              <a:t>extent</a:t>
            </a:r>
            <a:r>
              <a:rPr lang="fr-FR"/>
              <a:t> to </a:t>
            </a:r>
            <a:r>
              <a:rPr lang="fr-FR" err="1"/>
              <a:t>which</a:t>
            </a:r>
            <a:r>
              <a:rPr lang="fr-FR"/>
              <a:t> </a:t>
            </a:r>
            <a:r>
              <a:rPr lang="fr-FR" err="1"/>
              <a:t>species</a:t>
            </a:r>
            <a:r>
              <a:rPr lang="fr-FR"/>
              <a:t> traits </a:t>
            </a:r>
            <a:r>
              <a:rPr lang="fr-FR" err="1"/>
              <a:t>differ</a:t>
            </a:r>
            <a:r>
              <a:rPr lang="fr-FR"/>
              <a:t> </a:t>
            </a:r>
            <a:r>
              <a:rPr lang="fr-FR" err="1"/>
              <a:t>from</a:t>
            </a:r>
            <a:r>
              <a:rPr lang="fr-FR"/>
              <a:t> the </a:t>
            </a:r>
            <a:r>
              <a:rPr lang="fr-FR" err="1"/>
              <a:t>average</a:t>
            </a:r>
            <a:r>
              <a:rPr lang="fr-FR"/>
              <a:t> trait in a </a:t>
            </a:r>
            <a:r>
              <a:rPr lang="fr-FR" err="1"/>
              <a:t>community</a:t>
            </a:r>
            <a:r>
              <a:rPr lang="fr-FR"/>
              <a:t>, </a:t>
            </a:r>
            <a:r>
              <a:rPr lang="fr-FR" err="1"/>
              <a:t>reflecting</a:t>
            </a:r>
            <a:r>
              <a:rPr lang="fr-FR"/>
              <a:t> niche </a:t>
            </a:r>
            <a:r>
              <a:rPr lang="fr-FR" err="1"/>
              <a:t>differentiation</a:t>
            </a:r>
            <a:r>
              <a:rPr lang="fr-FR"/>
              <a:t>.</a:t>
            </a:r>
          </a:p>
        </p:txBody>
      </p:sp>
      <p:pic>
        <p:nvPicPr>
          <p:cNvPr id="13314" name="Picture 2" descr="NEW MULTIDIMENSIONAL FUNCTIONAL DIVERSITY INDICES FOR A MULTIFACETED ...">
            <a:extLst>
              <a:ext uri="{FF2B5EF4-FFF2-40B4-BE49-F238E27FC236}">
                <a16:creationId xmlns:a16="http://schemas.microsoft.com/office/drawing/2014/main" id="{2BC3E7B3-1F80-D090-8201-1330B3E59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6" t="245" r="29854" b="46542"/>
          <a:stretch/>
        </p:blipFill>
        <p:spPr bwMode="auto">
          <a:xfrm>
            <a:off x="3531507" y="2714256"/>
            <a:ext cx="2315266" cy="225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EW MULTIDIMENSIONAL FUNCTIONAL DIVERSITY INDICES FOR A MULTIFACETED ...">
            <a:extLst>
              <a:ext uri="{FF2B5EF4-FFF2-40B4-BE49-F238E27FC236}">
                <a16:creationId xmlns:a16="http://schemas.microsoft.com/office/drawing/2014/main" id="{F78067C1-D9EB-3485-FEF1-5E46B6EB9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87" r="64880"/>
          <a:stretch/>
        </p:blipFill>
        <p:spPr bwMode="auto">
          <a:xfrm>
            <a:off x="593558" y="1207660"/>
            <a:ext cx="2315266" cy="225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EW MULTIDIMENSIONAL FUNCTIONAL DIVERSITY INDICES FOR A MULTIFACETED ...">
            <a:extLst>
              <a:ext uri="{FF2B5EF4-FFF2-40B4-BE49-F238E27FC236}">
                <a16:creationId xmlns:a16="http://schemas.microsoft.com/office/drawing/2014/main" id="{E55D977E-25E3-0D61-603C-2C79580930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12" t="-756" r="-4032" b="47543"/>
          <a:stretch/>
        </p:blipFill>
        <p:spPr bwMode="auto">
          <a:xfrm>
            <a:off x="759041" y="4056923"/>
            <a:ext cx="2315266" cy="225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551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F6DAE-4D1F-B87A-4305-E30A4225F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F19CE8D-8330-C5DF-A338-C49088CFEFE3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Different approaches to calculate FD</a:t>
            </a: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A5AC77-E6BC-CDC1-C85C-FDEA9A97A3C8}"/>
              </a:ext>
            </a:extLst>
          </p:cNvPr>
          <p:cNvSpPr txBox="1"/>
          <p:nvPr/>
        </p:nvSpPr>
        <p:spPr>
          <a:xfrm>
            <a:off x="682362" y="1448812"/>
            <a:ext cx="1017355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/>
              <a:t>FD:</a:t>
            </a:r>
            <a:r>
              <a:rPr lang="fr-FR"/>
              <a:t> </a:t>
            </a:r>
            <a:r>
              <a:rPr lang="fr-FR" err="1"/>
              <a:t>Describes</a:t>
            </a:r>
            <a:r>
              <a:rPr lang="fr-FR"/>
              <a:t> the </a:t>
            </a:r>
            <a:r>
              <a:rPr lang="fr-FR" err="1"/>
              <a:t>variety</a:t>
            </a:r>
            <a:r>
              <a:rPr lang="fr-FR"/>
              <a:t> of </a:t>
            </a:r>
            <a:r>
              <a:rPr lang="fr-FR" err="1"/>
              <a:t>functional</a:t>
            </a:r>
            <a:r>
              <a:rPr lang="fr-FR"/>
              <a:t> traits in a </a:t>
            </a:r>
            <a:r>
              <a:rPr lang="fr-FR" err="1"/>
              <a:t>community</a:t>
            </a:r>
            <a:r>
              <a:rPr lang="fr-FR"/>
              <a:t> and how </a:t>
            </a:r>
            <a:r>
              <a:rPr lang="fr-FR" err="1"/>
              <a:t>these</a:t>
            </a:r>
            <a:r>
              <a:rPr lang="fr-FR"/>
              <a:t> traits affect </a:t>
            </a:r>
            <a:r>
              <a:rPr lang="fr-FR" err="1"/>
              <a:t>ecosystem</a:t>
            </a:r>
            <a:r>
              <a:rPr lang="fr-FR"/>
              <a:t> </a:t>
            </a:r>
            <a:r>
              <a:rPr lang="fr-FR" err="1"/>
              <a:t>functioning</a:t>
            </a:r>
            <a:r>
              <a:rPr lang="fr-FR"/>
              <a:t>.</a:t>
            </a:r>
          </a:p>
          <a:p>
            <a:endParaRPr lang="fr-FR" b="1"/>
          </a:p>
          <a:p>
            <a:r>
              <a:rPr lang="fr-FR" b="1"/>
              <a:t>Common </a:t>
            </a:r>
            <a:r>
              <a:rPr lang="fr-FR" b="1" err="1"/>
              <a:t>Metrics</a:t>
            </a:r>
            <a:r>
              <a:rPr lang="fr-FR" b="1"/>
              <a:t>:</a:t>
            </a:r>
            <a:r>
              <a:rPr lang="fr-FR"/>
              <a:t> </a:t>
            </a:r>
            <a:r>
              <a:rPr lang="fr-FR" err="1"/>
              <a:t>Convex</a:t>
            </a:r>
            <a:r>
              <a:rPr lang="fr-FR"/>
              <a:t> </a:t>
            </a:r>
            <a:r>
              <a:rPr lang="fr-FR" err="1"/>
              <a:t>hull</a:t>
            </a:r>
            <a:r>
              <a:rPr lang="fr-FR"/>
              <a:t> (</a:t>
            </a:r>
            <a:r>
              <a:rPr lang="fr-FR" err="1"/>
              <a:t>functional</a:t>
            </a:r>
            <a:r>
              <a:rPr lang="fr-FR"/>
              <a:t> </a:t>
            </a:r>
            <a:r>
              <a:rPr lang="fr-FR" err="1"/>
              <a:t>richness</a:t>
            </a:r>
            <a:r>
              <a:rPr lang="fr-FR"/>
              <a:t>), </a:t>
            </a:r>
            <a:r>
              <a:rPr lang="fr-FR" err="1"/>
              <a:t>functional</a:t>
            </a:r>
            <a:r>
              <a:rPr lang="fr-FR"/>
              <a:t> </a:t>
            </a:r>
            <a:r>
              <a:rPr lang="fr-FR" err="1"/>
              <a:t>evenness</a:t>
            </a:r>
            <a:r>
              <a:rPr lang="fr-FR"/>
              <a:t>, </a:t>
            </a:r>
            <a:r>
              <a:rPr lang="fr-FR" err="1"/>
              <a:t>functional</a:t>
            </a:r>
            <a:r>
              <a:rPr lang="fr-FR"/>
              <a:t> divergence.</a:t>
            </a:r>
          </a:p>
          <a:p>
            <a:endParaRPr lang="fr-FR" b="1"/>
          </a:p>
          <a:p>
            <a:r>
              <a:rPr lang="fr-FR" b="1"/>
              <a:t>Beyond </a:t>
            </a:r>
            <a:r>
              <a:rPr lang="fr-FR" b="1" err="1"/>
              <a:t>Convex</a:t>
            </a:r>
            <a:r>
              <a:rPr lang="fr-FR" b="1"/>
              <a:t> Hull:</a:t>
            </a:r>
            <a:r>
              <a:rPr lang="fr-FR"/>
              <a:t> </a:t>
            </a:r>
            <a:r>
              <a:rPr lang="fr-FR" err="1"/>
              <a:t>Other</a:t>
            </a:r>
            <a:r>
              <a:rPr lang="fr-FR"/>
              <a:t> </a:t>
            </a:r>
            <a:r>
              <a:rPr lang="fr-FR" err="1"/>
              <a:t>methods</a:t>
            </a:r>
            <a:r>
              <a:rPr lang="fr-FR"/>
              <a:t> like </a:t>
            </a:r>
            <a:r>
              <a:rPr lang="fr-FR" b="1" err="1"/>
              <a:t>Dendrograms</a:t>
            </a:r>
            <a:r>
              <a:rPr lang="fr-FR"/>
              <a:t>, </a:t>
            </a:r>
            <a:r>
              <a:rPr lang="fr-FR" b="1"/>
              <a:t>Trait </a:t>
            </a:r>
            <a:r>
              <a:rPr lang="fr-FR" b="1" err="1"/>
              <a:t>Probability</a:t>
            </a:r>
            <a:r>
              <a:rPr lang="fr-FR" b="1"/>
              <a:t> Density (TPD)</a:t>
            </a:r>
            <a:r>
              <a:rPr lang="fr-FR"/>
              <a:t>, and </a:t>
            </a:r>
            <a:r>
              <a:rPr lang="fr-FR" b="1"/>
              <a:t>Hypervolumes</a:t>
            </a:r>
            <a:r>
              <a:rPr lang="fr-FR"/>
              <a:t> </a:t>
            </a:r>
            <a:r>
              <a:rPr lang="fr-FR" err="1"/>
              <a:t>provide</a:t>
            </a:r>
            <a:r>
              <a:rPr lang="fr-FR"/>
              <a:t> alternative </a:t>
            </a:r>
            <a:r>
              <a:rPr lang="fr-FR" err="1"/>
              <a:t>ways</a:t>
            </a:r>
            <a:r>
              <a:rPr lang="fr-FR"/>
              <a:t> to </a:t>
            </a:r>
            <a:r>
              <a:rPr lang="fr-FR" err="1"/>
              <a:t>quantify</a:t>
            </a:r>
            <a:r>
              <a:rPr lang="fr-FR"/>
              <a:t> FD.</a:t>
            </a:r>
            <a:endParaRPr lang="en-GB"/>
          </a:p>
        </p:txBody>
      </p:sp>
      <p:pic>
        <p:nvPicPr>
          <p:cNvPr id="14338" name="Picture 2" descr="Hypervolume concepts in niche‐ and trait‐based ecology - Blonder - 2018 ...">
            <a:extLst>
              <a:ext uri="{FF2B5EF4-FFF2-40B4-BE49-F238E27FC236}">
                <a16:creationId xmlns:a16="http://schemas.microsoft.com/office/drawing/2014/main" id="{0F87CEF5-C90F-2EB7-59C2-BB1FC4A526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4" t="148" r="65489" b="49999"/>
          <a:stretch/>
        </p:blipFill>
        <p:spPr bwMode="auto">
          <a:xfrm>
            <a:off x="776896" y="3691973"/>
            <a:ext cx="2557570" cy="24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ypervolume concepts in niche‐ and trait‐based ecology - Blonder - 2018 ...">
            <a:extLst>
              <a:ext uri="{FF2B5EF4-FFF2-40B4-BE49-F238E27FC236}">
                <a16:creationId xmlns:a16="http://schemas.microsoft.com/office/drawing/2014/main" id="{CC062F27-A260-1097-DEB1-2294ADC67A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9" t="-54" r="16114" b="50201"/>
          <a:stretch/>
        </p:blipFill>
        <p:spPr bwMode="auto">
          <a:xfrm>
            <a:off x="8450118" y="3691973"/>
            <a:ext cx="2543307" cy="242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endrogram showing the hierarchical clustering of the 14 databases ...">
            <a:extLst>
              <a:ext uri="{FF2B5EF4-FFF2-40B4-BE49-F238E27FC236}">
                <a16:creationId xmlns:a16="http://schemas.microsoft.com/office/drawing/2014/main" id="{CDA5D12E-F145-1AE5-2F76-7AD65EDAF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667" y="3691973"/>
            <a:ext cx="2841250" cy="24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54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7D80A-AE63-ED07-5441-508953BC1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4AB5D499-4227-B8C8-2217-C50B5ECAC990}"/>
              </a:ext>
            </a:extLst>
          </p:cNvPr>
          <p:cNvGrpSpPr/>
          <p:nvPr/>
        </p:nvGrpSpPr>
        <p:grpSpPr>
          <a:xfrm>
            <a:off x="-258822" y="-449451"/>
            <a:ext cx="12893040" cy="7498080"/>
            <a:chOff x="-274320" y="-457200"/>
            <a:chExt cx="12893040" cy="7498080"/>
          </a:xfrm>
        </p:grpSpPr>
        <p:sp>
          <p:nvSpPr>
            <p:cNvPr id="6" name="Shape 0">
              <a:extLst>
                <a:ext uri="{FF2B5EF4-FFF2-40B4-BE49-F238E27FC236}">
                  <a16:creationId xmlns:a16="http://schemas.microsoft.com/office/drawing/2014/main" id="{E5F9660B-2EDA-BB00-0C4A-833D5B334D2C}"/>
                </a:ext>
              </a:extLst>
            </p:cNvPr>
            <p:cNvSpPr/>
            <p:nvPr/>
          </p:nvSpPr>
          <p:spPr>
            <a:xfrm>
              <a:off x="0" y="0"/>
              <a:ext cx="1463040" cy="1645920"/>
            </a:xfrm>
            <a:prstGeom prst="rect">
              <a:avLst/>
            </a:prstGeom>
            <a:solidFill>
              <a:srgbClr val="C8DDB8">
                <a:alpha val="5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7" name="Shape 1">
              <a:extLst>
                <a:ext uri="{FF2B5EF4-FFF2-40B4-BE49-F238E27FC236}">
                  <a16:creationId xmlns:a16="http://schemas.microsoft.com/office/drawing/2014/main" id="{FA2C4AD7-95A8-747F-09B3-36BD3583563A}"/>
                </a:ext>
              </a:extLst>
            </p:cNvPr>
            <p:cNvSpPr/>
            <p:nvPr/>
          </p:nvSpPr>
          <p:spPr>
            <a:xfrm>
              <a:off x="10698480" y="5212080"/>
              <a:ext cx="1463040" cy="1645920"/>
            </a:xfrm>
            <a:prstGeom prst="rect">
              <a:avLst/>
            </a:prstGeom>
            <a:solidFill>
              <a:srgbClr val="B8DDC8">
                <a:alpha val="6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8" name="Shape 2">
              <a:extLst>
                <a:ext uri="{FF2B5EF4-FFF2-40B4-BE49-F238E27FC236}">
                  <a16:creationId xmlns:a16="http://schemas.microsoft.com/office/drawing/2014/main" id="{0FBE28FE-9516-7EC2-54CC-195B6A053040}"/>
                </a:ext>
              </a:extLst>
            </p:cNvPr>
            <p:cNvSpPr/>
            <p:nvPr/>
          </p:nvSpPr>
          <p:spPr>
            <a:xfrm>
              <a:off x="10332720" y="-457200"/>
              <a:ext cx="2286000" cy="1828800"/>
            </a:xfrm>
            <a:prstGeom prst="ellipse">
              <a:avLst/>
            </a:prstGeom>
            <a:solidFill>
              <a:srgbClr val="B8DDC8">
                <a:alpha val="4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9" name="Shape 3">
              <a:extLst>
                <a:ext uri="{FF2B5EF4-FFF2-40B4-BE49-F238E27FC236}">
                  <a16:creationId xmlns:a16="http://schemas.microsoft.com/office/drawing/2014/main" id="{0B8B825A-F494-908D-848B-1E1898AEC54A}"/>
                </a:ext>
              </a:extLst>
            </p:cNvPr>
            <p:cNvSpPr/>
            <p:nvPr/>
          </p:nvSpPr>
          <p:spPr>
            <a:xfrm>
              <a:off x="-274320" y="5394960"/>
              <a:ext cx="2011680" cy="1645920"/>
            </a:xfrm>
            <a:prstGeom prst="ellipse">
              <a:avLst/>
            </a:prstGeom>
            <a:solidFill>
              <a:srgbClr val="C8DDB8">
                <a:alpha val="3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10" name="Shape 5">
              <a:extLst>
                <a:ext uri="{FF2B5EF4-FFF2-40B4-BE49-F238E27FC236}">
                  <a16:creationId xmlns:a16="http://schemas.microsoft.com/office/drawing/2014/main" id="{55F5FAF8-CCCE-4CEE-0C2C-69CE9B4D3F4B}"/>
                </a:ext>
              </a:extLst>
            </p:cNvPr>
            <p:cNvSpPr/>
            <p:nvPr/>
          </p:nvSpPr>
          <p:spPr>
            <a:xfrm>
              <a:off x="0" y="0"/>
              <a:ext cx="12161520" cy="960120"/>
            </a:xfrm>
            <a:prstGeom prst="rect">
              <a:avLst/>
            </a:prstGeom>
            <a:solidFill>
              <a:srgbClr val="1A3D2B"/>
            </a:solidFill>
            <a:ln w="12700">
              <a:solidFill>
                <a:srgbClr val="1A3D2B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11" name="Text 6">
              <a:extLst>
                <a:ext uri="{FF2B5EF4-FFF2-40B4-BE49-F238E27FC236}">
                  <a16:creationId xmlns:a16="http://schemas.microsoft.com/office/drawing/2014/main" id="{313B13BF-2BC8-15D3-C4B2-F4D43CBD8805}"/>
                </a:ext>
              </a:extLst>
            </p:cNvPr>
            <p:cNvSpPr/>
            <p:nvPr/>
          </p:nvSpPr>
          <p:spPr>
            <a:xfrm>
              <a:off x="502920" y="45720"/>
              <a:ext cx="9601200" cy="8686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2400" b="1">
                  <a:solidFill>
                    <a:schemeClr val="bg1"/>
                  </a:solidFill>
                </a:rPr>
                <a:t>Filtering metaphor</a:t>
              </a:r>
            </a:p>
          </p:txBody>
        </p:sp>
        <p:sp>
          <p:nvSpPr>
            <p:cNvPr id="12" name="Text 8">
              <a:extLst>
                <a:ext uri="{FF2B5EF4-FFF2-40B4-BE49-F238E27FC236}">
                  <a16:creationId xmlns:a16="http://schemas.microsoft.com/office/drawing/2014/main" id="{A23BC749-ED20-D97D-A00E-851E1894C034}"/>
                </a:ext>
              </a:extLst>
            </p:cNvPr>
            <p:cNvSpPr/>
            <p:nvPr/>
          </p:nvSpPr>
          <p:spPr>
            <a:xfrm>
              <a:off x="10195560" y="182880"/>
              <a:ext cx="1691640" cy="5303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900" b="1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THEORY</a:t>
              </a:r>
              <a:endParaRPr lang="en-US" sz="900"/>
            </a:p>
          </p:txBody>
        </p:sp>
        <p:sp>
          <p:nvSpPr>
            <p:cNvPr id="13" name="Text 33">
              <a:extLst>
                <a:ext uri="{FF2B5EF4-FFF2-40B4-BE49-F238E27FC236}">
                  <a16:creationId xmlns:a16="http://schemas.microsoft.com/office/drawing/2014/main" id="{DCC5BB0D-DB49-D078-4407-E4F99C0DE4F9}"/>
                </a:ext>
              </a:extLst>
            </p:cNvPr>
            <p:cNvSpPr/>
            <p:nvPr/>
          </p:nvSpPr>
          <p:spPr>
            <a:xfrm>
              <a:off x="457200" y="6583680"/>
              <a:ext cx="11247120" cy="21945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r">
                <a:buNone/>
              </a:pPr>
              <a:r>
                <a:rPr lang="en-US" sz="800">
                  <a:solidFill>
                    <a:srgbClr val="88888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Trait-Based Ecology — Day 2 · CWM · FD Indices · Functional Space · Belém, Brazil</a:t>
              </a:r>
              <a:endParaRPr lang="en-US" sz="800"/>
            </a:p>
          </p:txBody>
        </p:sp>
        <p:sp>
          <p:nvSpPr>
            <p:cNvPr id="14" name="TextBox 35">
              <a:extLst>
                <a:ext uri="{FF2B5EF4-FFF2-40B4-BE49-F238E27FC236}">
                  <a16:creationId xmlns:a16="http://schemas.microsoft.com/office/drawing/2014/main" id="{CFD945FB-D026-1902-DCEA-5C95524A827D}"/>
                </a:ext>
              </a:extLst>
            </p:cNvPr>
            <p:cNvSpPr txBox="1"/>
            <p:nvPr/>
          </p:nvSpPr>
          <p:spPr>
            <a:xfrm>
              <a:off x="11143613" y="6419088"/>
              <a:ext cx="1017907" cy="12311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sz="800">
                  <a:solidFill>
                    <a:srgbClr val="1A3D2B"/>
                  </a:solidFill>
                  <a:latin typeface="Calibri"/>
                </a:rPr>
                <a:t>Day 2 · Belém   ·   0</a:t>
              </a:r>
              <a:r>
                <a:rPr lang="fr-FR" sz="800">
                  <a:solidFill>
                    <a:srgbClr val="1A3D2B"/>
                  </a:solidFill>
                  <a:latin typeface="Calibri"/>
                </a:rPr>
                <a:t>3</a:t>
              </a:r>
              <a:r>
                <a:rPr sz="800">
                  <a:solidFill>
                    <a:srgbClr val="1A3D2B"/>
                  </a:solidFill>
                  <a:latin typeface="Calibri"/>
                </a:rPr>
                <a:t> / </a:t>
              </a:r>
              <a:r>
                <a:rPr lang="fr-FR" sz="800">
                  <a:solidFill>
                    <a:srgbClr val="1A3D2B"/>
                  </a:solidFill>
                  <a:latin typeface="Calibri"/>
                </a:rPr>
                <a:t>38</a:t>
              </a:r>
              <a:endParaRPr sz="800">
                <a:solidFill>
                  <a:srgbClr val="1A3D2B"/>
                </a:solidFill>
                <a:latin typeface="Calibri"/>
              </a:endParaRPr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571F5386-A34F-898C-AB43-6524377ED9C6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22" name="Picture 2" descr="Trait-Based Community Assembly along an Elevational Gradient in Subalpine  Forests: Quantifying the Roles of Environmental Factors in Inter- and  Intraspecific Variability | PLOS ONE">
            <a:extLst>
              <a:ext uri="{FF2B5EF4-FFF2-40B4-BE49-F238E27FC236}">
                <a16:creationId xmlns:a16="http://schemas.microsoft.com/office/drawing/2014/main" id="{C3320AA4-44F1-8359-58E3-E7AEBD641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7" y="1230086"/>
            <a:ext cx="11322729" cy="517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2108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213BC-9759-279D-EB8D-90EAF800A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EC614A4-22F5-185E-A6B6-9574BBAED6B5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Different approaches to calculate FD</a:t>
            </a: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41BF31-4597-5372-6893-7C209FA111D6}"/>
              </a:ext>
            </a:extLst>
          </p:cNvPr>
          <p:cNvSpPr txBox="1"/>
          <p:nvPr/>
        </p:nvSpPr>
        <p:spPr>
          <a:xfrm>
            <a:off x="744239" y="1415536"/>
            <a:ext cx="6094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err="1"/>
              <a:t>Dendrogram-Based</a:t>
            </a:r>
            <a:r>
              <a:rPr lang="fr-FR" b="1" u="sng"/>
              <a:t> Quantification of FD</a:t>
            </a:r>
            <a:endParaRPr lang="en-GB" b="1" u="sng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A1D78B5-3250-CD69-100E-DE54E41337C1}"/>
              </a:ext>
            </a:extLst>
          </p:cNvPr>
          <p:cNvSpPr txBox="1"/>
          <p:nvPr/>
        </p:nvSpPr>
        <p:spPr>
          <a:xfrm>
            <a:off x="1816767" y="1917679"/>
            <a:ext cx="95891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b="1" err="1"/>
              <a:t>Definition</a:t>
            </a:r>
            <a:r>
              <a:rPr lang="fr-FR" b="1"/>
              <a:t>:</a:t>
            </a:r>
            <a:r>
              <a:rPr lang="fr-FR"/>
              <a:t> A </a:t>
            </a:r>
            <a:r>
              <a:rPr lang="fr-FR" err="1"/>
              <a:t>dendrogram</a:t>
            </a:r>
            <a:r>
              <a:rPr lang="fr-FR"/>
              <a:t> </a:t>
            </a:r>
            <a:r>
              <a:rPr lang="fr-FR" err="1"/>
              <a:t>represents</a:t>
            </a:r>
            <a:r>
              <a:rPr lang="fr-FR"/>
              <a:t> </a:t>
            </a:r>
            <a:r>
              <a:rPr lang="fr-FR" err="1"/>
              <a:t>species</a:t>
            </a:r>
            <a:r>
              <a:rPr lang="fr-FR"/>
              <a:t>' trait </a:t>
            </a:r>
            <a:r>
              <a:rPr lang="fr-FR" err="1"/>
              <a:t>similarities</a:t>
            </a:r>
            <a:r>
              <a:rPr lang="fr-FR"/>
              <a:t> as </a:t>
            </a:r>
            <a:r>
              <a:rPr lang="fr-FR" err="1"/>
              <a:t>hierarchical</a:t>
            </a:r>
            <a:r>
              <a:rPr lang="fr-FR"/>
              <a:t> clusters, </a:t>
            </a:r>
            <a:r>
              <a:rPr lang="fr-FR" err="1"/>
              <a:t>where</a:t>
            </a:r>
            <a:r>
              <a:rPr lang="fr-FR"/>
              <a:t> </a:t>
            </a:r>
            <a:r>
              <a:rPr lang="fr-FR" err="1"/>
              <a:t>branch</a:t>
            </a:r>
            <a:r>
              <a:rPr lang="fr-FR"/>
              <a:t> </a:t>
            </a:r>
            <a:r>
              <a:rPr lang="fr-FR" err="1"/>
              <a:t>lengths</a:t>
            </a:r>
            <a:r>
              <a:rPr lang="fr-FR"/>
              <a:t> </a:t>
            </a:r>
            <a:r>
              <a:rPr lang="fr-FR" err="1"/>
              <a:t>reflect</a:t>
            </a:r>
            <a:r>
              <a:rPr lang="fr-FR"/>
              <a:t> trait </a:t>
            </a:r>
            <a:r>
              <a:rPr lang="fr-FR" err="1"/>
              <a:t>differences</a:t>
            </a:r>
            <a:r>
              <a:rPr lang="fr-FR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fr-FR"/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FD as Branch </a:t>
            </a:r>
            <a:r>
              <a:rPr lang="fr-FR" b="1" err="1"/>
              <a:t>Lengths</a:t>
            </a:r>
            <a:r>
              <a:rPr lang="fr-FR" b="1"/>
              <a:t>:</a:t>
            </a:r>
            <a:r>
              <a:rPr lang="fr-FR"/>
              <a:t> The </a:t>
            </a:r>
            <a:r>
              <a:rPr lang="fr-FR" err="1"/>
              <a:t>sum</a:t>
            </a:r>
            <a:r>
              <a:rPr lang="fr-FR"/>
              <a:t> of </a:t>
            </a:r>
            <a:r>
              <a:rPr lang="fr-FR" err="1"/>
              <a:t>branch</a:t>
            </a:r>
            <a:r>
              <a:rPr lang="fr-FR"/>
              <a:t> </a:t>
            </a:r>
            <a:r>
              <a:rPr lang="fr-FR" err="1"/>
              <a:t>lengths</a:t>
            </a:r>
            <a:r>
              <a:rPr lang="fr-FR"/>
              <a:t> in the </a:t>
            </a:r>
            <a:r>
              <a:rPr lang="fr-FR" err="1"/>
              <a:t>dendrogram</a:t>
            </a:r>
            <a:r>
              <a:rPr lang="fr-FR"/>
              <a:t> </a:t>
            </a:r>
            <a:r>
              <a:rPr lang="fr-FR" err="1"/>
              <a:t>represents</a:t>
            </a:r>
            <a:r>
              <a:rPr lang="fr-FR"/>
              <a:t> </a:t>
            </a:r>
            <a:r>
              <a:rPr lang="fr-FR" err="1"/>
              <a:t>functional</a:t>
            </a:r>
            <a:r>
              <a:rPr lang="fr-FR"/>
              <a:t> </a:t>
            </a:r>
            <a:r>
              <a:rPr lang="fr-FR" err="1"/>
              <a:t>diversity</a:t>
            </a:r>
            <a:r>
              <a:rPr lang="fr-FR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fr-FR"/>
          </a:p>
          <a:p>
            <a:pPr>
              <a:buFont typeface="Arial" panose="020B0604020202020204" pitchFamily="34" charset="0"/>
              <a:buChar char="•"/>
            </a:pPr>
            <a:r>
              <a:rPr lang="fr-FR" b="1" err="1"/>
              <a:t>Advantages</a:t>
            </a:r>
            <a:r>
              <a:rPr lang="fr-FR" b="1"/>
              <a:t>:</a:t>
            </a:r>
            <a:r>
              <a:rPr lang="fr-FR"/>
              <a:t> Good for </a:t>
            </a:r>
            <a:r>
              <a:rPr lang="fr-FR" err="1"/>
              <a:t>hierarchical</a:t>
            </a:r>
            <a:r>
              <a:rPr lang="fr-FR"/>
              <a:t> or </a:t>
            </a:r>
            <a:r>
              <a:rPr lang="fr-FR" err="1"/>
              <a:t>clustered</a:t>
            </a:r>
            <a:r>
              <a:rPr lang="fr-FR"/>
              <a:t> trait data, and </a:t>
            </a:r>
            <a:r>
              <a:rPr lang="fr-FR" err="1"/>
              <a:t>allows</a:t>
            </a:r>
            <a:r>
              <a:rPr lang="fr-FR"/>
              <a:t> </a:t>
            </a:r>
            <a:r>
              <a:rPr lang="fr-FR" err="1"/>
              <a:t>visualization</a:t>
            </a:r>
            <a:r>
              <a:rPr lang="fr-FR"/>
              <a:t> of trait </a:t>
            </a:r>
            <a:r>
              <a:rPr lang="fr-FR" err="1"/>
              <a:t>relationships</a:t>
            </a:r>
            <a:r>
              <a:rPr lang="fr-FR"/>
              <a:t>.</a:t>
            </a:r>
            <a:endParaRPr lang="en-GB"/>
          </a:p>
        </p:txBody>
      </p:sp>
      <p:pic>
        <p:nvPicPr>
          <p:cNvPr id="9" name="Picture 4" descr="Dendrogram showing the hierarchical clustering of the 14 databases ...">
            <a:extLst>
              <a:ext uri="{FF2B5EF4-FFF2-40B4-BE49-F238E27FC236}">
                <a16:creationId xmlns:a16="http://schemas.microsoft.com/office/drawing/2014/main" id="{253CEA4D-FB38-7174-B461-75DFD40D0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4" y="4288546"/>
            <a:ext cx="2355395" cy="202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03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C139A-8D4F-922F-D585-CA0E01A69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0A96226-F090-DA77-A25C-39BBCB9FB6B1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Different approaches to calculate FD</a:t>
            </a: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2694DA-1509-6D00-A564-8226B41B0714}"/>
              </a:ext>
            </a:extLst>
          </p:cNvPr>
          <p:cNvSpPr txBox="1"/>
          <p:nvPr/>
        </p:nvSpPr>
        <p:spPr>
          <a:xfrm>
            <a:off x="744239" y="1415536"/>
            <a:ext cx="6094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 err="1"/>
              <a:t>Dendrogram-Based</a:t>
            </a:r>
            <a:r>
              <a:rPr lang="fr-FR" b="1" u="sng"/>
              <a:t> Quantification of FD</a:t>
            </a:r>
            <a:endParaRPr lang="en-GB" b="1" u="sng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2B4C373-A2A5-111C-E189-EA62EE45BC41}"/>
              </a:ext>
            </a:extLst>
          </p:cNvPr>
          <p:cNvSpPr txBox="1"/>
          <p:nvPr/>
        </p:nvSpPr>
        <p:spPr>
          <a:xfrm>
            <a:off x="1774657" y="2366812"/>
            <a:ext cx="958916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b="1" err="1"/>
              <a:t>Definition</a:t>
            </a:r>
            <a:r>
              <a:rPr lang="fr-FR" b="1"/>
              <a:t>:</a:t>
            </a:r>
            <a:r>
              <a:rPr lang="fr-FR"/>
              <a:t> TPD quantifies FD by </a:t>
            </a:r>
            <a:r>
              <a:rPr lang="fr-FR" err="1"/>
              <a:t>estimating</a:t>
            </a:r>
            <a:r>
              <a:rPr lang="fr-FR"/>
              <a:t> the </a:t>
            </a:r>
            <a:r>
              <a:rPr lang="fr-FR" err="1"/>
              <a:t>probability</a:t>
            </a:r>
            <a:r>
              <a:rPr lang="fr-FR"/>
              <a:t> distribution of trait values in a </a:t>
            </a:r>
            <a:r>
              <a:rPr lang="fr-FR" err="1"/>
              <a:t>community</a:t>
            </a:r>
            <a:r>
              <a:rPr lang="fr-FR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fr-FR" b="1"/>
          </a:p>
          <a:p>
            <a:pPr>
              <a:buFont typeface="Arial" panose="020B0604020202020204" pitchFamily="34" charset="0"/>
              <a:buChar char="•"/>
            </a:pPr>
            <a:r>
              <a:rPr lang="fr-FR" b="1" err="1"/>
              <a:t>Probability</a:t>
            </a:r>
            <a:r>
              <a:rPr lang="fr-FR" b="1"/>
              <a:t> Distribution:</a:t>
            </a:r>
            <a:r>
              <a:rPr lang="fr-FR"/>
              <a:t> </a:t>
            </a:r>
            <a:r>
              <a:rPr lang="fr-FR" err="1"/>
              <a:t>Each</a:t>
            </a:r>
            <a:r>
              <a:rPr lang="fr-FR"/>
              <a:t> </a:t>
            </a:r>
            <a:r>
              <a:rPr lang="fr-FR" err="1"/>
              <a:t>species</a:t>
            </a:r>
            <a:r>
              <a:rPr lang="fr-FR"/>
              <a:t> </a:t>
            </a:r>
            <a:r>
              <a:rPr lang="fr-FR" err="1"/>
              <a:t>contributes</a:t>
            </a:r>
            <a:r>
              <a:rPr lang="fr-FR"/>
              <a:t> to the </a:t>
            </a:r>
            <a:r>
              <a:rPr lang="fr-FR" err="1"/>
              <a:t>overall</a:t>
            </a:r>
            <a:r>
              <a:rPr lang="fr-FR"/>
              <a:t> trait distribution </a:t>
            </a:r>
            <a:r>
              <a:rPr lang="fr-FR" err="1"/>
              <a:t>based</a:t>
            </a:r>
            <a:r>
              <a:rPr lang="fr-FR"/>
              <a:t> on </a:t>
            </a:r>
            <a:r>
              <a:rPr lang="fr-FR" err="1"/>
              <a:t>its</a:t>
            </a:r>
            <a:r>
              <a:rPr lang="fr-FR"/>
              <a:t> </a:t>
            </a:r>
            <a:r>
              <a:rPr lang="fr-FR" err="1"/>
              <a:t>abundance</a:t>
            </a:r>
            <a:r>
              <a:rPr lang="fr-FR"/>
              <a:t> and trait variation.</a:t>
            </a:r>
          </a:p>
          <a:p>
            <a:pPr>
              <a:buFont typeface="Arial" panose="020B0604020202020204" pitchFamily="34" charset="0"/>
              <a:buChar char="•"/>
            </a:pPr>
            <a:endParaRPr lang="fr-FR" b="1"/>
          </a:p>
          <a:p>
            <a:pPr>
              <a:buFont typeface="Arial" panose="020B0604020202020204" pitchFamily="34" charset="0"/>
              <a:buChar char="•"/>
            </a:pPr>
            <a:r>
              <a:rPr lang="fr-FR" b="1" err="1"/>
              <a:t>Advantages</a:t>
            </a:r>
            <a:r>
              <a:rPr lang="fr-FR" b="1"/>
              <a:t>:</a:t>
            </a:r>
            <a:r>
              <a:rPr lang="fr-FR"/>
              <a:t> Captures intra-</a:t>
            </a:r>
            <a:r>
              <a:rPr lang="fr-FR" err="1"/>
              <a:t>specific</a:t>
            </a:r>
            <a:r>
              <a:rPr lang="fr-FR"/>
              <a:t> trait variation and the </a:t>
            </a:r>
            <a:r>
              <a:rPr lang="fr-FR" err="1"/>
              <a:t>probability</a:t>
            </a:r>
            <a:r>
              <a:rPr lang="fr-FR"/>
              <a:t> of </a:t>
            </a:r>
            <a:r>
              <a:rPr lang="fr-FR" err="1"/>
              <a:t>encountering</a:t>
            </a:r>
            <a:r>
              <a:rPr lang="fr-FR"/>
              <a:t> </a:t>
            </a:r>
            <a:r>
              <a:rPr lang="fr-FR" err="1"/>
              <a:t>different</a:t>
            </a:r>
            <a:r>
              <a:rPr lang="fr-FR"/>
              <a:t> traits in the </a:t>
            </a:r>
            <a:r>
              <a:rPr lang="fr-FR" err="1"/>
              <a:t>community</a:t>
            </a:r>
            <a:r>
              <a:rPr lang="fr-FR"/>
              <a:t>.</a:t>
            </a:r>
            <a:endParaRPr lang="en-GB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BF3A73-4454-14D3-E0D9-6CE96B66BAC7}"/>
              </a:ext>
            </a:extLst>
          </p:cNvPr>
          <p:cNvSpPr txBox="1"/>
          <p:nvPr/>
        </p:nvSpPr>
        <p:spPr>
          <a:xfrm>
            <a:off x="744239" y="1840468"/>
            <a:ext cx="6094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u="sng"/>
              <a:t>Trait </a:t>
            </a:r>
            <a:r>
              <a:rPr lang="fr-FR" b="1" u="sng" err="1"/>
              <a:t>Probability</a:t>
            </a:r>
            <a:r>
              <a:rPr lang="fr-FR" b="1" u="sng"/>
              <a:t> Density (TPD) </a:t>
            </a:r>
            <a:r>
              <a:rPr lang="fr-FR" b="1" u="sng" err="1"/>
              <a:t>Approach</a:t>
            </a:r>
            <a:endParaRPr lang="en-GB" b="1" u="sng"/>
          </a:p>
        </p:txBody>
      </p:sp>
    </p:spTree>
    <p:extLst>
      <p:ext uri="{BB962C8B-B14F-4D97-AF65-F5344CB8AC3E}">
        <p14:creationId xmlns:p14="http://schemas.microsoft.com/office/powerpoint/2010/main" val="5465511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61520" cy="6858000"/>
          </a:xfrm>
          <a:prstGeom prst="rect">
            <a:avLst/>
          </a:prstGeom>
          <a:solidFill>
            <a:srgbClr val="3A5A7A"/>
          </a:solidFill>
          <a:ln w="12700">
            <a:solidFill>
              <a:srgbClr val="3A5A7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5107838" y="0"/>
            <a:ext cx="7053682" cy="6858000"/>
          </a:xfrm>
          <a:prstGeom prst="rect">
            <a:avLst/>
          </a:prstGeom>
          <a:solidFill>
            <a:srgbClr val="5A7A5A">
              <a:alpha val="75000"/>
            </a:srgbClr>
          </a:solidFill>
          <a:ln w="12700">
            <a:solidFill>
              <a:srgbClr val="5A7A5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-1371600" y="-1097280"/>
            <a:ext cx="5029200" cy="5029200"/>
          </a:xfrm>
          <a:prstGeom prst="ellipse">
            <a:avLst/>
          </a:prstGeom>
          <a:solidFill>
            <a:srgbClr val="FFFFFF">
              <a:alpha val="12000"/>
            </a:srgbClr>
          </a:solidFill>
          <a:ln w="38100">
            <a:solidFill>
              <a:srgbClr val="FFFFFF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9418320" y="3931920"/>
            <a:ext cx="4389120" cy="4389120"/>
          </a:xfrm>
          <a:prstGeom prst="ellipse">
            <a:avLst/>
          </a:prstGeom>
          <a:solidFill>
            <a:srgbClr val="FFFFFF">
              <a:alpha val="10000"/>
            </a:srgbClr>
          </a:solidFill>
          <a:ln w="38100">
            <a:solidFill>
              <a:srgbClr val="FFFFFF">
                <a:alpha val="30000"/>
              </a:srgbClr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 4"/>
          <p:cNvSpPr/>
          <p:nvPr/>
        </p:nvSpPr>
        <p:spPr>
          <a:xfrm>
            <a:off x="2286000" y="1828800"/>
            <a:ext cx="7315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>
                <a:solidFill>
                  <a:srgbClr val="FFFFFF">
                    <a:alpha val="80000"/>
                  </a:srgb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 4</a:t>
            </a:r>
            <a:endParaRPr lang="en-US" sz="1600"/>
          </a:p>
        </p:txBody>
      </p:sp>
      <p:sp>
        <p:nvSpPr>
          <p:cNvPr id="7" name="Text 5"/>
          <p:cNvSpPr/>
          <p:nvPr/>
        </p:nvSpPr>
        <p:spPr>
          <a:xfrm>
            <a:off x="1828800" y="2331720"/>
            <a:ext cx="8229600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>
                <a:solidFill>
                  <a:srgbClr val="1A28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{funspace} — Probabilistic</a:t>
            </a:r>
            <a:endParaRPr lang="en-US" sz="4400"/>
          </a:p>
          <a:p>
            <a:pPr marL="0" indent="0" algn="ctr">
              <a:buNone/>
            </a:pPr>
            <a:r>
              <a:rPr lang="en-US" sz="4400" b="1">
                <a:solidFill>
                  <a:srgbClr val="1A28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Functional Trait Spaces</a:t>
            </a:r>
            <a:endParaRPr lang="en-US" sz="4400"/>
          </a:p>
        </p:txBody>
      </p:sp>
      <p:sp>
        <p:nvSpPr>
          <p:cNvPr id="8" name="Text 6"/>
          <p:cNvSpPr/>
          <p:nvPr/>
        </p:nvSpPr>
        <p:spPr>
          <a:xfrm>
            <a:off x="2286000" y="3840480"/>
            <a:ext cx="7315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700" i="1">
                <a:solidFill>
                  <a:srgbClr val="1A28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Kernel density · TPD · GAM mapping · Null models</a:t>
            </a:r>
            <a:endParaRPr lang="en-US" sz="1700"/>
          </a:p>
        </p:txBody>
      </p:sp>
      <p:sp>
        <p:nvSpPr>
          <p:cNvPr id="9" name="TextBox 8"/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31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0">
            <a:extLst>
              <a:ext uri="{FF2B5EF4-FFF2-40B4-BE49-F238E27FC236}">
                <a16:creationId xmlns:a16="http://schemas.microsoft.com/office/drawing/2014/main" id="{0F71235B-C734-FEAE-DF3E-2788E4B88D52}"/>
              </a:ext>
            </a:extLst>
          </p:cNvPr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Shape 1">
            <a:extLst>
              <a:ext uri="{FF2B5EF4-FFF2-40B4-BE49-F238E27FC236}">
                <a16:creationId xmlns:a16="http://schemas.microsoft.com/office/drawing/2014/main" id="{1B97DB27-FF55-E035-40D0-97F629696A16}"/>
              </a:ext>
            </a:extLst>
          </p:cNvPr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Shape 2">
            <a:extLst>
              <a:ext uri="{FF2B5EF4-FFF2-40B4-BE49-F238E27FC236}">
                <a16:creationId xmlns:a16="http://schemas.microsoft.com/office/drawing/2014/main" id="{FD95DA63-0861-A6D6-F567-3C475F021A8B}"/>
              </a:ext>
            </a:extLst>
          </p:cNvPr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8C2D37A7-4B92-5EED-4C0E-B37CD0B9F418}"/>
              </a:ext>
            </a:extLst>
          </p:cNvPr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25">
            <a:extLst>
              <a:ext uri="{FF2B5EF4-FFF2-40B4-BE49-F238E27FC236}">
                <a16:creationId xmlns:a16="http://schemas.microsoft.com/office/drawing/2014/main" id="{16E26F76-4575-0CD4-F2D4-9309B41D15C1}"/>
              </a:ext>
            </a:extLst>
          </p:cNvPr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13" name="TextBox 27">
            <a:extLst>
              <a:ext uri="{FF2B5EF4-FFF2-40B4-BE49-F238E27FC236}">
                <a16:creationId xmlns:a16="http://schemas.microsoft.com/office/drawing/2014/main" id="{0B600C20-0F7D-51C4-8578-1AA4CA6B2947}"/>
              </a:ext>
            </a:extLst>
          </p:cNvPr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15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88952" cy="1005840"/>
          </a:xfrm>
          <a:prstGeom prst="rect">
            <a:avLst/>
          </a:prstGeom>
          <a:solidFill>
            <a:srgbClr val="1A3D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48640" y="137160"/>
            <a:ext cx="9144000" cy="777240"/>
          </a:xfrm>
          <a:prstGeom prst="rect">
            <a:avLst/>
          </a:prstGeom>
          <a:noFill/>
        </p:spPr>
        <p:txBody>
          <a:bodyPr wrap="none" lIns="0" rIns="0">
            <a:spAutoFit/>
          </a:bodyPr>
          <a:lstStyle/>
          <a:p>
            <a:pPr algn="l"/>
            <a:r>
              <a:rPr sz="2200" b="1">
                <a:solidFill>
                  <a:srgbClr val="FFFFFF"/>
                </a:solidFill>
                <a:latin typeface="Calibri"/>
              </a:rPr>
              <a:t>Convex hull vs Kernel density — two ways to define a functional space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332720" y="274320"/>
            <a:ext cx="1554480" cy="502920"/>
          </a:xfrm>
          <a:prstGeom prst="roundRect">
            <a:avLst/>
          </a:prstGeom>
          <a:solidFill>
            <a:srgbClr val="1A52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10332720" y="292608"/>
            <a:ext cx="1554480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b="1">
                <a:solidFill>
                  <a:srgbClr val="FFFFFF"/>
                </a:solidFill>
                <a:latin typeface="Calibri"/>
              </a:rPr>
              <a:t>THEORY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742" y="1188720"/>
            <a:ext cx="9899466" cy="4937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640" y="6263640"/>
            <a:ext cx="1106424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100" i="1">
                <a:solidFill>
                  <a:srgbClr val="1A3D2B"/>
                </a:solidFill>
                <a:latin typeface="Calibri"/>
              </a:rPr>
              <a:t>{funspace} replaces the binary convex hull by a probabilistic Trait Probability Density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86626C-7676-4A13-E5E1-73D4417CC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08E9986-5A40-FB3F-2A50-02B2F7AB833B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Different approaches to calculate FD</a:t>
            </a: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7650" name="Picture 2" descr="Traits Without Borders: Integrating Functional Diversity Across Scales -  ScienceDirect">
            <a:extLst>
              <a:ext uri="{FF2B5EF4-FFF2-40B4-BE49-F238E27FC236}">
                <a16:creationId xmlns:a16="http://schemas.microsoft.com/office/drawing/2014/main" id="{9742CD3E-2728-4586-AE38-043B8D268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53" y="1453288"/>
            <a:ext cx="7204894" cy="462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664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BE211-6A44-52F9-2744-90494BB5F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DA5858D-474F-AD05-55DB-20BE3C180CE3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Different approaches to calculate FD</a:t>
            </a: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Traits Without Borders: Integrating Functional Diversity Across Scales -  ScienceDirect">
            <a:extLst>
              <a:ext uri="{FF2B5EF4-FFF2-40B4-BE49-F238E27FC236}">
                <a16:creationId xmlns:a16="http://schemas.microsoft.com/office/drawing/2014/main" id="{3EA902A1-6629-DA91-2B94-420BE8900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97" y="1200147"/>
            <a:ext cx="10265271" cy="477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8107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7877D-3891-445B-3548-CE81D74336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54531F4-9A94-9328-AD99-D818A7C684B6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Different approaches to calculate FD</a:t>
            </a:r>
            <a:endParaRPr lang="en-US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62042B6-DCCE-C4F3-0889-9ADA53FAA7E6}"/>
              </a:ext>
            </a:extLst>
          </p:cNvPr>
          <p:cNvSpPr txBox="1"/>
          <p:nvPr/>
        </p:nvSpPr>
        <p:spPr>
          <a:xfrm>
            <a:off x="1411133" y="1592901"/>
            <a:ext cx="949979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b="1" err="1"/>
              <a:t>Convex</a:t>
            </a:r>
            <a:r>
              <a:rPr lang="fr-FR" b="1"/>
              <a:t> Hull:</a:t>
            </a:r>
            <a:r>
              <a:rPr lang="fr-FR"/>
              <a:t> Simple, but </a:t>
            </a:r>
            <a:r>
              <a:rPr lang="fr-FR" err="1"/>
              <a:t>does</a:t>
            </a:r>
            <a:r>
              <a:rPr lang="fr-FR"/>
              <a:t> not </a:t>
            </a:r>
            <a:r>
              <a:rPr lang="fr-FR" err="1"/>
              <a:t>account</a:t>
            </a:r>
            <a:r>
              <a:rPr lang="fr-FR"/>
              <a:t> for </a:t>
            </a:r>
            <a:r>
              <a:rPr lang="fr-FR" err="1"/>
              <a:t>species</a:t>
            </a:r>
            <a:r>
              <a:rPr lang="fr-FR"/>
              <a:t> </a:t>
            </a:r>
            <a:r>
              <a:rPr lang="fr-FR" err="1"/>
              <a:t>abundance</a:t>
            </a:r>
            <a:r>
              <a:rPr lang="fr-FR"/>
              <a:t> or trait distributions.</a:t>
            </a:r>
          </a:p>
          <a:p>
            <a:pPr>
              <a:buFont typeface="Arial" panose="020B0604020202020204" pitchFamily="34" charset="0"/>
              <a:buChar char="•"/>
            </a:pPr>
            <a:endParaRPr lang="fr-FR" b="1"/>
          </a:p>
          <a:p>
            <a:pPr>
              <a:buFont typeface="Arial" panose="020B0604020202020204" pitchFamily="34" charset="0"/>
              <a:buChar char="•"/>
            </a:pPr>
            <a:r>
              <a:rPr lang="fr-FR" b="1" err="1"/>
              <a:t>Dendrogram</a:t>
            </a:r>
            <a:r>
              <a:rPr lang="fr-FR" b="1"/>
              <a:t>:</a:t>
            </a:r>
            <a:r>
              <a:rPr lang="fr-FR"/>
              <a:t> </a:t>
            </a:r>
            <a:r>
              <a:rPr lang="fr-FR" err="1"/>
              <a:t>Hierarchical</a:t>
            </a:r>
            <a:r>
              <a:rPr lang="fr-FR"/>
              <a:t>, </a:t>
            </a:r>
            <a:r>
              <a:rPr lang="fr-FR" err="1"/>
              <a:t>useful</a:t>
            </a:r>
            <a:r>
              <a:rPr lang="fr-FR"/>
              <a:t> for </a:t>
            </a:r>
            <a:r>
              <a:rPr lang="fr-FR" err="1"/>
              <a:t>visualizing</a:t>
            </a:r>
            <a:r>
              <a:rPr lang="fr-FR"/>
              <a:t> trait </a:t>
            </a:r>
            <a:r>
              <a:rPr lang="fr-FR" err="1"/>
              <a:t>relationships</a:t>
            </a:r>
            <a:r>
              <a:rPr lang="fr-FR"/>
              <a:t>, but </a:t>
            </a:r>
            <a:r>
              <a:rPr lang="fr-FR" err="1"/>
              <a:t>may</a:t>
            </a:r>
            <a:r>
              <a:rPr lang="fr-FR"/>
              <a:t> </a:t>
            </a:r>
            <a:r>
              <a:rPr lang="fr-FR" err="1"/>
              <a:t>oversimplify</a:t>
            </a:r>
            <a:r>
              <a:rPr lang="fr-FR"/>
              <a:t> trait </a:t>
            </a:r>
            <a:r>
              <a:rPr lang="fr-FR" err="1"/>
              <a:t>complexity</a:t>
            </a:r>
            <a:r>
              <a:rPr lang="fr-FR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fr-FR"/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Trait </a:t>
            </a:r>
            <a:r>
              <a:rPr lang="fr-FR" b="1" err="1"/>
              <a:t>Probability</a:t>
            </a:r>
            <a:r>
              <a:rPr lang="fr-FR" b="1"/>
              <a:t> Density:</a:t>
            </a:r>
            <a:r>
              <a:rPr lang="fr-FR"/>
              <a:t> </a:t>
            </a:r>
            <a:r>
              <a:rPr lang="fr-FR" err="1"/>
              <a:t>Accounts</a:t>
            </a:r>
            <a:r>
              <a:rPr lang="fr-FR"/>
              <a:t> for </a:t>
            </a:r>
            <a:r>
              <a:rPr lang="fr-FR" err="1"/>
              <a:t>abundance</a:t>
            </a:r>
            <a:r>
              <a:rPr lang="fr-FR"/>
              <a:t> and intra-</a:t>
            </a:r>
            <a:r>
              <a:rPr lang="fr-FR" err="1"/>
              <a:t>specific</a:t>
            </a:r>
            <a:r>
              <a:rPr lang="fr-FR"/>
              <a:t> trait variation, but </a:t>
            </a:r>
            <a:r>
              <a:rPr lang="fr-FR" err="1"/>
              <a:t>requires</a:t>
            </a:r>
            <a:r>
              <a:rPr lang="fr-FR"/>
              <a:t> more </a:t>
            </a:r>
            <a:r>
              <a:rPr lang="fr-FR" err="1"/>
              <a:t>complex</a:t>
            </a:r>
            <a:r>
              <a:rPr lang="fr-FR"/>
              <a:t> estimation.</a:t>
            </a:r>
          </a:p>
        </p:txBody>
      </p:sp>
    </p:spTree>
    <p:extLst>
      <p:ext uri="{BB962C8B-B14F-4D97-AF65-F5344CB8AC3E}">
        <p14:creationId xmlns:p14="http://schemas.microsoft.com/office/powerpoint/2010/main" val="8063139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411480" y="347472"/>
            <a:ext cx="11338560" cy="6163056"/>
          </a:xfrm>
          <a:prstGeom prst="rect">
            <a:avLst/>
          </a:prstGeom>
          <a:solidFill>
            <a:srgbClr val="FFFFFF">
              <a:alpha val="88000"/>
            </a:srgbClr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0" y="0"/>
            <a:ext cx="12161520" cy="960120"/>
          </a:xfrm>
          <a:prstGeom prst="rect">
            <a:avLst/>
          </a:prstGeom>
          <a:solidFill>
            <a:srgbClr val="1A3D2B"/>
          </a:solidFill>
          <a:ln w="12700">
            <a:solidFill>
              <a:srgbClr val="1A3D2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6"/>
          <p:cNvSpPr/>
          <p:nvPr/>
        </p:nvSpPr>
        <p:spPr>
          <a:xfrm>
            <a:off x="502920" y="45720"/>
            <a:ext cx="9601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{funspace} — beyond convex hulls: probabilistic trait spaces</a:t>
            </a:r>
            <a:endParaRPr lang="en-US" sz="2100"/>
          </a:p>
        </p:txBody>
      </p:sp>
      <p:sp>
        <p:nvSpPr>
          <p:cNvPr id="9" name="Shape 7"/>
          <p:cNvSpPr/>
          <p:nvPr/>
        </p:nvSpPr>
        <p:spPr>
          <a:xfrm>
            <a:off x="10195560" y="182880"/>
            <a:ext cx="1691640" cy="530352"/>
          </a:xfrm>
          <a:prstGeom prst="roundRect">
            <a:avLst>
              <a:gd name="adj" fmla="val 10345"/>
            </a:avLst>
          </a:prstGeom>
          <a:solidFill>
            <a:srgbClr val="1A7A78"/>
          </a:solidFill>
          <a:ln w="12700">
            <a:solidFill>
              <a:srgbClr val="1A7A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 8"/>
          <p:cNvSpPr/>
          <p:nvPr/>
        </p:nvSpPr>
        <p:spPr>
          <a:xfrm>
            <a:off x="10195560" y="182880"/>
            <a:ext cx="16916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THEORY</a:t>
            </a:r>
            <a:endParaRPr lang="en-US" sz="900"/>
          </a:p>
        </p:txBody>
      </p:sp>
      <p:sp>
        <p:nvSpPr>
          <p:cNvPr id="11" name="Text 9"/>
          <p:cNvSpPr/>
          <p:nvPr/>
        </p:nvSpPr>
        <p:spPr>
          <a:xfrm>
            <a:off x="502920" y="1078992"/>
            <a:ext cx="53035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B03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Limitation of convex hull (FRic):</a:t>
            </a:r>
            <a:endParaRPr lang="en-US" sz="1300"/>
          </a:p>
        </p:txBody>
      </p:sp>
      <p:sp>
        <p:nvSpPr>
          <p:cNvPr id="12" name="Text 10"/>
          <p:cNvSpPr/>
          <p:nvPr/>
        </p:nvSpPr>
        <p:spPr>
          <a:xfrm>
            <a:off x="502920" y="1481328"/>
            <a:ext cx="53035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The convex hull includes ALL space inside the outer boundary — even if no species occupies the interior</a:t>
            </a:r>
            <a:endParaRPr lang="en-US" sz="1150"/>
          </a:p>
        </p:txBody>
      </p:sp>
      <p:sp>
        <p:nvSpPr>
          <p:cNvPr id="13" name="Text 11"/>
          <p:cNvSpPr/>
          <p:nvPr/>
        </p:nvSpPr>
        <p:spPr>
          <a:xfrm>
            <a:off x="502920" y="2194560"/>
            <a:ext cx="53035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A community with 2 extreme species and 1 interior species has the same FRic as one with species evenly filling the hull</a:t>
            </a:r>
            <a:endParaRPr lang="en-US" sz="1150"/>
          </a:p>
        </p:txBody>
      </p:sp>
      <p:sp>
        <p:nvSpPr>
          <p:cNvPr id="14" name="Text 12"/>
          <p:cNvSpPr/>
          <p:nvPr/>
        </p:nvSpPr>
        <p:spPr>
          <a:xfrm>
            <a:off x="502920" y="2907792"/>
            <a:ext cx="53035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Sensitive to sample size and to single outlier species (one extreme individual can inflate FRic dramatically)</a:t>
            </a:r>
            <a:endParaRPr lang="en-US" sz="1150"/>
          </a:p>
        </p:txBody>
      </p:sp>
      <p:sp>
        <p:nvSpPr>
          <p:cNvPr id="15" name="Text 13"/>
          <p:cNvSpPr/>
          <p:nvPr/>
        </p:nvSpPr>
        <p:spPr>
          <a:xfrm>
            <a:off x="502920" y="3621024"/>
            <a:ext cx="53035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• Cannot visualise WHERE in trait space the community is most dense or most sparse</a:t>
            </a:r>
            <a:endParaRPr lang="en-US" sz="1150"/>
          </a:p>
        </p:txBody>
      </p:sp>
      <p:sp>
        <p:nvSpPr>
          <p:cNvPr id="16" name="Text 14"/>
          <p:cNvSpPr/>
          <p:nvPr/>
        </p:nvSpPr>
        <p:spPr>
          <a:xfrm>
            <a:off x="6172200" y="1078992"/>
            <a:ext cx="55778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>
                <a:solidFill>
                  <a:srgbClr val="1A7A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{funspace} solution — kernel density estimation (TPD):</a:t>
            </a:r>
            <a:endParaRPr lang="en-US" sz="1300"/>
          </a:p>
        </p:txBody>
      </p:sp>
      <p:sp>
        <p:nvSpPr>
          <p:cNvPr id="17" name="Shape 15"/>
          <p:cNvSpPr/>
          <p:nvPr/>
        </p:nvSpPr>
        <p:spPr>
          <a:xfrm>
            <a:off x="6172200" y="1481328"/>
            <a:ext cx="5577840" cy="1234440"/>
          </a:xfrm>
          <a:prstGeom prst="rect">
            <a:avLst/>
          </a:prstGeom>
          <a:solidFill>
            <a:srgbClr val="D0EEEE"/>
          </a:solidFill>
          <a:ln w="9525">
            <a:solidFill>
              <a:srgbClr val="1A7A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Text 16"/>
          <p:cNvSpPr/>
          <p:nvPr/>
        </p:nvSpPr>
        <p:spPr>
          <a:xfrm>
            <a:off x="6291072" y="1536192"/>
            <a:ext cx="5349240" cy="11338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>
                <a:solidFill>
                  <a:srgbClr val="1A7A7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 Probability Density (TPD): </a:t>
            </a:r>
            <a:r>
              <a:rPr lang="en-US" sz="120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Instead of a binary 'inside/outside hull', funspace estimates the probability density of trait combinations using a kernel density estimator. The result is a continuous map of where in trait space species are most concentrated — hot spots and cold spots.</a:t>
            </a:r>
            <a:endParaRPr lang="en-US" sz="1200"/>
          </a:p>
        </p:txBody>
      </p:sp>
      <p:sp>
        <p:nvSpPr>
          <p:cNvPr id="19" name="Shape 17"/>
          <p:cNvSpPr/>
          <p:nvPr/>
        </p:nvSpPr>
        <p:spPr>
          <a:xfrm>
            <a:off x="502920" y="2907792"/>
            <a:ext cx="11155680" cy="804672"/>
          </a:xfrm>
          <a:prstGeom prst="rect">
            <a:avLst/>
          </a:prstGeom>
          <a:solidFill>
            <a:srgbClr val="F8F9FA"/>
          </a:solidFill>
          <a:ln w="9525">
            <a:solidFill>
              <a:srgbClr val="1A7A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Text 18"/>
          <p:cNvSpPr/>
          <p:nvPr/>
        </p:nvSpPr>
        <p:spPr>
          <a:xfrm>
            <a:off x="621792" y="2944368"/>
            <a:ext cx="4754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>
                <a:solidFill>
                  <a:srgbClr val="1A7A7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funspace(x, PCs, group.vec, threshold)</a:t>
            </a:r>
            <a:endParaRPr lang="en-US" sz="1000"/>
          </a:p>
        </p:txBody>
      </p:sp>
      <p:sp>
        <p:nvSpPr>
          <p:cNvPr id="21" name="Text 19"/>
          <p:cNvSpPr/>
          <p:nvPr/>
        </p:nvSpPr>
        <p:spPr>
          <a:xfrm>
            <a:off x="5486400" y="2962656"/>
            <a:ext cx="6126480" cy="694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Builds the functional space from a PCA object or raw traits. Computes kernel density TPD for the global pool and per group (e.g. per PFT, per community, per biome). Returns FRic and FDiv based on TPD.</a:t>
            </a:r>
            <a:endParaRPr lang="en-US" sz="1100"/>
          </a:p>
        </p:txBody>
      </p:sp>
      <p:sp>
        <p:nvSpPr>
          <p:cNvPr id="22" name="Shape 20"/>
          <p:cNvSpPr/>
          <p:nvPr/>
        </p:nvSpPr>
        <p:spPr>
          <a:xfrm>
            <a:off x="502920" y="3840480"/>
            <a:ext cx="11155680" cy="804672"/>
          </a:xfrm>
          <a:prstGeom prst="rect">
            <a:avLst/>
          </a:prstGeom>
          <a:solidFill>
            <a:srgbClr val="F8F9FA"/>
          </a:solidFill>
          <a:ln w="9525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Text 21"/>
          <p:cNvSpPr/>
          <p:nvPr/>
        </p:nvSpPr>
        <p:spPr>
          <a:xfrm>
            <a:off x="621792" y="3877056"/>
            <a:ext cx="4754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>
                <a:solidFill>
                  <a:srgbClr val="2D7A4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funspaceGAM(x, var, group.vec, family)</a:t>
            </a:r>
            <a:endParaRPr lang="en-US" sz="1000"/>
          </a:p>
        </p:txBody>
      </p:sp>
      <p:sp>
        <p:nvSpPr>
          <p:cNvPr id="24" name="Text 22"/>
          <p:cNvSpPr/>
          <p:nvPr/>
        </p:nvSpPr>
        <p:spPr>
          <a:xfrm>
            <a:off x="5486400" y="3895344"/>
            <a:ext cx="6126480" cy="694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Maps a THIRD VARIABLE (e.g. IUCN status, extinction probability, biomass, latitude) onto the functional space using a Generalized Additive Model. The GAM surface shows how the variable relates to functional position.</a:t>
            </a:r>
            <a:endParaRPr lang="en-US" sz="1100"/>
          </a:p>
        </p:txBody>
      </p:sp>
      <p:sp>
        <p:nvSpPr>
          <p:cNvPr id="25" name="Shape 23"/>
          <p:cNvSpPr/>
          <p:nvPr/>
        </p:nvSpPr>
        <p:spPr>
          <a:xfrm>
            <a:off x="502920" y="4773168"/>
            <a:ext cx="11155680" cy="804672"/>
          </a:xfrm>
          <a:prstGeom prst="rect">
            <a:avLst/>
          </a:prstGeom>
          <a:solidFill>
            <a:srgbClr val="F8F9FA"/>
          </a:solidFill>
          <a:ln w="9525">
            <a:solidFill>
              <a:srgbClr val="1A52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Text 24"/>
          <p:cNvSpPr/>
          <p:nvPr/>
        </p:nvSpPr>
        <p:spPr>
          <a:xfrm>
            <a:off x="621792" y="4809744"/>
            <a:ext cx="4754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>
                <a:solidFill>
                  <a:srgbClr val="1A5278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funspaceNull(x, iterations, method)</a:t>
            </a:r>
            <a:endParaRPr lang="en-US" sz="1000"/>
          </a:p>
        </p:txBody>
      </p:sp>
      <p:sp>
        <p:nvSpPr>
          <p:cNvPr id="27" name="Text 25"/>
          <p:cNvSpPr/>
          <p:nvPr/>
        </p:nvSpPr>
        <p:spPr>
          <a:xfrm>
            <a:off x="5486400" y="4828032"/>
            <a:ext cx="6126480" cy="694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Generates null model distributions of functional space by randomising species identity. Tests whether observed FRic differs from random expectation. Returns effect size and p-value. Two methods: multivariate normal or square null.</a:t>
            </a:r>
            <a:endParaRPr lang="en-US" sz="1100"/>
          </a:p>
        </p:txBody>
      </p:sp>
      <p:sp>
        <p:nvSpPr>
          <p:cNvPr id="28" name="Shape 26"/>
          <p:cNvSpPr/>
          <p:nvPr/>
        </p:nvSpPr>
        <p:spPr>
          <a:xfrm>
            <a:off x="502920" y="5705856"/>
            <a:ext cx="11155680" cy="804672"/>
          </a:xfrm>
          <a:prstGeom prst="rect">
            <a:avLst/>
          </a:prstGeom>
          <a:solidFill>
            <a:srgbClr val="F8F9FA"/>
          </a:solidFill>
          <a:ln w="9525">
            <a:solidFill>
              <a:srgbClr val="C47A1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9" name="Text 27"/>
          <p:cNvSpPr/>
          <p:nvPr/>
        </p:nvSpPr>
        <p:spPr>
          <a:xfrm>
            <a:off x="621792" y="5742432"/>
            <a:ext cx="47548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>
                <a:solidFill>
                  <a:srgbClr val="C47A1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plot(x, type, quant.plot, pnt)</a:t>
            </a:r>
            <a:endParaRPr lang="en-US" sz="1000"/>
          </a:p>
        </p:txBody>
      </p:sp>
      <p:sp>
        <p:nvSpPr>
          <p:cNvPr id="30" name="Text 28"/>
          <p:cNvSpPr/>
          <p:nvPr/>
        </p:nvSpPr>
        <p:spPr>
          <a:xfrm>
            <a:off x="5486400" y="5760720"/>
            <a:ext cx="6126480" cy="6949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Flexible high-quality plotting. type='global' shows global kernel density. type='groups' shows per-group density with overlap. quant.plot=TRUE adds quantile contour lines (0.25, 0.50, 0.99). pnt=TRUE overlays raw species points.</a:t>
            </a:r>
            <a:endParaRPr lang="en-US" sz="1100"/>
          </a:p>
        </p:txBody>
      </p:sp>
      <p:sp>
        <p:nvSpPr>
          <p:cNvPr id="31" name="Text 29"/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33" name="TextBox 32"/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33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411480" y="347472"/>
            <a:ext cx="11338560" cy="6163056"/>
          </a:xfrm>
          <a:prstGeom prst="rect">
            <a:avLst/>
          </a:prstGeom>
          <a:solidFill>
            <a:srgbClr val="FFFFFF">
              <a:alpha val="88000"/>
            </a:srgbClr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0" y="0"/>
            <a:ext cx="12161520" cy="960120"/>
          </a:xfrm>
          <a:prstGeom prst="rect">
            <a:avLst/>
          </a:prstGeom>
          <a:solidFill>
            <a:srgbClr val="1A3D2B"/>
          </a:solidFill>
          <a:ln w="12700">
            <a:solidFill>
              <a:srgbClr val="1A3D2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6"/>
          <p:cNvSpPr/>
          <p:nvPr/>
        </p:nvSpPr>
        <p:spPr>
          <a:xfrm>
            <a:off x="502920" y="45720"/>
            <a:ext cx="9601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{funspace} — complete R workflow</a:t>
            </a:r>
            <a:endParaRPr lang="en-US" sz="2100"/>
          </a:p>
        </p:txBody>
      </p:sp>
      <p:sp>
        <p:nvSpPr>
          <p:cNvPr id="9" name="Shape 7"/>
          <p:cNvSpPr/>
          <p:nvPr/>
        </p:nvSpPr>
        <p:spPr>
          <a:xfrm>
            <a:off x="10195560" y="182880"/>
            <a:ext cx="1691640" cy="530352"/>
          </a:xfrm>
          <a:prstGeom prst="roundRect">
            <a:avLst>
              <a:gd name="adj" fmla="val 10345"/>
            </a:avLst>
          </a:prstGeom>
          <a:solidFill>
            <a:srgbClr val="1A7A78"/>
          </a:solidFill>
          <a:ln w="12700">
            <a:solidFill>
              <a:srgbClr val="1A7A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 8"/>
          <p:cNvSpPr/>
          <p:nvPr/>
        </p:nvSpPr>
        <p:spPr>
          <a:xfrm>
            <a:off x="10195560" y="182880"/>
            <a:ext cx="16916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 CODE</a:t>
            </a:r>
            <a:endParaRPr lang="en-US" sz="900"/>
          </a:p>
        </p:txBody>
      </p:sp>
      <p:sp>
        <p:nvSpPr>
          <p:cNvPr id="11" name="Shape 9"/>
          <p:cNvSpPr/>
          <p:nvPr/>
        </p:nvSpPr>
        <p:spPr>
          <a:xfrm>
            <a:off x="502920" y="1078992"/>
            <a:ext cx="11155680" cy="5230368"/>
          </a:xfrm>
          <a:prstGeom prst="rect">
            <a:avLst/>
          </a:prstGeom>
          <a:solidFill>
            <a:srgbClr val="1E2330"/>
          </a:solidFill>
          <a:ln w="9525">
            <a:solidFill>
              <a:srgbClr val="2D3347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10"/>
          <p:cNvSpPr/>
          <p:nvPr/>
        </p:nvSpPr>
        <p:spPr>
          <a:xfrm>
            <a:off x="667512" y="1170432"/>
            <a:ext cx="10881360" cy="50657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000">
                <a:solidFill>
                  <a:srgbClr val="98C37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# STEP 1 — Build functional space from PCA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library(funspace)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pca_traits &lt;- princomp(trait_mat_sc, cor = FALSE)  # PCA on scaled traits</a:t>
            </a:r>
            <a:endParaRPr lang="en-US" sz="1000"/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98C37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# funspace() with groups = PFT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fs_global &lt;- funspace(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x         = pca_traits,  # PCA object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PCs       = c(1, 2),     # use axes 1 and 2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group.vec = sp_traits$PFT_label,  # group membership per species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threshold = 0.95          # functional space = 95% kernel density volume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summary(fs_global)   # FRic and FDiv per group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plot(fs_global, type = 'global')  # kernel density map of global space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plot(fs_global, type = 'groups', quant.plot = TRUE, pnt = TRUE,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pnt.cex = 0.6, pnt.col = 'steelblue',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axis.title.x = 'PC1 (fast–slow gradient)',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axis.title.y = 'PC2 (size–reproduction)')</a:t>
            </a:r>
            <a:endParaRPr lang="en-US" sz="1000"/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98C37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# STEP 2 — Map a third variable onto the functional space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98C37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# Map: mean IUCN weight per species onto the space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iucn_weights &lt;- c(LC=0, NT=0.1, VU=0.1, EN=0.667, CR=0.999)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threat_vec   &lt;- iucn_weights[sp_traits$IUCN_status]</a:t>
            </a:r>
            <a:endParaRPr lang="en-US" sz="1000"/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fs_gam &lt;- funspaceGAM(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x       = fs_global,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var     = threat_vec,  # variable to map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family  = gaussian()   # or binomial() for 0/1 variables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plot(fs_gam)  # shows where in trait space species are most threatened</a:t>
            </a:r>
            <a:endParaRPr lang="en-US" sz="1000"/>
          </a:p>
          <a:p>
            <a:pPr marL="0" indent="0">
              <a:buNone/>
            </a:pP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98C37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# STEP 3 — Null model test: is FRic different from random?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fs_null &lt;- funspaceNull(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x          = fs_global,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iterations = 999,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method     = 'mvnorm'   # multivariate normal null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)</a:t>
            </a:r>
            <a:endParaRPr lang="en-US" sz="1000"/>
          </a:p>
          <a:p>
            <a:pPr marL="0" indent="0">
              <a:buNone/>
            </a:pPr>
            <a:r>
              <a:rPr lang="en-US" sz="100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summary(fs_null)  # p-value and effect size</a:t>
            </a:r>
            <a:endParaRPr lang="en-US" sz="1000"/>
          </a:p>
        </p:txBody>
      </p:sp>
      <p:sp>
        <p:nvSpPr>
          <p:cNvPr id="13" name="Shape 11"/>
          <p:cNvSpPr/>
          <p:nvPr/>
        </p:nvSpPr>
        <p:spPr>
          <a:xfrm>
            <a:off x="502920" y="6419088"/>
            <a:ext cx="11155680" cy="621792"/>
          </a:xfrm>
          <a:prstGeom prst="rect">
            <a:avLst/>
          </a:prstGeom>
          <a:solidFill>
            <a:srgbClr val="EAF5EE"/>
          </a:solidFill>
          <a:ln w="1905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Text 12"/>
          <p:cNvSpPr/>
          <p:nvPr/>
        </p:nvSpPr>
        <p:spPr>
          <a:xfrm>
            <a:off x="640080" y="6419088"/>
            <a:ext cx="1092708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2C3E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★  funspace uses KERNEL DENSITY, not convex hull. FRic from funspace ≠ FRic from dbFD(). The threshold parameter controls which proportion of trait space is considered 'occupied' (0.95 = the 95% probability volume).</a:t>
            </a:r>
            <a:endParaRPr lang="en-US" sz="1200"/>
          </a:p>
        </p:txBody>
      </p:sp>
      <p:sp>
        <p:nvSpPr>
          <p:cNvPr id="15" name="Text 13"/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16" name="TextBox 15"/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34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E2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1097280" y="-914400"/>
            <a:ext cx="5029200" cy="5029200"/>
          </a:xfrm>
          <a:prstGeom prst="ellipse">
            <a:avLst/>
          </a:prstGeom>
          <a:solidFill>
            <a:srgbClr val="2D5A3A">
              <a:alpha val="45000"/>
            </a:srgbClr>
          </a:solidFill>
          <a:ln w="12700">
            <a:solidFill>
              <a:srgbClr val="2D5A3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8503920" y="3200400"/>
            <a:ext cx="5486400" cy="5486400"/>
          </a:xfrm>
          <a:prstGeom prst="ellipse">
            <a:avLst/>
          </a:prstGeom>
          <a:solidFill>
            <a:srgbClr val="1A3520">
              <a:alpha val="55000"/>
            </a:srgbClr>
          </a:solidFill>
          <a:ln w="12700">
            <a:solidFill>
              <a:srgbClr val="1A352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1876806" y="54864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kern="0" spc="300">
                <a:solidFill>
                  <a:srgbClr val="E05A1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 Practical — Day 2</a:t>
            </a:r>
            <a:endParaRPr lang="en-US" sz="1600"/>
          </a:p>
        </p:txBody>
      </p:sp>
      <p:sp>
        <p:nvSpPr>
          <p:cNvPr id="5" name="Text 3"/>
          <p:cNvSpPr/>
          <p:nvPr/>
        </p:nvSpPr>
        <p:spPr>
          <a:xfrm>
            <a:off x="1849374" y="237744"/>
            <a:ext cx="822960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CWM · FD Indices · Functional Space</a:t>
            </a:r>
            <a:endParaRPr lang="en-US" sz="3600"/>
          </a:p>
          <a:p>
            <a:pPr marL="0" indent="0" algn="ctr">
              <a:buNone/>
            </a:pPr>
            <a:r>
              <a:rPr lang="en-US" sz="36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{FD} + {funspace}</a:t>
            </a:r>
            <a:endParaRPr lang="en-US" sz="3600"/>
          </a:p>
        </p:txBody>
      </p:sp>
      <p:sp>
        <p:nvSpPr>
          <p:cNvPr id="7" name="Shape 5"/>
          <p:cNvSpPr/>
          <p:nvPr/>
        </p:nvSpPr>
        <p:spPr>
          <a:xfrm>
            <a:off x="253746" y="2688336"/>
            <a:ext cx="3922776" cy="1993392"/>
          </a:xfrm>
          <a:prstGeom prst="rect">
            <a:avLst/>
          </a:prstGeom>
          <a:solidFill>
            <a:srgbClr val="1A2330"/>
          </a:solidFill>
          <a:ln w="9525">
            <a:solidFill>
              <a:srgbClr val="2D3A4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Shape 6"/>
          <p:cNvSpPr/>
          <p:nvPr/>
        </p:nvSpPr>
        <p:spPr>
          <a:xfrm>
            <a:off x="504292" y="2779776"/>
            <a:ext cx="422453" cy="384048"/>
          </a:xfrm>
          <a:prstGeom prst="ellipse">
            <a:avLst/>
          </a:prstGeom>
          <a:solidFill>
            <a:srgbClr val="E05A1E"/>
          </a:solidFill>
          <a:ln w="12700">
            <a:solidFill>
              <a:srgbClr val="E05A1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9" name="Text 7"/>
          <p:cNvSpPr/>
          <p:nvPr/>
        </p:nvSpPr>
        <p:spPr>
          <a:xfrm>
            <a:off x="504292" y="2779776"/>
            <a:ext cx="422453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1300"/>
          </a:p>
        </p:txBody>
      </p:sp>
      <p:sp>
        <p:nvSpPr>
          <p:cNvPr id="10" name="Text 8"/>
          <p:cNvSpPr/>
          <p:nvPr/>
        </p:nvSpPr>
        <p:spPr>
          <a:xfrm>
            <a:off x="853593" y="2798064"/>
            <a:ext cx="3198571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>
                <a:solidFill>
                  <a:srgbClr val="9ACA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CWM &amp; FD with {FD}</a:t>
            </a:r>
            <a:endParaRPr lang="en-US" sz="1200"/>
          </a:p>
        </p:txBody>
      </p:sp>
      <p:sp>
        <p:nvSpPr>
          <p:cNvPr id="11" name="Shape 9"/>
          <p:cNvSpPr/>
          <p:nvPr/>
        </p:nvSpPr>
        <p:spPr>
          <a:xfrm>
            <a:off x="354330" y="3218688"/>
            <a:ext cx="3721608" cy="1371600"/>
          </a:xfrm>
          <a:prstGeom prst="rect">
            <a:avLst/>
          </a:prstGeom>
          <a:solidFill>
            <a:srgbClr val="111826"/>
          </a:solidFill>
          <a:ln w="12700">
            <a:solidFill>
              <a:srgbClr val="1A233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10"/>
          <p:cNvSpPr/>
          <p:nvPr/>
        </p:nvSpPr>
        <p:spPr>
          <a:xfrm>
            <a:off x="433883" y="3273552"/>
            <a:ext cx="358079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cwm &lt;- functcomp(trait_mat_sc, comm_mat)</a:t>
            </a:r>
            <a:endParaRPr lang="en-US" sz="950"/>
          </a:p>
          <a:p>
            <a:pPr marL="0" indent="0">
              <a:buNone/>
            </a:pPr>
            <a:r>
              <a:rPr lang="en-US" sz="95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fd  &lt;- dbFD(x=trait_mat_sc, a=comm_mat,</a:t>
            </a:r>
            <a:endParaRPr lang="en-US" sz="950"/>
          </a:p>
          <a:p>
            <a:pPr marL="0" indent="0">
              <a:buNone/>
            </a:pPr>
            <a:r>
              <a:rPr lang="en-US" sz="95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 calc.FRic=TRUE, stand.x=FALSE)</a:t>
            </a:r>
            <a:endParaRPr lang="en-US" sz="950"/>
          </a:p>
        </p:txBody>
      </p:sp>
      <p:sp>
        <p:nvSpPr>
          <p:cNvPr id="13" name="Shape 11"/>
          <p:cNvSpPr/>
          <p:nvPr/>
        </p:nvSpPr>
        <p:spPr>
          <a:xfrm>
            <a:off x="4021074" y="2688336"/>
            <a:ext cx="3922776" cy="1993392"/>
          </a:xfrm>
          <a:prstGeom prst="rect">
            <a:avLst/>
          </a:prstGeom>
          <a:solidFill>
            <a:srgbClr val="1A2330"/>
          </a:solidFill>
          <a:ln w="9525">
            <a:solidFill>
              <a:srgbClr val="2D3A4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4" name="Shape 12"/>
          <p:cNvSpPr/>
          <p:nvPr/>
        </p:nvSpPr>
        <p:spPr>
          <a:xfrm>
            <a:off x="4271620" y="2779776"/>
            <a:ext cx="422453" cy="384048"/>
          </a:xfrm>
          <a:prstGeom prst="ellipse">
            <a:avLst/>
          </a:prstGeom>
          <a:solidFill>
            <a:srgbClr val="E05A1E"/>
          </a:solidFill>
          <a:ln w="12700">
            <a:solidFill>
              <a:srgbClr val="E05A1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5" name="Text 13"/>
          <p:cNvSpPr/>
          <p:nvPr/>
        </p:nvSpPr>
        <p:spPr>
          <a:xfrm>
            <a:off x="4271620" y="2779776"/>
            <a:ext cx="422453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1300"/>
          </a:p>
        </p:txBody>
      </p:sp>
      <p:sp>
        <p:nvSpPr>
          <p:cNvPr id="16" name="Text 14"/>
          <p:cNvSpPr/>
          <p:nvPr/>
        </p:nvSpPr>
        <p:spPr>
          <a:xfrm>
            <a:off x="4620921" y="2798064"/>
            <a:ext cx="3198571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>
                <a:solidFill>
                  <a:srgbClr val="9ACA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PCoA functional space</a:t>
            </a:r>
            <a:endParaRPr lang="en-US" sz="1200"/>
          </a:p>
        </p:txBody>
      </p:sp>
      <p:sp>
        <p:nvSpPr>
          <p:cNvPr id="17" name="Shape 15"/>
          <p:cNvSpPr/>
          <p:nvPr/>
        </p:nvSpPr>
        <p:spPr>
          <a:xfrm>
            <a:off x="4121658" y="3218688"/>
            <a:ext cx="3721608" cy="1371600"/>
          </a:xfrm>
          <a:prstGeom prst="rect">
            <a:avLst/>
          </a:prstGeom>
          <a:solidFill>
            <a:srgbClr val="111826"/>
          </a:solidFill>
          <a:ln w="12700">
            <a:solidFill>
              <a:srgbClr val="1A233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Text 16"/>
          <p:cNvSpPr/>
          <p:nvPr/>
        </p:nvSpPr>
        <p:spPr>
          <a:xfrm>
            <a:off x="4201211" y="3273552"/>
            <a:ext cx="358079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d &lt;- dist(trait_mat_sc,'euclidean')</a:t>
            </a:r>
            <a:endParaRPr lang="en-US" sz="950"/>
          </a:p>
          <a:p>
            <a:pPr marL="0" indent="0">
              <a:buNone/>
            </a:pPr>
            <a:r>
              <a:rPr lang="en-US" sz="95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pc &lt;- cmdscale(d,k=2,eig=TRUE)</a:t>
            </a:r>
            <a:endParaRPr lang="en-US" sz="950"/>
          </a:p>
          <a:p>
            <a:pPr marL="0" indent="0">
              <a:buNone/>
            </a:pPr>
            <a:r>
              <a:rPr lang="en-US" sz="950">
                <a:solidFill>
                  <a:srgbClr val="98C379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# Visualise species + PFT ellipses</a:t>
            </a:r>
            <a:endParaRPr lang="en-US" sz="950"/>
          </a:p>
        </p:txBody>
      </p:sp>
      <p:sp>
        <p:nvSpPr>
          <p:cNvPr id="19" name="Shape 17"/>
          <p:cNvSpPr/>
          <p:nvPr/>
        </p:nvSpPr>
        <p:spPr>
          <a:xfrm>
            <a:off x="7966710" y="2688336"/>
            <a:ext cx="3566160" cy="1993392"/>
          </a:xfrm>
          <a:prstGeom prst="rect">
            <a:avLst/>
          </a:prstGeom>
          <a:solidFill>
            <a:srgbClr val="1A2330"/>
          </a:solidFill>
          <a:ln w="9525">
            <a:solidFill>
              <a:srgbClr val="2D3A4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Shape 18"/>
          <p:cNvSpPr/>
          <p:nvPr/>
        </p:nvSpPr>
        <p:spPr>
          <a:xfrm>
            <a:off x="8038948" y="2779776"/>
            <a:ext cx="422453" cy="384048"/>
          </a:xfrm>
          <a:prstGeom prst="ellipse">
            <a:avLst/>
          </a:prstGeom>
          <a:solidFill>
            <a:srgbClr val="E05A1E"/>
          </a:solidFill>
          <a:ln w="12700">
            <a:solidFill>
              <a:srgbClr val="E05A1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1" name="Text 19"/>
          <p:cNvSpPr/>
          <p:nvPr/>
        </p:nvSpPr>
        <p:spPr>
          <a:xfrm>
            <a:off x="8038948" y="2779776"/>
            <a:ext cx="422453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1300"/>
          </a:p>
        </p:txBody>
      </p:sp>
      <p:sp>
        <p:nvSpPr>
          <p:cNvPr id="22" name="Text 20"/>
          <p:cNvSpPr/>
          <p:nvPr/>
        </p:nvSpPr>
        <p:spPr>
          <a:xfrm>
            <a:off x="8533638" y="2798064"/>
            <a:ext cx="290779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>
                <a:solidFill>
                  <a:srgbClr val="9ACA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funspace() — global space</a:t>
            </a:r>
            <a:endParaRPr lang="en-US" sz="1200"/>
          </a:p>
        </p:txBody>
      </p:sp>
      <p:sp>
        <p:nvSpPr>
          <p:cNvPr id="23" name="Shape 21"/>
          <p:cNvSpPr/>
          <p:nvPr/>
        </p:nvSpPr>
        <p:spPr>
          <a:xfrm>
            <a:off x="8058150" y="3218688"/>
            <a:ext cx="3383280" cy="1371600"/>
          </a:xfrm>
          <a:prstGeom prst="rect">
            <a:avLst/>
          </a:prstGeom>
          <a:solidFill>
            <a:srgbClr val="111826"/>
          </a:solidFill>
          <a:ln w="12700">
            <a:solidFill>
              <a:srgbClr val="1A233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Text 22"/>
          <p:cNvSpPr/>
          <p:nvPr/>
        </p:nvSpPr>
        <p:spPr>
          <a:xfrm>
            <a:off x="8131302" y="3273552"/>
            <a:ext cx="3255264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pca_t &lt;- princomp(trait_mat_sc)</a:t>
            </a:r>
            <a:endParaRPr lang="en-US" sz="950"/>
          </a:p>
          <a:p>
            <a:pPr marL="0" indent="0">
              <a:buNone/>
            </a:pPr>
            <a:r>
              <a:rPr lang="en-US" sz="95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fs &lt;- funspace(pca_t, PCs=c(1,2),</a:t>
            </a:r>
            <a:endParaRPr lang="en-US" sz="950"/>
          </a:p>
          <a:p>
            <a:pPr marL="0" indent="0">
              <a:buNone/>
            </a:pPr>
            <a:r>
              <a:rPr lang="en-US" sz="95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group.vec=sp_traits$PFT_label)</a:t>
            </a:r>
            <a:endParaRPr lang="en-US" sz="950"/>
          </a:p>
          <a:p>
            <a:pPr marL="0" indent="0">
              <a:buNone/>
            </a:pPr>
            <a:r>
              <a:rPr lang="en-US" sz="95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summary(fs)  ;  plot(fs,'groups')</a:t>
            </a:r>
            <a:endParaRPr lang="en-US" sz="950"/>
          </a:p>
        </p:txBody>
      </p:sp>
      <p:sp>
        <p:nvSpPr>
          <p:cNvPr id="25" name="Shape 23"/>
          <p:cNvSpPr/>
          <p:nvPr/>
        </p:nvSpPr>
        <p:spPr>
          <a:xfrm>
            <a:off x="253746" y="4864608"/>
            <a:ext cx="3922776" cy="1993392"/>
          </a:xfrm>
          <a:prstGeom prst="rect">
            <a:avLst/>
          </a:prstGeom>
          <a:solidFill>
            <a:srgbClr val="1A2330"/>
          </a:solidFill>
          <a:ln w="9525">
            <a:solidFill>
              <a:srgbClr val="2D3A4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6" name="Shape 24"/>
          <p:cNvSpPr/>
          <p:nvPr/>
        </p:nvSpPr>
        <p:spPr>
          <a:xfrm>
            <a:off x="504292" y="4956048"/>
            <a:ext cx="422453" cy="384048"/>
          </a:xfrm>
          <a:prstGeom prst="ellipse">
            <a:avLst/>
          </a:prstGeom>
          <a:solidFill>
            <a:srgbClr val="E05A1E"/>
          </a:solidFill>
          <a:ln w="12700">
            <a:solidFill>
              <a:srgbClr val="E05A1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Text 25"/>
          <p:cNvSpPr/>
          <p:nvPr/>
        </p:nvSpPr>
        <p:spPr>
          <a:xfrm>
            <a:off x="504292" y="4956048"/>
            <a:ext cx="422453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1300"/>
          </a:p>
        </p:txBody>
      </p:sp>
      <p:sp>
        <p:nvSpPr>
          <p:cNvPr id="28" name="Text 26"/>
          <p:cNvSpPr/>
          <p:nvPr/>
        </p:nvSpPr>
        <p:spPr>
          <a:xfrm>
            <a:off x="853593" y="4974336"/>
            <a:ext cx="3198571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>
                <a:solidFill>
                  <a:srgbClr val="9ACA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funspaceGAM() — map threat</a:t>
            </a:r>
            <a:endParaRPr lang="en-US" sz="1200"/>
          </a:p>
        </p:txBody>
      </p:sp>
      <p:sp>
        <p:nvSpPr>
          <p:cNvPr id="29" name="Shape 27"/>
          <p:cNvSpPr/>
          <p:nvPr/>
        </p:nvSpPr>
        <p:spPr>
          <a:xfrm>
            <a:off x="354330" y="5394960"/>
            <a:ext cx="3721608" cy="1371600"/>
          </a:xfrm>
          <a:prstGeom prst="rect">
            <a:avLst/>
          </a:prstGeom>
          <a:solidFill>
            <a:srgbClr val="111826"/>
          </a:solidFill>
          <a:ln w="12700">
            <a:solidFill>
              <a:srgbClr val="1A233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0" name="Text 28"/>
          <p:cNvSpPr/>
          <p:nvPr/>
        </p:nvSpPr>
        <p:spPr>
          <a:xfrm>
            <a:off x="433883" y="5449824"/>
            <a:ext cx="358079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iucn_w &lt;- c(LC=0,NT=.1,VU=.1,</a:t>
            </a:r>
            <a:endParaRPr lang="en-US" sz="950"/>
          </a:p>
          <a:p>
            <a:pPr marL="0" indent="0">
              <a:buNone/>
            </a:pPr>
            <a:r>
              <a:rPr lang="en-US" sz="95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EN=.667,CR=.999)[sp_traits$IUCN_status]</a:t>
            </a:r>
            <a:endParaRPr lang="en-US" sz="950"/>
          </a:p>
          <a:p>
            <a:pPr marL="0" indent="0">
              <a:buNone/>
            </a:pPr>
            <a:r>
              <a:rPr lang="en-US" sz="95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fs_gam &lt;- funspaceGAM(fs, iucn_w)</a:t>
            </a:r>
            <a:endParaRPr lang="en-US" sz="950"/>
          </a:p>
          <a:p>
            <a:pPr marL="0" indent="0">
              <a:buNone/>
            </a:pPr>
            <a:r>
              <a:rPr lang="en-US" sz="95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plot(fs_gam, quant.plot=TRUE)</a:t>
            </a:r>
            <a:endParaRPr lang="en-US" sz="950"/>
          </a:p>
        </p:txBody>
      </p:sp>
      <p:sp>
        <p:nvSpPr>
          <p:cNvPr id="31" name="Shape 29"/>
          <p:cNvSpPr/>
          <p:nvPr/>
        </p:nvSpPr>
        <p:spPr>
          <a:xfrm>
            <a:off x="4021074" y="4864608"/>
            <a:ext cx="3922776" cy="1993392"/>
          </a:xfrm>
          <a:prstGeom prst="rect">
            <a:avLst/>
          </a:prstGeom>
          <a:solidFill>
            <a:srgbClr val="1A2330"/>
          </a:solidFill>
          <a:ln w="9525">
            <a:solidFill>
              <a:srgbClr val="2D3A4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2" name="Shape 30"/>
          <p:cNvSpPr/>
          <p:nvPr/>
        </p:nvSpPr>
        <p:spPr>
          <a:xfrm>
            <a:off x="4271620" y="4956048"/>
            <a:ext cx="422453" cy="384048"/>
          </a:xfrm>
          <a:prstGeom prst="ellipse">
            <a:avLst/>
          </a:prstGeom>
          <a:solidFill>
            <a:srgbClr val="E05A1E"/>
          </a:solidFill>
          <a:ln w="12700">
            <a:solidFill>
              <a:srgbClr val="E05A1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3" name="Text 31"/>
          <p:cNvSpPr/>
          <p:nvPr/>
        </p:nvSpPr>
        <p:spPr>
          <a:xfrm>
            <a:off x="4271620" y="4956048"/>
            <a:ext cx="422453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1300"/>
          </a:p>
        </p:txBody>
      </p:sp>
      <p:sp>
        <p:nvSpPr>
          <p:cNvPr id="34" name="Text 32"/>
          <p:cNvSpPr/>
          <p:nvPr/>
        </p:nvSpPr>
        <p:spPr>
          <a:xfrm>
            <a:off x="4620921" y="4974336"/>
            <a:ext cx="3198571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>
                <a:solidFill>
                  <a:srgbClr val="9ACA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funspaceNull() — test FRic</a:t>
            </a:r>
            <a:endParaRPr lang="en-US" sz="1200"/>
          </a:p>
        </p:txBody>
      </p:sp>
      <p:sp>
        <p:nvSpPr>
          <p:cNvPr id="35" name="Shape 33"/>
          <p:cNvSpPr/>
          <p:nvPr/>
        </p:nvSpPr>
        <p:spPr>
          <a:xfrm>
            <a:off x="4121658" y="5394960"/>
            <a:ext cx="3721608" cy="1371600"/>
          </a:xfrm>
          <a:prstGeom prst="rect">
            <a:avLst/>
          </a:prstGeom>
          <a:solidFill>
            <a:srgbClr val="111826"/>
          </a:solidFill>
          <a:ln w="12700">
            <a:solidFill>
              <a:srgbClr val="1A233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6" name="Text 34"/>
          <p:cNvSpPr/>
          <p:nvPr/>
        </p:nvSpPr>
        <p:spPr>
          <a:xfrm>
            <a:off x="4201211" y="5449824"/>
            <a:ext cx="358079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fs_null &lt;- funspaceNull(fs,</a:t>
            </a:r>
            <a:endParaRPr lang="en-US" sz="950"/>
          </a:p>
          <a:p>
            <a:pPr marL="0" indent="0">
              <a:buNone/>
            </a:pPr>
            <a:r>
              <a:rPr lang="en-US" sz="95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iterations=999, method='mvnorm')</a:t>
            </a:r>
            <a:endParaRPr lang="en-US" sz="950"/>
          </a:p>
          <a:p>
            <a:pPr marL="0" indent="0">
              <a:buNone/>
            </a:pPr>
            <a:r>
              <a:rPr lang="en-US" sz="95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summary(fs_null)  # p-value + ES</a:t>
            </a:r>
            <a:endParaRPr lang="en-US" sz="950"/>
          </a:p>
        </p:txBody>
      </p:sp>
      <p:sp>
        <p:nvSpPr>
          <p:cNvPr id="37" name="Shape 35"/>
          <p:cNvSpPr/>
          <p:nvPr/>
        </p:nvSpPr>
        <p:spPr>
          <a:xfrm>
            <a:off x="7966710" y="4864608"/>
            <a:ext cx="3566160" cy="1993392"/>
          </a:xfrm>
          <a:prstGeom prst="rect">
            <a:avLst/>
          </a:prstGeom>
          <a:solidFill>
            <a:srgbClr val="1A2330"/>
          </a:solidFill>
          <a:ln w="9525">
            <a:solidFill>
              <a:srgbClr val="2D3A4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8" name="Shape 36"/>
          <p:cNvSpPr/>
          <p:nvPr/>
        </p:nvSpPr>
        <p:spPr>
          <a:xfrm>
            <a:off x="8038948" y="4956048"/>
            <a:ext cx="422453" cy="384048"/>
          </a:xfrm>
          <a:prstGeom prst="ellipse">
            <a:avLst/>
          </a:prstGeom>
          <a:solidFill>
            <a:srgbClr val="E05A1E"/>
          </a:solidFill>
          <a:ln w="12700">
            <a:solidFill>
              <a:srgbClr val="E05A1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9" name="Text 37"/>
          <p:cNvSpPr/>
          <p:nvPr/>
        </p:nvSpPr>
        <p:spPr>
          <a:xfrm>
            <a:off x="8038948" y="4956048"/>
            <a:ext cx="422453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1300"/>
          </a:p>
        </p:txBody>
      </p:sp>
      <p:sp>
        <p:nvSpPr>
          <p:cNvPr id="40" name="Text 38"/>
          <p:cNvSpPr/>
          <p:nvPr/>
        </p:nvSpPr>
        <p:spPr>
          <a:xfrm>
            <a:off x="8533638" y="4974336"/>
            <a:ext cx="2907792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>
                <a:solidFill>
                  <a:srgbClr val="9ACA9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FD vs. environment</a:t>
            </a:r>
            <a:endParaRPr lang="en-US" sz="1200"/>
          </a:p>
        </p:txBody>
      </p:sp>
      <p:sp>
        <p:nvSpPr>
          <p:cNvPr id="41" name="Shape 39"/>
          <p:cNvSpPr/>
          <p:nvPr/>
        </p:nvSpPr>
        <p:spPr>
          <a:xfrm>
            <a:off x="8058150" y="5394960"/>
            <a:ext cx="3383280" cy="1371600"/>
          </a:xfrm>
          <a:prstGeom prst="rect">
            <a:avLst/>
          </a:prstGeom>
          <a:solidFill>
            <a:srgbClr val="111826"/>
          </a:solidFill>
          <a:ln w="12700">
            <a:solidFill>
              <a:srgbClr val="1A233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2" name="Text 40"/>
          <p:cNvSpPr/>
          <p:nvPr/>
        </p:nvSpPr>
        <p:spPr>
          <a:xfrm>
            <a:off x="8131302" y="5449824"/>
            <a:ext cx="3255264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fd_env &lt;- left_join(fd_df, env)</a:t>
            </a:r>
            <a:endParaRPr lang="en-US" sz="950"/>
          </a:p>
          <a:p>
            <a:pPr marL="0" indent="0">
              <a:buNone/>
            </a:pPr>
            <a:r>
              <a:rPr lang="en-US" sz="95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ggplot(fd_env, aes(elevation,FDis))+</a:t>
            </a:r>
            <a:endParaRPr lang="en-US" sz="950"/>
          </a:p>
          <a:p>
            <a:pPr marL="0" indent="0">
              <a:buNone/>
            </a:pPr>
            <a:r>
              <a:rPr lang="en-US" sz="950">
                <a:solidFill>
                  <a:srgbClr val="61AFEF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geom_point()+geom_smooth(method='loess')</a:t>
            </a:r>
            <a:endParaRPr lang="en-US" sz="950"/>
          </a:p>
        </p:txBody>
      </p:sp>
      <p:sp>
        <p:nvSpPr>
          <p:cNvPr id="43" name="TextBox 42"/>
          <p:cNvSpPr txBox="1"/>
          <p:nvPr/>
        </p:nvSpPr>
        <p:spPr>
          <a:xfrm>
            <a:off x="11164187" y="4736592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36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9ACD6-E869-2992-B1C4-8E8B281B1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D86499AC-DBE2-8BE6-F5EB-1D9455E4E91B}"/>
              </a:ext>
            </a:extLst>
          </p:cNvPr>
          <p:cNvGrpSpPr/>
          <p:nvPr/>
        </p:nvGrpSpPr>
        <p:grpSpPr>
          <a:xfrm>
            <a:off x="-258822" y="-449451"/>
            <a:ext cx="12893040" cy="7498080"/>
            <a:chOff x="-274320" y="-457200"/>
            <a:chExt cx="12893040" cy="7498080"/>
          </a:xfrm>
        </p:grpSpPr>
        <p:sp>
          <p:nvSpPr>
            <p:cNvPr id="7" name="Shape 0">
              <a:extLst>
                <a:ext uri="{FF2B5EF4-FFF2-40B4-BE49-F238E27FC236}">
                  <a16:creationId xmlns:a16="http://schemas.microsoft.com/office/drawing/2014/main" id="{8996B7DD-B3EC-6276-6288-2E3935DB1EC2}"/>
                </a:ext>
              </a:extLst>
            </p:cNvPr>
            <p:cNvSpPr/>
            <p:nvPr/>
          </p:nvSpPr>
          <p:spPr>
            <a:xfrm>
              <a:off x="0" y="0"/>
              <a:ext cx="1463040" cy="1645920"/>
            </a:xfrm>
            <a:prstGeom prst="rect">
              <a:avLst/>
            </a:prstGeom>
            <a:solidFill>
              <a:srgbClr val="C8DDB8">
                <a:alpha val="5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8" name="Shape 1">
              <a:extLst>
                <a:ext uri="{FF2B5EF4-FFF2-40B4-BE49-F238E27FC236}">
                  <a16:creationId xmlns:a16="http://schemas.microsoft.com/office/drawing/2014/main" id="{C4F8FE92-2E07-8177-5ED7-212C3BB2931D}"/>
                </a:ext>
              </a:extLst>
            </p:cNvPr>
            <p:cNvSpPr/>
            <p:nvPr/>
          </p:nvSpPr>
          <p:spPr>
            <a:xfrm>
              <a:off x="10698480" y="5212080"/>
              <a:ext cx="1463040" cy="1645920"/>
            </a:xfrm>
            <a:prstGeom prst="rect">
              <a:avLst/>
            </a:prstGeom>
            <a:solidFill>
              <a:srgbClr val="B8DDC8">
                <a:alpha val="6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9" name="Shape 2">
              <a:extLst>
                <a:ext uri="{FF2B5EF4-FFF2-40B4-BE49-F238E27FC236}">
                  <a16:creationId xmlns:a16="http://schemas.microsoft.com/office/drawing/2014/main" id="{49ACB632-EB93-1F43-65E1-AD99794CA433}"/>
                </a:ext>
              </a:extLst>
            </p:cNvPr>
            <p:cNvSpPr/>
            <p:nvPr/>
          </p:nvSpPr>
          <p:spPr>
            <a:xfrm>
              <a:off x="10332720" y="-457200"/>
              <a:ext cx="2286000" cy="1828800"/>
            </a:xfrm>
            <a:prstGeom prst="ellipse">
              <a:avLst/>
            </a:prstGeom>
            <a:solidFill>
              <a:srgbClr val="B8DDC8">
                <a:alpha val="4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10" name="Shape 3">
              <a:extLst>
                <a:ext uri="{FF2B5EF4-FFF2-40B4-BE49-F238E27FC236}">
                  <a16:creationId xmlns:a16="http://schemas.microsoft.com/office/drawing/2014/main" id="{0AF2249A-3C91-EA27-03BB-F94FC297B070}"/>
                </a:ext>
              </a:extLst>
            </p:cNvPr>
            <p:cNvSpPr/>
            <p:nvPr/>
          </p:nvSpPr>
          <p:spPr>
            <a:xfrm>
              <a:off x="-274320" y="5394960"/>
              <a:ext cx="2011680" cy="1645920"/>
            </a:xfrm>
            <a:prstGeom prst="ellipse">
              <a:avLst/>
            </a:prstGeom>
            <a:solidFill>
              <a:srgbClr val="C8DDB8">
                <a:alpha val="3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11" name="Shape 5">
              <a:extLst>
                <a:ext uri="{FF2B5EF4-FFF2-40B4-BE49-F238E27FC236}">
                  <a16:creationId xmlns:a16="http://schemas.microsoft.com/office/drawing/2014/main" id="{56C49268-DA13-0D2A-2E98-C15464982EE3}"/>
                </a:ext>
              </a:extLst>
            </p:cNvPr>
            <p:cNvSpPr/>
            <p:nvPr/>
          </p:nvSpPr>
          <p:spPr>
            <a:xfrm>
              <a:off x="0" y="0"/>
              <a:ext cx="12161520" cy="960120"/>
            </a:xfrm>
            <a:prstGeom prst="rect">
              <a:avLst/>
            </a:prstGeom>
            <a:solidFill>
              <a:srgbClr val="1A3D2B"/>
            </a:solidFill>
            <a:ln w="12700">
              <a:solidFill>
                <a:srgbClr val="1A3D2B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12" name="Text 6">
              <a:extLst>
                <a:ext uri="{FF2B5EF4-FFF2-40B4-BE49-F238E27FC236}">
                  <a16:creationId xmlns:a16="http://schemas.microsoft.com/office/drawing/2014/main" id="{1D361023-3696-0F58-D3D3-A061377A3F32}"/>
                </a:ext>
              </a:extLst>
            </p:cNvPr>
            <p:cNvSpPr/>
            <p:nvPr/>
          </p:nvSpPr>
          <p:spPr>
            <a:xfrm>
              <a:off x="502920" y="45720"/>
              <a:ext cx="9601200" cy="8686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GB" sz="2400" b="1">
                  <a:solidFill>
                    <a:schemeClr val="bg1"/>
                  </a:solidFill>
                </a:rPr>
                <a:t>Community Assembly Theories</a:t>
              </a:r>
            </a:p>
          </p:txBody>
        </p:sp>
        <p:sp>
          <p:nvSpPr>
            <p:cNvPr id="13" name="Text 8">
              <a:extLst>
                <a:ext uri="{FF2B5EF4-FFF2-40B4-BE49-F238E27FC236}">
                  <a16:creationId xmlns:a16="http://schemas.microsoft.com/office/drawing/2014/main" id="{CCA92A5B-B715-AD2E-5EAD-BE9CFAA9A7CC}"/>
                </a:ext>
              </a:extLst>
            </p:cNvPr>
            <p:cNvSpPr/>
            <p:nvPr/>
          </p:nvSpPr>
          <p:spPr>
            <a:xfrm>
              <a:off x="10195560" y="182880"/>
              <a:ext cx="1691640" cy="5303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900" b="1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THEORY</a:t>
              </a:r>
              <a:endParaRPr lang="en-US" sz="900"/>
            </a:p>
          </p:txBody>
        </p:sp>
        <p:sp>
          <p:nvSpPr>
            <p:cNvPr id="14" name="Text 33">
              <a:extLst>
                <a:ext uri="{FF2B5EF4-FFF2-40B4-BE49-F238E27FC236}">
                  <a16:creationId xmlns:a16="http://schemas.microsoft.com/office/drawing/2014/main" id="{85DA0BF3-E1DB-3B1D-93AD-E6D5970F21D4}"/>
                </a:ext>
              </a:extLst>
            </p:cNvPr>
            <p:cNvSpPr/>
            <p:nvPr/>
          </p:nvSpPr>
          <p:spPr>
            <a:xfrm>
              <a:off x="457200" y="6583680"/>
              <a:ext cx="11247120" cy="21945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r">
                <a:buNone/>
              </a:pPr>
              <a:r>
                <a:rPr lang="en-US" sz="800">
                  <a:solidFill>
                    <a:srgbClr val="88888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Trait-Based Ecology — Day 2 · CWM · FD Indices · Functional Space · Belém, Brazil</a:t>
              </a:r>
              <a:endParaRPr lang="en-US" sz="800"/>
            </a:p>
          </p:txBody>
        </p:sp>
        <p:sp>
          <p:nvSpPr>
            <p:cNvPr id="15" name="TextBox 35">
              <a:extLst>
                <a:ext uri="{FF2B5EF4-FFF2-40B4-BE49-F238E27FC236}">
                  <a16:creationId xmlns:a16="http://schemas.microsoft.com/office/drawing/2014/main" id="{FAA22FE1-4DAE-6795-00CF-56A7E67B844C}"/>
                </a:ext>
              </a:extLst>
            </p:cNvPr>
            <p:cNvSpPr txBox="1"/>
            <p:nvPr/>
          </p:nvSpPr>
          <p:spPr>
            <a:xfrm>
              <a:off x="11143613" y="6419088"/>
              <a:ext cx="1017907" cy="12311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sz="800">
                  <a:solidFill>
                    <a:srgbClr val="1A3D2B"/>
                  </a:solidFill>
                  <a:latin typeface="Calibri"/>
                </a:rPr>
                <a:t>Day 2 · Belém   ·   0</a:t>
              </a:r>
              <a:r>
                <a:rPr lang="fr-FR" sz="800">
                  <a:solidFill>
                    <a:srgbClr val="1A3D2B"/>
                  </a:solidFill>
                  <a:latin typeface="Calibri"/>
                </a:rPr>
                <a:t>3</a:t>
              </a:r>
              <a:r>
                <a:rPr sz="800">
                  <a:solidFill>
                    <a:srgbClr val="1A3D2B"/>
                  </a:solidFill>
                  <a:latin typeface="Calibri"/>
                </a:rPr>
                <a:t> / </a:t>
              </a:r>
              <a:r>
                <a:rPr lang="fr-FR" sz="800">
                  <a:solidFill>
                    <a:srgbClr val="1A3D2B"/>
                  </a:solidFill>
                  <a:latin typeface="Calibri"/>
                </a:rPr>
                <a:t>38</a:t>
              </a:r>
              <a:endParaRPr sz="800">
                <a:solidFill>
                  <a:srgbClr val="1A3D2B"/>
                </a:solidFill>
                <a:latin typeface="Calibri"/>
              </a:endParaRP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9F4193D6-317B-98C4-9980-B4A96D4E371F}"/>
              </a:ext>
            </a:extLst>
          </p:cNvPr>
          <p:cNvSpPr txBox="1"/>
          <p:nvPr/>
        </p:nvSpPr>
        <p:spPr>
          <a:xfrm>
            <a:off x="1138335" y="1287624"/>
            <a:ext cx="9974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001" b="1"/>
              <a:t> </a:t>
            </a:r>
            <a:r>
              <a:rPr lang="fr-FR" b="1" err="1"/>
              <a:t>Environmental</a:t>
            </a:r>
            <a:r>
              <a:rPr lang="fr-FR" b="1"/>
              <a:t> </a:t>
            </a:r>
            <a:r>
              <a:rPr lang="fr-FR" b="1" err="1"/>
              <a:t>Filtering</a:t>
            </a:r>
            <a:r>
              <a:rPr lang="fr-FR" b="1"/>
              <a:t>:</a:t>
            </a:r>
          </a:p>
          <a:p>
            <a:endParaRPr lang="fr-FR" b="1"/>
          </a:p>
          <a:p>
            <a:pPr lvl="1">
              <a:buFont typeface="Arial" panose="020B0604020202020204" pitchFamily="34" charset="0"/>
              <a:buChar char="•"/>
            </a:pPr>
            <a:r>
              <a:rPr lang="fr-FR"/>
              <a:t> </a:t>
            </a:r>
            <a:r>
              <a:rPr lang="fr-FR" err="1"/>
              <a:t>Species</a:t>
            </a:r>
            <a:r>
              <a:rPr lang="fr-FR"/>
              <a:t> </a:t>
            </a:r>
            <a:r>
              <a:rPr lang="fr-FR" err="1"/>
              <a:t>with</a:t>
            </a:r>
            <a:r>
              <a:rPr lang="fr-FR"/>
              <a:t> traits </a:t>
            </a:r>
            <a:r>
              <a:rPr lang="fr-FR" err="1"/>
              <a:t>that</a:t>
            </a:r>
            <a:r>
              <a:rPr lang="fr-FR"/>
              <a:t> match the local </a:t>
            </a:r>
            <a:r>
              <a:rPr lang="fr-FR" err="1"/>
              <a:t>abiotic</a:t>
            </a:r>
            <a:r>
              <a:rPr lang="fr-FR"/>
              <a:t> conditions (e.g., </a:t>
            </a:r>
            <a:r>
              <a:rPr lang="fr-FR" err="1"/>
              <a:t>temperature</a:t>
            </a:r>
            <a:r>
              <a:rPr lang="fr-FR"/>
              <a:t>, </a:t>
            </a:r>
            <a:r>
              <a:rPr lang="fr-FR" err="1"/>
              <a:t>moisture</a:t>
            </a:r>
            <a:r>
              <a:rPr lang="fr-FR"/>
              <a:t>) are more </a:t>
            </a:r>
            <a:r>
              <a:rPr lang="fr-FR" err="1"/>
              <a:t>likely</a:t>
            </a:r>
            <a:r>
              <a:rPr lang="fr-FR"/>
              <a:t> to </a:t>
            </a:r>
            <a:r>
              <a:rPr lang="fr-FR" err="1"/>
              <a:t>establish</a:t>
            </a:r>
            <a:r>
              <a:rPr lang="fr-FR"/>
              <a:t> and </a:t>
            </a:r>
            <a:r>
              <a:rPr lang="fr-FR" err="1"/>
              <a:t>thrive</a:t>
            </a:r>
            <a:r>
              <a:rPr lang="fr-FR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/>
          </a:p>
          <a:p>
            <a:pPr lvl="1">
              <a:buFont typeface="Arial" panose="020B0604020202020204" pitchFamily="34" charset="0"/>
              <a:buChar char="•"/>
            </a:pPr>
            <a:r>
              <a:rPr lang="fr-FR"/>
              <a:t> Example: In </a:t>
            </a:r>
            <a:r>
              <a:rPr lang="fr-FR" err="1"/>
              <a:t>arid</a:t>
            </a:r>
            <a:r>
              <a:rPr lang="fr-FR"/>
              <a:t> </a:t>
            </a:r>
            <a:r>
              <a:rPr lang="fr-FR" err="1"/>
              <a:t>regions</a:t>
            </a:r>
            <a:r>
              <a:rPr lang="fr-FR"/>
              <a:t>, plants </a:t>
            </a:r>
            <a:r>
              <a:rPr lang="fr-FR" err="1"/>
              <a:t>with</a:t>
            </a:r>
            <a:r>
              <a:rPr lang="fr-FR"/>
              <a:t> traits like </a:t>
            </a:r>
            <a:r>
              <a:rPr lang="fr-FR" err="1"/>
              <a:t>deep</a:t>
            </a:r>
            <a:r>
              <a:rPr lang="fr-FR"/>
              <a:t> root </a:t>
            </a:r>
            <a:r>
              <a:rPr lang="fr-FR" err="1"/>
              <a:t>systems</a:t>
            </a:r>
            <a:r>
              <a:rPr lang="fr-FR"/>
              <a:t> or water </a:t>
            </a:r>
            <a:r>
              <a:rPr lang="fr-FR" err="1"/>
              <a:t>storage</a:t>
            </a:r>
            <a:r>
              <a:rPr lang="fr-FR"/>
              <a:t> </a:t>
            </a:r>
            <a:r>
              <a:rPr lang="fr-FR" err="1"/>
              <a:t>capacities</a:t>
            </a:r>
            <a:r>
              <a:rPr lang="fr-FR"/>
              <a:t> </a:t>
            </a:r>
            <a:r>
              <a:rPr lang="fr-FR" err="1"/>
              <a:t>dominate</a:t>
            </a:r>
            <a:r>
              <a:rPr lang="fr-FR"/>
              <a:t>.</a:t>
            </a:r>
          </a:p>
          <a:p>
            <a:endParaRPr lang="en-GB"/>
          </a:p>
        </p:txBody>
      </p:sp>
      <p:pic>
        <p:nvPicPr>
          <p:cNvPr id="7170" name="Picture 2" descr="Plants - Arid Australia">
            <a:extLst>
              <a:ext uri="{FF2B5EF4-FFF2-40B4-BE49-F238E27FC236}">
                <a16:creationId xmlns:a16="http://schemas.microsoft.com/office/drawing/2014/main" id="{D5A6B406-F6AD-8037-F4FC-C257E86BC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41" y="3595948"/>
            <a:ext cx="3765275" cy="251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lants in arid regions stock image. Image of concept - 104984377">
            <a:extLst>
              <a:ext uri="{FF2B5EF4-FFF2-40B4-BE49-F238E27FC236}">
                <a16:creationId xmlns:a16="http://schemas.microsoft.com/office/drawing/2014/main" id="{F6E9B1C6-58A1-3BAD-B666-F2A2254C1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195" y="3711497"/>
            <a:ext cx="3602935" cy="240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7785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" cy="1645920"/>
          </a:xfrm>
          <a:prstGeom prst="rect">
            <a:avLst/>
          </a:prstGeom>
          <a:solidFill>
            <a:srgbClr val="C8DDB8">
              <a:alpha val="5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10698480" y="5212080"/>
            <a:ext cx="1463040" cy="1645920"/>
          </a:xfrm>
          <a:prstGeom prst="rect">
            <a:avLst/>
          </a:prstGeom>
          <a:solidFill>
            <a:srgbClr val="B8DDC8">
              <a:alpha val="6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Shape 2"/>
          <p:cNvSpPr/>
          <p:nvPr/>
        </p:nvSpPr>
        <p:spPr>
          <a:xfrm>
            <a:off x="10332720" y="-457200"/>
            <a:ext cx="2286000" cy="1828800"/>
          </a:xfrm>
          <a:prstGeom prst="ellipse">
            <a:avLst/>
          </a:prstGeom>
          <a:solidFill>
            <a:srgbClr val="B8DDC8">
              <a:alpha val="40000"/>
            </a:srgbClr>
          </a:solidFill>
          <a:ln w="12700">
            <a:solidFill>
              <a:srgbClr val="B8DDC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5" name="Shape 3"/>
          <p:cNvSpPr/>
          <p:nvPr/>
        </p:nvSpPr>
        <p:spPr>
          <a:xfrm>
            <a:off x="-274320" y="5394960"/>
            <a:ext cx="2011680" cy="1645920"/>
          </a:xfrm>
          <a:prstGeom prst="ellipse">
            <a:avLst/>
          </a:prstGeom>
          <a:solidFill>
            <a:srgbClr val="C8DDB8">
              <a:alpha val="35000"/>
            </a:srgbClr>
          </a:solidFill>
          <a:ln w="12700">
            <a:solidFill>
              <a:srgbClr val="C8DDB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411480" y="347472"/>
            <a:ext cx="11338560" cy="6163056"/>
          </a:xfrm>
          <a:prstGeom prst="rect">
            <a:avLst/>
          </a:prstGeom>
          <a:solidFill>
            <a:srgbClr val="FFFFFF">
              <a:alpha val="88000"/>
            </a:srgbClr>
          </a:solidFill>
          <a:ln w="6350">
            <a:solidFill>
              <a:srgbClr val="CCCCCC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0" y="0"/>
            <a:ext cx="12161520" cy="960120"/>
          </a:xfrm>
          <a:prstGeom prst="rect">
            <a:avLst/>
          </a:prstGeom>
          <a:solidFill>
            <a:srgbClr val="1A3D2B"/>
          </a:solidFill>
          <a:ln w="12700">
            <a:solidFill>
              <a:srgbClr val="1A3D2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6"/>
          <p:cNvSpPr/>
          <p:nvPr/>
        </p:nvSpPr>
        <p:spPr>
          <a:xfrm>
            <a:off x="502920" y="45720"/>
            <a:ext cx="96012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 2 —exercises</a:t>
            </a:r>
            <a:endParaRPr lang="en-US" sz="2100"/>
          </a:p>
        </p:txBody>
      </p:sp>
      <p:sp>
        <p:nvSpPr>
          <p:cNvPr id="9" name="Shape 7"/>
          <p:cNvSpPr/>
          <p:nvPr/>
        </p:nvSpPr>
        <p:spPr>
          <a:xfrm>
            <a:off x="10195560" y="182880"/>
            <a:ext cx="1691640" cy="530352"/>
          </a:xfrm>
          <a:prstGeom prst="roundRect">
            <a:avLst>
              <a:gd name="adj" fmla="val 10345"/>
            </a:avLst>
          </a:prstGeom>
          <a:solidFill>
            <a:srgbClr val="5B4A8A"/>
          </a:solidFill>
          <a:ln w="12700">
            <a:solidFill>
              <a:srgbClr val="5B4A8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 8"/>
          <p:cNvSpPr/>
          <p:nvPr/>
        </p:nvSpPr>
        <p:spPr>
          <a:xfrm>
            <a:off x="10195560" y="182880"/>
            <a:ext cx="16916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EXERCISES</a:t>
            </a:r>
            <a:endParaRPr lang="en-US" sz="900"/>
          </a:p>
        </p:txBody>
      </p:sp>
      <p:sp>
        <p:nvSpPr>
          <p:cNvPr id="11" name="Shape 9"/>
          <p:cNvSpPr/>
          <p:nvPr/>
        </p:nvSpPr>
        <p:spPr>
          <a:xfrm>
            <a:off x="502920" y="1078992"/>
            <a:ext cx="5372100" cy="2487168"/>
          </a:xfrm>
          <a:prstGeom prst="rect">
            <a:avLst/>
          </a:prstGeom>
          <a:solidFill>
            <a:srgbClr val="F8F9FA"/>
          </a:solidFill>
          <a:ln w="1524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Shape 10"/>
          <p:cNvSpPr/>
          <p:nvPr/>
        </p:nvSpPr>
        <p:spPr>
          <a:xfrm>
            <a:off x="502920" y="1078992"/>
            <a:ext cx="5372100" cy="384048"/>
          </a:xfrm>
          <a:prstGeom prst="rect">
            <a:avLst/>
          </a:prstGeom>
          <a:solidFill>
            <a:srgbClr val="2D7A4F"/>
          </a:solidFill>
          <a:ln w="1270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3" name="Text 11"/>
          <p:cNvSpPr/>
          <p:nvPr/>
        </p:nvSpPr>
        <p:spPr>
          <a:xfrm>
            <a:off x="612648" y="1097280"/>
            <a:ext cx="51892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Q1 — CWM and the mass-ratio hypothesis</a:t>
            </a:r>
            <a:endParaRPr lang="en-US" sz="1200"/>
          </a:p>
        </p:txBody>
      </p:sp>
      <p:sp>
        <p:nvSpPr>
          <p:cNvPr id="14" name="Text 12"/>
          <p:cNvSpPr/>
          <p:nvPr/>
        </p:nvSpPr>
        <p:spPr>
          <a:xfrm>
            <a:off x="612648" y="1536192"/>
            <a:ext cx="51892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a) Compute CWM for all 5 traits (SLA, LDMC, LeafN, Height, SeedMass). Plot CWM(Height) vs. disturbance index. Which PFT drives the pattern?</a:t>
            </a:r>
            <a:endParaRPr lang="en-US" sz="1050"/>
          </a:p>
        </p:txBody>
      </p:sp>
      <p:sp>
        <p:nvSpPr>
          <p:cNvPr id="15" name="Text 13"/>
          <p:cNvSpPr/>
          <p:nvPr/>
        </p:nvSpPr>
        <p:spPr>
          <a:xfrm>
            <a:off x="612648" y="2231136"/>
            <a:ext cx="51892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b) Compute the correlation matrix between all 5 CWMs and all 5 environmental variables. Which trait × environment pair shows the strongest CWM association?</a:t>
            </a:r>
            <a:endParaRPr lang="en-US" sz="1050"/>
          </a:p>
        </p:txBody>
      </p:sp>
      <p:sp>
        <p:nvSpPr>
          <p:cNvPr id="16" name="Text 14"/>
          <p:cNvSpPr/>
          <p:nvPr/>
        </p:nvSpPr>
        <p:spPr>
          <a:xfrm>
            <a:off x="612648" y="2926080"/>
            <a:ext cx="51892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c) Partial regression: CWM(SLA) ~ elevation + disturbance. After controlling for elevation, does disturbance still have a significant independent effect on CWM(SLA)?</a:t>
            </a:r>
            <a:endParaRPr lang="en-US" sz="1050"/>
          </a:p>
        </p:txBody>
      </p:sp>
      <p:sp>
        <p:nvSpPr>
          <p:cNvPr id="17" name="Shape 15"/>
          <p:cNvSpPr/>
          <p:nvPr/>
        </p:nvSpPr>
        <p:spPr>
          <a:xfrm>
            <a:off x="6103620" y="1078992"/>
            <a:ext cx="5372100" cy="2487168"/>
          </a:xfrm>
          <a:prstGeom prst="rect">
            <a:avLst/>
          </a:prstGeom>
          <a:solidFill>
            <a:srgbClr val="F8F9FA"/>
          </a:solidFill>
          <a:ln w="15240">
            <a:solidFill>
              <a:srgbClr val="1A52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8" name="Shape 16"/>
          <p:cNvSpPr/>
          <p:nvPr/>
        </p:nvSpPr>
        <p:spPr>
          <a:xfrm>
            <a:off x="6103620" y="1078992"/>
            <a:ext cx="5372100" cy="384048"/>
          </a:xfrm>
          <a:prstGeom prst="rect">
            <a:avLst/>
          </a:prstGeom>
          <a:solidFill>
            <a:srgbClr val="1A5278"/>
          </a:solidFill>
          <a:ln w="12700">
            <a:solidFill>
              <a:srgbClr val="1A52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Text 17"/>
          <p:cNvSpPr/>
          <p:nvPr/>
        </p:nvSpPr>
        <p:spPr>
          <a:xfrm>
            <a:off x="6213348" y="1097280"/>
            <a:ext cx="51892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Q2 — FRic sensitivity and SR confounding</a:t>
            </a:r>
            <a:endParaRPr lang="en-US" sz="1200"/>
          </a:p>
        </p:txBody>
      </p:sp>
      <p:sp>
        <p:nvSpPr>
          <p:cNvPr id="20" name="Text 18"/>
          <p:cNvSpPr/>
          <p:nvPr/>
        </p:nvSpPr>
        <p:spPr>
          <a:xfrm>
            <a:off x="6213348" y="1536192"/>
            <a:ext cx="51892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a) Compute FRic, FEve, FDis for all 40 plots. Identify the 3 plots with highest and lowest FDis. What are their elevations and disturbance levels?</a:t>
            </a:r>
            <a:endParaRPr lang="en-US" sz="1050"/>
          </a:p>
        </p:txBody>
      </p:sp>
      <p:sp>
        <p:nvSpPr>
          <p:cNvPr id="21" name="Text 19"/>
          <p:cNvSpPr/>
          <p:nvPr/>
        </p:nvSpPr>
        <p:spPr>
          <a:xfrm>
            <a:off x="6213348" y="2231136"/>
            <a:ext cx="51892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b) Compute Pearson correlation between SR and FRic, SR and FDis. Which index is more confounded by species richness? Propose a method to separate FD from SR effects.</a:t>
            </a:r>
            <a:endParaRPr lang="en-US" sz="1050"/>
          </a:p>
        </p:txBody>
      </p:sp>
      <p:sp>
        <p:nvSpPr>
          <p:cNvPr id="22" name="Text 20"/>
          <p:cNvSpPr/>
          <p:nvPr/>
        </p:nvSpPr>
        <p:spPr>
          <a:xfrm>
            <a:off x="6213348" y="2926080"/>
            <a:ext cx="51892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c) Re-run dbFD using only 2 traits (SLA + LDMC) vs. all 5. How much does FRic change? Visualise the sensitivity as boxplots across all trait combinations.</a:t>
            </a:r>
            <a:endParaRPr lang="en-US" sz="1050"/>
          </a:p>
        </p:txBody>
      </p:sp>
      <p:sp>
        <p:nvSpPr>
          <p:cNvPr id="23" name="Shape 21"/>
          <p:cNvSpPr/>
          <p:nvPr/>
        </p:nvSpPr>
        <p:spPr>
          <a:xfrm>
            <a:off x="502920" y="3730752"/>
            <a:ext cx="5372100" cy="2487168"/>
          </a:xfrm>
          <a:prstGeom prst="rect">
            <a:avLst/>
          </a:prstGeom>
          <a:solidFill>
            <a:srgbClr val="F8F9FA"/>
          </a:solidFill>
          <a:ln w="15240">
            <a:solidFill>
              <a:srgbClr val="1A7A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Shape 22"/>
          <p:cNvSpPr/>
          <p:nvPr/>
        </p:nvSpPr>
        <p:spPr>
          <a:xfrm>
            <a:off x="502920" y="3730752"/>
            <a:ext cx="5372100" cy="384048"/>
          </a:xfrm>
          <a:prstGeom prst="rect">
            <a:avLst/>
          </a:prstGeom>
          <a:solidFill>
            <a:srgbClr val="1A7A78"/>
          </a:solidFill>
          <a:ln w="12700">
            <a:solidFill>
              <a:srgbClr val="1A7A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5" name="Text 23"/>
          <p:cNvSpPr/>
          <p:nvPr/>
        </p:nvSpPr>
        <p:spPr>
          <a:xfrm>
            <a:off x="612648" y="3749040"/>
            <a:ext cx="51892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Q3 — {funspace} — probabilistic trait space</a:t>
            </a:r>
            <a:endParaRPr lang="en-US" sz="1200"/>
          </a:p>
        </p:txBody>
      </p:sp>
      <p:sp>
        <p:nvSpPr>
          <p:cNvPr id="26" name="Text 24"/>
          <p:cNvSpPr/>
          <p:nvPr/>
        </p:nvSpPr>
        <p:spPr>
          <a:xfrm>
            <a:off x="612648" y="4187952"/>
            <a:ext cx="51892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a) Build the funspace object with group.vec = PFT_label (5 groups). Run summary() and plot(type='groups'). Which PFT occupies the largest functional space? Which the smallest?</a:t>
            </a:r>
            <a:endParaRPr lang="en-US" sz="1050"/>
          </a:p>
        </p:txBody>
      </p:sp>
      <p:sp>
        <p:nvSpPr>
          <p:cNvPr id="27" name="Text 25"/>
          <p:cNvSpPr/>
          <p:nvPr/>
        </p:nvSpPr>
        <p:spPr>
          <a:xfrm>
            <a:off x="612648" y="4882896"/>
            <a:ext cx="51892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b) Use funspaceGAM() to map IUCN extinction weight onto the functional space. Describe: where in the LES space are threatened species concentrated? Is this consistent with the FUSE results from Day 3?</a:t>
            </a:r>
            <a:endParaRPr lang="en-US" sz="1050"/>
          </a:p>
        </p:txBody>
      </p:sp>
      <p:sp>
        <p:nvSpPr>
          <p:cNvPr id="28" name="Text 26"/>
          <p:cNvSpPr/>
          <p:nvPr/>
        </p:nvSpPr>
        <p:spPr>
          <a:xfrm>
            <a:off x="612648" y="5577840"/>
            <a:ext cx="51892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c) Run funspaceNull() with 999 iterations. Is the observed FRic significantly different from the null expectation? What does a significant test mean ecologically?</a:t>
            </a:r>
            <a:endParaRPr lang="en-US" sz="1050"/>
          </a:p>
        </p:txBody>
      </p:sp>
      <p:sp>
        <p:nvSpPr>
          <p:cNvPr id="29" name="Shape 27"/>
          <p:cNvSpPr/>
          <p:nvPr/>
        </p:nvSpPr>
        <p:spPr>
          <a:xfrm>
            <a:off x="6103620" y="3730752"/>
            <a:ext cx="5372100" cy="2487168"/>
          </a:xfrm>
          <a:prstGeom prst="rect">
            <a:avLst/>
          </a:prstGeom>
          <a:solidFill>
            <a:srgbClr val="F8F9FA"/>
          </a:solidFill>
          <a:ln w="15240">
            <a:solidFill>
              <a:srgbClr val="B03A2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0" name="Shape 28"/>
          <p:cNvSpPr/>
          <p:nvPr/>
        </p:nvSpPr>
        <p:spPr>
          <a:xfrm>
            <a:off x="6103620" y="3730752"/>
            <a:ext cx="5372100" cy="384048"/>
          </a:xfrm>
          <a:prstGeom prst="rect">
            <a:avLst/>
          </a:prstGeom>
          <a:solidFill>
            <a:srgbClr val="B03A2E"/>
          </a:solidFill>
          <a:ln w="12700">
            <a:solidFill>
              <a:srgbClr val="B03A2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1" name="Text 29"/>
          <p:cNvSpPr/>
          <p:nvPr/>
        </p:nvSpPr>
        <p:spPr>
          <a:xfrm>
            <a:off x="6213348" y="3749040"/>
            <a:ext cx="51892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Q4 — Functional rarity and originality</a:t>
            </a:r>
            <a:endParaRPr lang="en-US" sz="1200"/>
          </a:p>
        </p:txBody>
      </p:sp>
      <p:sp>
        <p:nvSpPr>
          <p:cNvPr id="32" name="Text 30"/>
          <p:cNvSpPr/>
          <p:nvPr/>
        </p:nvSpPr>
        <p:spPr>
          <a:xfrm>
            <a:off x="6213348" y="4187952"/>
            <a:ext cx="51892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a) Compute functional originality for each species (mean distance to ALL other species in PCoA space). Plot originality vs. IUCN threat weight. Are functionally original species more threatened?</a:t>
            </a:r>
            <a:endParaRPr lang="en-US" sz="1050"/>
          </a:p>
        </p:txBody>
      </p:sp>
      <p:sp>
        <p:nvSpPr>
          <p:cNvPr id="33" name="Text 31"/>
          <p:cNvSpPr/>
          <p:nvPr/>
        </p:nvSpPr>
        <p:spPr>
          <a:xfrm>
            <a:off x="6213348" y="4882896"/>
            <a:ext cx="51892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b) Map functional originality onto the funspace object using funspaceGAM(). Identify the 2 regions of trait space with highest originality. Name 2 species that occupy each region.</a:t>
            </a:r>
            <a:endParaRPr lang="en-US" sz="1050"/>
          </a:p>
        </p:txBody>
      </p:sp>
      <p:sp>
        <p:nvSpPr>
          <p:cNvPr id="34" name="Text 32"/>
          <p:cNvSpPr/>
          <p:nvPr/>
        </p:nvSpPr>
        <p:spPr>
          <a:xfrm>
            <a:off x="6213348" y="5577840"/>
            <a:ext cx="51892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>
                <a:solidFill>
                  <a:srgbClr val="1C1C1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c) Discussion (≥100 words): what is the difference between functional rarity, functional originality, and FUn (nearest-neighbour distance)? When would you use each metric?</a:t>
            </a:r>
            <a:endParaRPr lang="en-US" sz="1050"/>
          </a:p>
        </p:txBody>
      </p:sp>
      <p:sp>
        <p:nvSpPr>
          <p:cNvPr id="35" name="Text 33"/>
          <p:cNvSpPr/>
          <p:nvPr/>
        </p:nvSpPr>
        <p:spPr>
          <a:xfrm>
            <a:off x="457200" y="6583680"/>
            <a:ext cx="11247120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buNone/>
            </a:pPr>
            <a:r>
              <a:rPr lang="en-US" sz="80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Trait-Based Ecology — Day 2 · CWM · FD Indices · Functional Space · Belém, Brazil</a:t>
            </a:r>
            <a:endParaRPr lang="en-US" sz="800"/>
          </a:p>
        </p:txBody>
      </p:sp>
      <p:sp>
        <p:nvSpPr>
          <p:cNvPr id="36" name="TextBox 35"/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37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A3D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914400" y="-914400"/>
            <a:ext cx="4572000" cy="4572000"/>
          </a:xfrm>
          <a:prstGeom prst="ellipse">
            <a:avLst/>
          </a:prstGeom>
          <a:solidFill>
            <a:srgbClr val="2A5A3A">
              <a:alpha val="40000"/>
            </a:srgbClr>
          </a:solidFill>
          <a:ln w="12700">
            <a:solidFill>
              <a:srgbClr val="2A5A3A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3" name="Shape 1"/>
          <p:cNvSpPr/>
          <p:nvPr/>
        </p:nvSpPr>
        <p:spPr>
          <a:xfrm>
            <a:off x="8961120" y="3200400"/>
            <a:ext cx="5029200" cy="5029200"/>
          </a:xfrm>
          <a:prstGeom prst="ellipse">
            <a:avLst/>
          </a:prstGeom>
          <a:solidFill>
            <a:srgbClr val="1A3A20">
              <a:alpha val="50000"/>
            </a:srgbClr>
          </a:solidFill>
          <a:ln w="12700">
            <a:solidFill>
              <a:srgbClr val="1A3A2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4" name="Text 2"/>
          <p:cNvSpPr/>
          <p:nvPr/>
        </p:nvSpPr>
        <p:spPr>
          <a:xfrm>
            <a:off x="548640" y="320040"/>
            <a:ext cx="10972800" cy="5943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6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Take-Home Messages — Day 2</a:t>
            </a:r>
            <a:endParaRPr lang="en-US" sz="2600"/>
          </a:p>
        </p:txBody>
      </p:sp>
      <p:sp>
        <p:nvSpPr>
          <p:cNvPr id="5" name="Shape 3"/>
          <p:cNvSpPr/>
          <p:nvPr/>
        </p:nvSpPr>
        <p:spPr>
          <a:xfrm>
            <a:off x="548640" y="960120"/>
            <a:ext cx="10972800" cy="0"/>
          </a:xfrm>
          <a:prstGeom prst="line">
            <a:avLst/>
          </a:prstGeom>
          <a:noFill/>
          <a:ln w="12700">
            <a:solidFill>
              <a:srgbClr val="5A9A70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6" name="Shape 4"/>
          <p:cNvSpPr/>
          <p:nvPr/>
        </p:nvSpPr>
        <p:spPr>
          <a:xfrm>
            <a:off x="548640" y="1051560"/>
            <a:ext cx="11064240" cy="786384"/>
          </a:xfrm>
          <a:prstGeom prst="rect">
            <a:avLst/>
          </a:prstGeom>
          <a:solidFill>
            <a:srgbClr val="2D7A4F">
              <a:alpha val="18000"/>
            </a:srgbClr>
          </a:solidFill>
          <a:ln w="9525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7" name="Shape 5"/>
          <p:cNvSpPr/>
          <p:nvPr/>
        </p:nvSpPr>
        <p:spPr>
          <a:xfrm>
            <a:off x="548640" y="1051560"/>
            <a:ext cx="475488" cy="786384"/>
          </a:xfrm>
          <a:prstGeom prst="rect">
            <a:avLst/>
          </a:prstGeom>
          <a:solidFill>
            <a:srgbClr val="2D7A4F"/>
          </a:solidFill>
          <a:ln w="12700">
            <a:solidFill>
              <a:srgbClr val="2D7A4F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8" name="Text 6"/>
          <p:cNvSpPr/>
          <p:nvPr/>
        </p:nvSpPr>
        <p:spPr>
          <a:xfrm>
            <a:off x="548640" y="1069848"/>
            <a:ext cx="47548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</a:t>
            </a:r>
            <a:endParaRPr lang="en-US" sz="2200"/>
          </a:p>
        </p:txBody>
      </p:sp>
      <p:sp>
        <p:nvSpPr>
          <p:cNvPr id="9" name="Text 7"/>
          <p:cNvSpPr/>
          <p:nvPr/>
        </p:nvSpPr>
        <p:spPr>
          <a:xfrm>
            <a:off x="1115568" y="1143000"/>
            <a:ext cx="1042416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CWM captures the DOMINANT strategy in the community (mass-ratio hypothesis). Two communities can have the same CWM but completely different FD — always report both.</a:t>
            </a:r>
            <a:endParaRPr lang="en-US" sz="1200"/>
          </a:p>
        </p:txBody>
      </p:sp>
      <p:sp>
        <p:nvSpPr>
          <p:cNvPr id="10" name="Shape 8"/>
          <p:cNvSpPr/>
          <p:nvPr/>
        </p:nvSpPr>
        <p:spPr>
          <a:xfrm>
            <a:off x="548640" y="1965960"/>
            <a:ext cx="11064240" cy="786384"/>
          </a:xfrm>
          <a:prstGeom prst="rect">
            <a:avLst/>
          </a:prstGeom>
          <a:solidFill>
            <a:srgbClr val="1A5278">
              <a:alpha val="18000"/>
            </a:srgbClr>
          </a:solidFill>
          <a:ln w="9525">
            <a:solidFill>
              <a:srgbClr val="1A52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1" name="Shape 9"/>
          <p:cNvSpPr/>
          <p:nvPr/>
        </p:nvSpPr>
        <p:spPr>
          <a:xfrm>
            <a:off x="548640" y="1965960"/>
            <a:ext cx="475488" cy="786384"/>
          </a:xfrm>
          <a:prstGeom prst="rect">
            <a:avLst/>
          </a:prstGeom>
          <a:solidFill>
            <a:srgbClr val="1A5278"/>
          </a:solidFill>
          <a:ln w="12700">
            <a:solidFill>
              <a:srgbClr val="1A52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2" name="Text 10"/>
          <p:cNvSpPr/>
          <p:nvPr/>
        </p:nvSpPr>
        <p:spPr>
          <a:xfrm>
            <a:off x="548640" y="1984248"/>
            <a:ext cx="47548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2200"/>
          </a:p>
        </p:txBody>
      </p:sp>
      <p:sp>
        <p:nvSpPr>
          <p:cNvPr id="13" name="Text 11"/>
          <p:cNvSpPr/>
          <p:nvPr/>
        </p:nvSpPr>
        <p:spPr>
          <a:xfrm>
            <a:off x="1115568" y="2057400"/>
            <a:ext cx="1042416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FRic, FEve, FDiv and FDis measure different, mathematically independent facets of functional diversity. FDis is the most robust to species richness differences and should always be reported.</a:t>
            </a:r>
            <a:endParaRPr lang="en-US" sz="1200"/>
          </a:p>
        </p:txBody>
      </p:sp>
      <p:sp>
        <p:nvSpPr>
          <p:cNvPr id="14" name="Shape 12"/>
          <p:cNvSpPr/>
          <p:nvPr/>
        </p:nvSpPr>
        <p:spPr>
          <a:xfrm>
            <a:off x="548640" y="2880360"/>
            <a:ext cx="11064240" cy="786384"/>
          </a:xfrm>
          <a:prstGeom prst="rect">
            <a:avLst/>
          </a:prstGeom>
          <a:solidFill>
            <a:srgbClr val="1A7A78">
              <a:alpha val="18000"/>
            </a:srgbClr>
          </a:solidFill>
          <a:ln w="9525">
            <a:solidFill>
              <a:srgbClr val="1A7A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5" name="Shape 13"/>
          <p:cNvSpPr/>
          <p:nvPr/>
        </p:nvSpPr>
        <p:spPr>
          <a:xfrm>
            <a:off x="548640" y="2880360"/>
            <a:ext cx="475488" cy="786384"/>
          </a:xfrm>
          <a:prstGeom prst="rect">
            <a:avLst/>
          </a:prstGeom>
          <a:solidFill>
            <a:srgbClr val="1A7A78"/>
          </a:solidFill>
          <a:ln w="12700">
            <a:solidFill>
              <a:srgbClr val="1A7A78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6" name="Text 14"/>
          <p:cNvSpPr/>
          <p:nvPr/>
        </p:nvSpPr>
        <p:spPr>
          <a:xfrm>
            <a:off x="548640" y="2898648"/>
            <a:ext cx="47548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2200"/>
          </a:p>
        </p:txBody>
      </p:sp>
      <p:sp>
        <p:nvSpPr>
          <p:cNvPr id="17" name="Text 15"/>
          <p:cNvSpPr/>
          <p:nvPr/>
        </p:nvSpPr>
        <p:spPr>
          <a:xfrm>
            <a:off x="1115568" y="2971800"/>
            <a:ext cx="1042416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convex hull (FRic) assumes all interior trait space is equally filled — a known limitation. {funspace} kernel density estimation (TPD) provides a probabilistic, more realistic representation.</a:t>
            </a:r>
            <a:endParaRPr lang="en-US" sz="1200"/>
          </a:p>
        </p:txBody>
      </p:sp>
      <p:sp>
        <p:nvSpPr>
          <p:cNvPr id="18" name="Shape 16"/>
          <p:cNvSpPr/>
          <p:nvPr/>
        </p:nvSpPr>
        <p:spPr>
          <a:xfrm>
            <a:off x="548640" y="3794760"/>
            <a:ext cx="11064240" cy="786384"/>
          </a:xfrm>
          <a:prstGeom prst="rect">
            <a:avLst/>
          </a:prstGeom>
          <a:solidFill>
            <a:srgbClr val="C47A1B">
              <a:alpha val="18000"/>
            </a:srgbClr>
          </a:solidFill>
          <a:ln w="9525">
            <a:solidFill>
              <a:srgbClr val="C47A1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19" name="Shape 17"/>
          <p:cNvSpPr/>
          <p:nvPr/>
        </p:nvSpPr>
        <p:spPr>
          <a:xfrm>
            <a:off x="548640" y="3794760"/>
            <a:ext cx="475488" cy="786384"/>
          </a:xfrm>
          <a:prstGeom prst="rect">
            <a:avLst/>
          </a:prstGeom>
          <a:solidFill>
            <a:srgbClr val="C47A1B"/>
          </a:solidFill>
          <a:ln w="12700">
            <a:solidFill>
              <a:srgbClr val="C47A1B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0" name="Text 18"/>
          <p:cNvSpPr/>
          <p:nvPr/>
        </p:nvSpPr>
        <p:spPr>
          <a:xfrm>
            <a:off x="548640" y="3813048"/>
            <a:ext cx="47548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2200"/>
          </a:p>
        </p:txBody>
      </p:sp>
      <p:sp>
        <p:nvSpPr>
          <p:cNvPr id="21" name="Text 19"/>
          <p:cNvSpPr/>
          <p:nvPr/>
        </p:nvSpPr>
        <p:spPr>
          <a:xfrm>
            <a:off x="1115568" y="3886200"/>
            <a:ext cx="1042416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funspaceGAM() maps any third variable (extinction risk, elevation, abundance) onto the functional space — revealing WHERE in trait space threats or processes are concentrated.</a:t>
            </a:r>
            <a:endParaRPr lang="en-US" sz="1200"/>
          </a:p>
        </p:txBody>
      </p:sp>
      <p:sp>
        <p:nvSpPr>
          <p:cNvPr id="22" name="Shape 20"/>
          <p:cNvSpPr/>
          <p:nvPr/>
        </p:nvSpPr>
        <p:spPr>
          <a:xfrm>
            <a:off x="548640" y="4709160"/>
            <a:ext cx="11064240" cy="786384"/>
          </a:xfrm>
          <a:prstGeom prst="rect">
            <a:avLst/>
          </a:prstGeom>
          <a:solidFill>
            <a:srgbClr val="B03A2E">
              <a:alpha val="18000"/>
            </a:srgbClr>
          </a:solidFill>
          <a:ln w="9525">
            <a:solidFill>
              <a:srgbClr val="B03A2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3" name="Shape 21"/>
          <p:cNvSpPr/>
          <p:nvPr/>
        </p:nvSpPr>
        <p:spPr>
          <a:xfrm>
            <a:off x="548640" y="4709160"/>
            <a:ext cx="475488" cy="786384"/>
          </a:xfrm>
          <a:prstGeom prst="rect">
            <a:avLst/>
          </a:prstGeom>
          <a:solidFill>
            <a:srgbClr val="B03A2E"/>
          </a:solidFill>
          <a:ln w="12700">
            <a:solidFill>
              <a:srgbClr val="B03A2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4" name="Text 22"/>
          <p:cNvSpPr/>
          <p:nvPr/>
        </p:nvSpPr>
        <p:spPr>
          <a:xfrm>
            <a:off x="548640" y="4727448"/>
            <a:ext cx="475488" cy="7498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2200"/>
          </a:p>
        </p:txBody>
      </p:sp>
      <p:sp>
        <p:nvSpPr>
          <p:cNvPr id="25" name="Text 23"/>
          <p:cNvSpPr/>
          <p:nvPr/>
        </p:nvSpPr>
        <p:spPr>
          <a:xfrm>
            <a:off x="1115568" y="4800600"/>
            <a:ext cx="10424160" cy="621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Functionally rare and original species are disproportionately important: their loss causes irreversible erosion of functional space. In Amazonia, large-bodied species are functionally rare AND threatened.</a:t>
            </a:r>
            <a:endParaRPr lang="en-US" sz="1200"/>
          </a:p>
        </p:txBody>
      </p:sp>
      <p:sp>
        <p:nvSpPr>
          <p:cNvPr id="26" name="Shape 24"/>
          <p:cNvSpPr/>
          <p:nvPr/>
        </p:nvSpPr>
        <p:spPr>
          <a:xfrm>
            <a:off x="548640" y="6236208"/>
            <a:ext cx="11064240" cy="411480"/>
          </a:xfrm>
          <a:prstGeom prst="rect">
            <a:avLst/>
          </a:prstGeom>
          <a:solidFill>
            <a:srgbClr val="E05A1E">
              <a:alpha val="25000"/>
            </a:srgbClr>
          </a:solidFill>
          <a:ln w="9525">
            <a:solidFill>
              <a:srgbClr val="E05A1E"/>
            </a:solidFill>
            <a:prstDash val="solid"/>
          </a:ln>
        </p:spPr>
        <p:txBody>
          <a:bodyPr/>
          <a:lstStyle/>
          <a:p>
            <a:endParaRPr lang="fr-FR"/>
          </a:p>
        </p:txBody>
      </p:sp>
      <p:sp>
        <p:nvSpPr>
          <p:cNvPr id="27" name="Text 25"/>
          <p:cNvSpPr/>
          <p:nvPr/>
        </p:nvSpPr>
        <p:spPr>
          <a:xfrm>
            <a:off x="658368" y="6254496"/>
            <a:ext cx="10789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Day 3 → Trait–Environment Relationships (RLQ + Fourth-corner) &amp; Extinction Consequences (FUSE)</a:t>
            </a:r>
            <a:endParaRPr lang="en-US" sz="1200"/>
          </a:p>
        </p:txBody>
      </p:sp>
      <p:sp>
        <p:nvSpPr>
          <p:cNvPr id="28" name="TextBox 27"/>
          <p:cNvSpPr txBox="1"/>
          <p:nvPr/>
        </p:nvSpPr>
        <p:spPr>
          <a:xfrm>
            <a:off x="11143613" y="6419088"/>
            <a:ext cx="10179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r"/>
            <a:r>
              <a:rPr sz="800">
                <a:solidFill>
                  <a:srgbClr val="1A3D2B"/>
                </a:solidFill>
                <a:latin typeface="Calibri"/>
              </a:rPr>
              <a:t>Day 2 · Belém   ·  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 </a:t>
            </a:r>
            <a:r>
              <a:rPr sz="800">
                <a:solidFill>
                  <a:srgbClr val="1A3D2B"/>
                </a:solidFill>
                <a:latin typeface="Calibri"/>
              </a:rPr>
              <a:t>/ </a:t>
            </a:r>
            <a:r>
              <a:rPr lang="fr-FR" sz="800">
                <a:solidFill>
                  <a:srgbClr val="1A3D2B"/>
                </a:solidFill>
                <a:latin typeface="Calibri"/>
              </a:rPr>
              <a:t>38</a:t>
            </a:r>
            <a:endParaRPr sz="800">
              <a:solidFill>
                <a:srgbClr val="1A3D2B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DDFF9-3175-89AB-365E-922173A02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2C4E7E83-A547-14EE-DDBC-E785065F10BC}"/>
              </a:ext>
            </a:extLst>
          </p:cNvPr>
          <p:cNvGrpSpPr/>
          <p:nvPr/>
        </p:nvGrpSpPr>
        <p:grpSpPr>
          <a:xfrm>
            <a:off x="-258822" y="-449451"/>
            <a:ext cx="12893040" cy="7498080"/>
            <a:chOff x="-274320" y="-457200"/>
            <a:chExt cx="12893040" cy="7498080"/>
          </a:xfrm>
        </p:grpSpPr>
        <p:sp>
          <p:nvSpPr>
            <p:cNvPr id="4" name="Shape 0">
              <a:extLst>
                <a:ext uri="{FF2B5EF4-FFF2-40B4-BE49-F238E27FC236}">
                  <a16:creationId xmlns:a16="http://schemas.microsoft.com/office/drawing/2014/main" id="{7D7E12BF-2BBD-AC34-A20D-74F088DF482B}"/>
                </a:ext>
              </a:extLst>
            </p:cNvPr>
            <p:cNvSpPr/>
            <p:nvPr/>
          </p:nvSpPr>
          <p:spPr>
            <a:xfrm>
              <a:off x="0" y="0"/>
              <a:ext cx="1463040" cy="1645920"/>
            </a:xfrm>
            <a:prstGeom prst="rect">
              <a:avLst/>
            </a:prstGeom>
            <a:solidFill>
              <a:srgbClr val="C8DDB8">
                <a:alpha val="5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6" name="Shape 1">
              <a:extLst>
                <a:ext uri="{FF2B5EF4-FFF2-40B4-BE49-F238E27FC236}">
                  <a16:creationId xmlns:a16="http://schemas.microsoft.com/office/drawing/2014/main" id="{3995BB76-19C0-C165-E05B-288EBF6EEEF0}"/>
                </a:ext>
              </a:extLst>
            </p:cNvPr>
            <p:cNvSpPr/>
            <p:nvPr/>
          </p:nvSpPr>
          <p:spPr>
            <a:xfrm>
              <a:off x="10698480" y="5212080"/>
              <a:ext cx="1463040" cy="1645920"/>
            </a:xfrm>
            <a:prstGeom prst="rect">
              <a:avLst/>
            </a:prstGeom>
            <a:solidFill>
              <a:srgbClr val="B8DDC8">
                <a:alpha val="6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7" name="Shape 2">
              <a:extLst>
                <a:ext uri="{FF2B5EF4-FFF2-40B4-BE49-F238E27FC236}">
                  <a16:creationId xmlns:a16="http://schemas.microsoft.com/office/drawing/2014/main" id="{E1106201-D455-4127-F5DE-22F7866704A6}"/>
                </a:ext>
              </a:extLst>
            </p:cNvPr>
            <p:cNvSpPr/>
            <p:nvPr/>
          </p:nvSpPr>
          <p:spPr>
            <a:xfrm>
              <a:off x="10332720" y="-457200"/>
              <a:ext cx="2286000" cy="1828800"/>
            </a:xfrm>
            <a:prstGeom prst="ellipse">
              <a:avLst/>
            </a:prstGeom>
            <a:solidFill>
              <a:srgbClr val="B8DDC8">
                <a:alpha val="4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8" name="Shape 3">
              <a:extLst>
                <a:ext uri="{FF2B5EF4-FFF2-40B4-BE49-F238E27FC236}">
                  <a16:creationId xmlns:a16="http://schemas.microsoft.com/office/drawing/2014/main" id="{460F3D2D-4BCA-8936-9292-8747030C95BC}"/>
                </a:ext>
              </a:extLst>
            </p:cNvPr>
            <p:cNvSpPr/>
            <p:nvPr/>
          </p:nvSpPr>
          <p:spPr>
            <a:xfrm>
              <a:off x="-274320" y="5394960"/>
              <a:ext cx="2011680" cy="1645920"/>
            </a:xfrm>
            <a:prstGeom prst="ellipse">
              <a:avLst/>
            </a:prstGeom>
            <a:solidFill>
              <a:srgbClr val="C8DDB8">
                <a:alpha val="3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9" name="Shape 5">
              <a:extLst>
                <a:ext uri="{FF2B5EF4-FFF2-40B4-BE49-F238E27FC236}">
                  <a16:creationId xmlns:a16="http://schemas.microsoft.com/office/drawing/2014/main" id="{729C2642-D967-1DDD-8A4B-E48D9E08B971}"/>
                </a:ext>
              </a:extLst>
            </p:cNvPr>
            <p:cNvSpPr/>
            <p:nvPr/>
          </p:nvSpPr>
          <p:spPr>
            <a:xfrm>
              <a:off x="0" y="0"/>
              <a:ext cx="12161520" cy="960120"/>
            </a:xfrm>
            <a:prstGeom prst="rect">
              <a:avLst/>
            </a:prstGeom>
            <a:solidFill>
              <a:srgbClr val="1A3D2B"/>
            </a:solidFill>
            <a:ln w="12700">
              <a:solidFill>
                <a:srgbClr val="1A3D2B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10" name="Text 6">
              <a:extLst>
                <a:ext uri="{FF2B5EF4-FFF2-40B4-BE49-F238E27FC236}">
                  <a16:creationId xmlns:a16="http://schemas.microsoft.com/office/drawing/2014/main" id="{B8C2226F-05F2-E3D3-7D90-0BC6D4BA08E0}"/>
                </a:ext>
              </a:extLst>
            </p:cNvPr>
            <p:cNvSpPr/>
            <p:nvPr/>
          </p:nvSpPr>
          <p:spPr>
            <a:xfrm>
              <a:off x="502920" y="45720"/>
              <a:ext cx="9601200" cy="8686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GB" sz="2400" b="1">
                  <a:solidFill>
                    <a:schemeClr val="bg1"/>
                  </a:solidFill>
                </a:rPr>
                <a:t>Community Assembly Theories</a:t>
              </a:r>
            </a:p>
          </p:txBody>
        </p:sp>
        <p:sp>
          <p:nvSpPr>
            <p:cNvPr id="11" name="Text 8">
              <a:extLst>
                <a:ext uri="{FF2B5EF4-FFF2-40B4-BE49-F238E27FC236}">
                  <a16:creationId xmlns:a16="http://schemas.microsoft.com/office/drawing/2014/main" id="{26F6C275-DF53-70D9-F359-83838AC97FE4}"/>
                </a:ext>
              </a:extLst>
            </p:cNvPr>
            <p:cNvSpPr/>
            <p:nvPr/>
          </p:nvSpPr>
          <p:spPr>
            <a:xfrm>
              <a:off x="10195560" y="182880"/>
              <a:ext cx="1691640" cy="5303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900" b="1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THEORY</a:t>
              </a:r>
              <a:endParaRPr lang="en-US" sz="900"/>
            </a:p>
          </p:txBody>
        </p:sp>
        <p:sp>
          <p:nvSpPr>
            <p:cNvPr id="12" name="Text 33">
              <a:extLst>
                <a:ext uri="{FF2B5EF4-FFF2-40B4-BE49-F238E27FC236}">
                  <a16:creationId xmlns:a16="http://schemas.microsoft.com/office/drawing/2014/main" id="{497A9A2F-62FA-94FD-7FD3-C2A07D043007}"/>
                </a:ext>
              </a:extLst>
            </p:cNvPr>
            <p:cNvSpPr/>
            <p:nvPr/>
          </p:nvSpPr>
          <p:spPr>
            <a:xfrm>
              <a:off x="457200" y="6583680"/>
              <a:ext cx="11247120" cy="21945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r">
                <a:buNone/>
              </a:pPr>
              <a:r>
                <a:rPr lang="en-US" sz="800">
                  <a:solidFill>
                    <a:srgbClr val="88888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Trait-Based Ecology — Day 2 · CWM · FD Indices · Functional Space · Belém, Brazil</a:t>
              </a:r>
              <a:endParaRPr lang="en-US" sz="800"/>
            </a:p>
          </p:txBody>
        </p:sp>
        <p:sp>
          <p:nvSpPr>
            <p:cNvPr id="13" name="TextBox 35">
              <a:extLst>
                <a:ext uri="{FF2B5EF4-FFF2-40B4-BE49-F238E27FC236}">
                  <a16:creationId xmlns:a16="http://schemas.microsoft.com/office/drawing/2014/main" id="{09CF0A6D-0812-C0EF-7AB2-B90E780D5F6A}"/>
                </a:ext>
              </a:extLst>
            </p:cNvPr>
            <p:cNvSpPr txBox="1"/>
            <p:nvPr/>
          </p:nvSpPr>
          <p:spPr>
            <a:xfrm>
              <a:off x="11143613" y="6419088"/>
              <a:ext cx="1017907" cy="12311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sz="800">
                  <a:solidFill>
                    <a:srgbClr val="1A3D2B"/>
                  </a:solidFill>
                  <a:latin typeface="Calibri"/>
                </a:rPr>
                <a:t>Day 2 · Belém   ·   0</a:t>
              </a:r>
              <a:r>
                <a:rPr lang="fr-FR" sz="800">
                  <a:solidFill>
                    <a:srgbClr val="1A3D2B"/>
                  </a:solidFill>
                  <a:latin typeface="Calibri"/>
                </a:rPr>
                <a:t>3</a:t>
              </a:r>
              <a:r>
                <a:rPr sz="800">
                  <a:solidFill>
                    <a:srgbClr val="1A3D2B"/>
                  </a:solidFill>
                  <a:latin typeface="Calibri"/>
                </a:rPr>
                <a:t> / </a:t>
              </a:r>
              <a:r>
                <a:rPr lang="fr-FR" sz="800">
                  <a:solidFill>
                    <a:srgbClr val="1A3D2B"/>
                  </a:solidFill>
                  <a:latin typeface="Calibri"/>
                </a:rPr>
                <a:t>38</a:t>
              </a:r>
              <a:endParaRPr sz="800">
                <a:solidFill>
                  <a:srgbClr val="1A3D2B"/>
                </a:solidFill>
                <a:latin typeface="Calibri"/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7EBA7E00-BD1A-72E5-1FA8-EC835019A10E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GB" sz="40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C6A02A-96F9-3861-C044-9E19996D0CEB}"/>
              </a:ext>
            </a:extLst>
          </p:cNvPr>
          <p:cNvSpPr txBox="1"/>
          <p:nvPr/>
        </p:nvSpPr>
        <p:spPr>
          <a:xfrm>
            <a:off x="1138335" y="1287624"/>
            <a:ext cx="9974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b="1"/>
              <a:t> </a:t>
            </a:r>
            <a:r>
              <a:rPr lang="fr-FR" b="1" err="1"/>
              <a:t>Environmental</a:t>
            </a:r>
            <a:r>
              <a:rPr lang="fr-FR" b="1"/>
              <a:t> </a:t>
            </a:r>
            <a:r>
              <a:rPr lang="fr-FR" b="1" err="1"/>
              <a:t>Filtering</a:t>
            </a:r>
            <a:r>
              <a:rPr lang="fr-FR" b="1"/>
              <a:t>:</a:t>
            </a:r>
          </a:p>
          <a:p>
            <a:endParaRPr lang="fr-FR" b="1"/>
          </a:p>
          <a:p>
            <a:pPr lvl="1">
              <a:buFont typeface="Arial" panose="020B0604020202020204" pitchFamily="34" charset="0"/>
              <a:buChar char="•"/>
            </a:pPr>
            <a:r>
              <a:rPr lang="fr-FR"/>
              <a:t> </a:t>
            </a:r>
            <a:r>
              <a:rPr lang="fr-FR" err="1"/>
              <a:t>Species</a:t>
            </a:r>
            <a:r>
              <a:rPr lang="fr-FR"/>
              <a:t> </a:t>
            </a:r>
            <a:r>
              <a:rPr lang="fr-FR" err="1"/>
              <a:t>with</a:t>
            </a:r>
            <a:r>
              <a:rPr lang="fr-FR"/>
              <a:t> traits </a:t>
            </a:r>
            <a:r>
              <a:rPr lang="fr-FR" err="1"/>
              <a:t>that</a:t>
            </a:r>
            <a:r>
              <a:rPr lang="fr-FR"/>
              <a:t> match the local </a:t>
            </a:r>
            <a:r>
              <a:rPr lang="fr-FR" err="1"/>
              <a:t>abiotic</a:t>
            </a:r>
            <a:r>
              <a:rPr lang="fr-FR"/>
              <a:t> conditions (e.g., </a:t>
            </a:r>
            <a:r>
              <a:rPr lang="fr-FR" err="1"/>
              <a:t>temperature</a:t>
            </a:r>
            <a:r>
              <a:rPr lang="fr-FR"/>
              <a:t>, </a:t>
            </a:r>
            <a:r>
              <a:rPr lang="fr-FR" err="1"/>
              <a:t>moisture</a:t>
            </a:r>
            <a:r>
              <a:rPr lang="fr-FR"/>
              <a:t>) are more </a:t>
            </a:r>
            <a:r>
              <a:rPr lang="fr-FR" err="1"/>
              <a:t>likely</a:t>
            </a:r>
            <a:r>
              <a:rPr lang="fr-FR"/>
              <a:t> to </a:t>
            </a:r>
            <a:r>
              <a:rPr lang="fr-FR" err="1"/>
              <a:t>establish</a:t>
            </a:r>
            <a:r>
              <a:rPr lang="fr-FR"/>
              <a:t> and </a:t>
            </a:r>
            <a:r>
              <a:rPr lang="fr-FR" err="1"/>
              <a:t>thrive</a:t>
            </a:r>
            <a:r>
              <a:rPr lang="fr-FR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/>
          </a:p>
          <a:p>
            <a:pPr lvl="1">
              <a:buFont typeface="Arial" panose="020B0604020202020204" pitchFamily="34" charset="0"/>
              <a:buChar char="•"/>
            </a:pPr>
            <a:r>
              <a:rPr lang="fr-FR"/>
              <a:t> Example: In </a:t>
            </a:r>
            <a:r>
              <a:rPr lang="fr-FR" err="1"/>
              <a:t>arid</a:t>
            </a:r>
            <a:r>
              <a:rPr lang="fr-FR"/>
              <a:t> </a:t>
            </a:r>
            <a:r>
              <a:rPr lang="fr-FR" err="1"/>
              <a:t>regions</a:t>
            </a:r>
            <a:r>
              <a:rPr lang="fr-FR"/>
              <a:t>, plants </a:t>
            </a:r>
            <a:r>
              <a:rPr lang="fr-FR" err="1"/>
              <a:t>with</a:t>
            </a:r>
            <a:r>
              <a:rPr lang="fr-FR"/>
              <a:t> traits like </a:t>
            </a:r>
            <a:r>
              <a:rPr lang="fr-FR" err="1"/>
              <a:t>deep</a:t>
            </a:r>
            <a:r>
              <a:rPr lang="fr-FR"/>
              <a:t> root </a:t>
            </a:r>
            <a:r>
              <a:rPr lang="fr-FR" err="1"/>
              <a:t>systems</a:t>
            </a:r>
            <a:r>
              <a:rPr lang="fr-FR"/>
              <a:t> or water </a:t>
            </a:r>
            <a:r>
              <a:rPr lang="fr-FR" err="1"/>
              <a:t>storage</a:t>
            </a:r>
            <a:r>
              <a:rPr lang="fr-FR"/>
              <a:t> </a:t>
            </a:r>
            <a:r>
              <a:rPr lang="fr-FR" err="1"/>
              <a:t>capacities</a:t>
            </a:r>
            <a:r>
              <a:rPr lang="fr-FR"/>
              <a:t> </a:t>
            </a:r>
            <a:r>
              <a:rPr lang="fr-FR" err="1"/>
              <a:t>dominate</a:t>
            </a:r>
            <a:r>
              <a:rPr lang="fr-FR"/>
              <a:t>.</a:t>
            </a:r>
          </a:p>
          <a:p>
            <a:pPr lvl="1"/>
            <a:endParaRPr lang="fr-FR"/>
          </a:p>
          <a:p>
            <a:endParaRPr lang="fr-FR"/>
          </a:p>
          <a:p>
            <a:pPr>
              <a:buFont typeface="Arial" panose="020B0604020202020204" pitchFamily="34" charset="0"/>
              <a:buChar char="•"/>
            </a:pPr>
            <a:r>
              <a:rPr lang="fr-FR" b="1"/>
              <a:t> </a:t>
            </a:r>
            <a:r>
              <a:rPr lang="fr-FR" b="1" err="1"/>
              <a:t>Limiting</a:t>
            </a:r>
            <a:r>
              <a:rPr lang="fr-FR" b="1"/>
              <a:t> </a:t>
            </a:r>
            <a:r>
              <a:rPr lang="fr-FR" b="1" err="1"/>
              <a:t>similarity</a:t>
            </a:r>
            <a:r>
              <a:rPr lang="fr-FR" b="1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/>
              <a:t> Coexistence </a:t>
            </a:r>
            <a:r>
              <a:rPr lang="fr-FR" err="1"/>
              <a:t>is</a:t>
            </a:r>
            <a:r>
              <a:rPr lang="fr-FR"/>
              <a:t> </a:t>
            </a:r>
            <a:r>
              <a:rPr lang="fr-FR" err="1"/>
              <a:t>promoted</a:t>
            </a:r>
            <a:r>
              <a:rPr lang="fr-FR"/>
              <a:t> by </a:t>
            </a:r>
            <a:r>
              <a:rPr lang="fr-FR" err="1"/>
              <a:t>species</a:t>
            </a:r>
            <a:r>
              <a:rPr lang="fr-FR"/>
              <a:t> </a:t>
            </a:r>
            <a:r>
              <a:rPr lang="fr-FR" err="1"/>
              <a:t>occupying</a:t>
            </a:r>
            <a:r>
              <a:rPr lang="fr-FR"/>
              <a:t> </a:t>
            </a:r>
            <a:r>
              <a:rPr lang="fr-FR" err="1"/>
              <a:t>different</a:t>
            </a:r>
            <a:r>
              <a:rPr lang="fr-FR"/>
              <a:t> niches (i.e., </a:t>
            </a:r>
            <a:r>
              <a:rPr lang="fr-FR" err="1"/>
              <a:t>using</a:t>
            </a:r>
            <a:r>
              <a:rPr lang="fr-FR"/>
              <a:t> </a:t>
            </a:r>
            <a:r>
              <a:rPr lang="fr-FR" err="1"/>
              <a:t>different</a:t>
            </a:r>
            <a:r>
              <a:rPr lang="fr-FR"/>
              <a:t> </a:t>
            </a:r>
            <a:r>
              <a:rPr lang="fr-FR" err="1"/>
              <a:t>resources</a:t>
            </a:r>
            <a:r>
              <a:rPr lang="fr-FR"/>
              <a:t> or traits </a:t>
            </a:r>
            <a:r>
              <a:rPr lang="fr-FR" err="1"/>
              <a:t>that</a:t>
            </a:r>
            <a:r>
              <a:rPr lang="fr-FR"/>
              <a:t> </a:t>
            </a:r>
            <a:r>
              <a:rPr lang="fr-FR" err="1"/>
              <a:t>reduce</a:t>
            </a:r>
            <a:r>
              <a:rPr lang="fr-FR"/>
              <a:t> </a:t>
            </a:r>
            <a:r>
              <a:rPr lang="fr-FR" err="1"/>
              <a:t>competition</a:t>
            </a:r>
            <a:r>
              <a:rPr lang="fr-FR"/>
              <a:t>).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/>
          </a:p>
          <a:p>
            <a:pPr lvl="1">
              <a:buFont typeface="Arial" panose="020B0604020202020204" pitchFamily="34" charset="0"/>
              <a:buChar char="•"/>
            </a:pPr>
            <a:r>
              <a:rPr lang="fr-FR"/>
              <a:t> Example: </a:t>
            </a:r>
            <a:r>
              <a:rPr lang="fr-FR" err="1"/>
              <a:t>Two</a:t>
            </a:r>
            <a:r>
              <a:rPr lang="fr-FR"/>
              <a:t> plant </a:t>
            </a:r>
            <a:r>
              <a:rPr lang="fr-FR" err="1"/>
              <a:t>species</a:t>
            </a:r>
            <a:r>
              <a:rPr lang="fr-FR"/>
              <a:t> in a </a:t>
            </a:r>
            <a:r>
              <a:rPr lang="fr-FR" err="1"/>
              <a:t>forest</a:t>
            </a:r>
            <a:r>
              <a:rPr lang="fr-FR"/>
              <a:t> </a:t>
            </a:r>
            <a:r>
              <a:rPr lang="fr-FR" err="1"/>
              <a:t>might</a:t>
            </a:r>
            <a:r>
              <a:rPr lang="fr-FR"/>
              <a:t> have </a:t>
            </a:r>
            <a:r>
              <a:rPr lang="fr-FR" err="1"/>
              <a:t>different</a:t>
            </a:r>
            <a:r>
              <a:rPr lang="fr-FR"/>
              <a:t> </a:t>
            </a:r>
            <a:r>
              <a:rPr lang="fr-FR" err="1"/>
              <a:t>leaf</a:t>
            </a:r>
            <a:r>
              <a:rPr lang="fr-FR"/>
              <a:t> area sizes </a:t>
            </a:r>
            <a:r>
              <a:rPr lang="fr-FR" err="1"/>
              <a:t>that</a:t>
            </a:r>
            <a:r>
              <a:rPr lang="fr-FR"/>
              <a:t> </a:t>
            </a:r>
            <a:r>
              <a:rPr lang="fr-FR" err="1"/>
              <a:t>allow</a:t>
            </a:r>
            <a:r>
              <a:rPr lang="fr-FR"/>
              <a:t> </a:t>
            </a:r>
            <a:r>
              <a:rPr lang="fr-FR" err="1"/>
              <a:t>them</a:t>
            </a:r>
            <a:r>
              <a:rPr lang="fr-FR"/>
              <a:t> to </a:t>
            </a:r>
            <a:r>
              <a:rPr lang="fr-FR" err="1"/>
              <a:t>specialize</a:t>
            </a:r>
            <a:r>
              <a:rPr lang="fr-FR"/>
              <a:t> in </a:t>
            </a:r>
            <a:r>
              <a:rPr lang="fr-FR" err="1"/>
              <a:t>different</a:t>
            </a:r>
            <a:r>
              <a:rPr lang="fr-FR"/>
              <a:t> light conditions.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9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BF8FE-E50C-5FDB-886A-ED42A6F58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25045B54-1A98-2471-FB7C-07053A6294DC}"/>
              </a:ext>
            </a:extLst>
          </p:cNvPr>
          <p:cNvGrpSpPr/>
          <p:nvPr/>
        </p:nvGrpSpPr>
        <p:grpSpPr>
          <a:xfrm>
            <a:off x="-258822" y="-449451"/>
            <a:ext cx="12893040" cy="7498080"/>
            <a:chOff x="-274320" y="-457200"/>
            <a:chExt cx="12893040" cy="7498080"/>
          </a:xfrm>
        </p:grpSpPr>
        <p:sp>
          <p:nvSpPr>
            <p:cNvPr id="4" name="Shape 0">
              <a:extLst>
                <a:ext uri="{FF2B5EF4-FFF2-40B4-BE49-F238E27FC236}">
                  <a16:creationId xmlns:a16="http://schemas.microsoft.com/office/drawing/2014/main" id="{F0AB9736-0416-D432-78F0-A20D5237455B}"/>
                </a:ext>
              </a:extLst>
            </p:cNvPr>
            <p:cNvSpPr/>
            <p:nvPr/>
          </p:nvSpPr>
          <p:spPr>
            <a:xfrm>
              <a:off x="0" y="0"/>
              <a:ext cx="1463040" cy="1645920"/>
            </a:xfrm>
            <a:prstGeom prst="rect">
              <a:avLst/>
            </a:prstGeom>
            <a:solidFill>
              <a:srgbClr val="C8DDB8">
                <a:alpha val="5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6" name="Shape 1">
              <a:extLst>
                <a:ext uri="{FF2B5EF4-FFF2-40B4-BE49-F238E27FC236}">
                  <a16:creationId xmlns:a16="http://schemas.microsoft.com/office/drawing/2014/main" id="{D838E5B9-F6DB-ACF9-A8A5-B6FADC5BE156}"/>
                </a:ext>
              </a:extLst>
            </p:cNvPr>
            <p:cNvSpPr/>
            <p:nvPr/>
          </p:nvSpPr>
          <p:spPr>
            <a:xfrm>
              <a:off x="10698480" y="5212080"/>
              <a:ext cx="1463040" cy="1645920"/>
            </a:xfrm>
            <a:prstGeom prst="rect">
              <a:avLst/>
            </a:prstGeom>
            <a:solidFill>
              <a:srgbClr val="B8DDC8">
                <a:alpha val="6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7" name="Shape 2">
              <a:extLst>
                <a:ext uri="{FF2B5EF4-FFF2-40B4-BE49-F238E27FC236}">
                  <a16:creationId xmlns:a16="http://schemas.microsoft.com/office/drawing/2014/main" id="{51C9138F-FC26-8C59-D50F-6DF6A5E5D227}"/>
                </a:ext>
              </a:extLst>
            </p:cNvPr>
            <p:cNvSpPr/>
            <p:nvPr/>
          </p:nvSpPr>
          <p:spPr>
            <a:xfrm>
              <a:off x="10332720" y="-457200"/>
              <a:ext cx="2286000" cy="1828800"/>
            </a:xfrm>
            <a:prstGeom prst="ellipse">
              <a:avLst/>
            </a:prstGeom>
            <a:solidFill>
              <a:srgbClr val="B8DDC8">
                <a:alpha val="4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8" name="Shape 3">
              <a:extLst>
                <a:ext uri="{FF2B5EF4-FFF2-40B4-BE49-F238E27FC236}">
                  <a16:creationId xmlns:a16="http://schemas.microsoft.com/office/drawing/2014/main" id="{C637446F-6CC0-8F3B-1EA3-99FC428DA589}"/>
                </a:ext>
              </a:extLst>
            </p:cNvPr>
            <p:cNvSpPr/>
            <p:nvPr/>
          </p:nvSpPr>
          <p:spPr>
            <a:xfrm>
              <a:off x="-274320" y="5394960"/>
              <a:ext cx="2011680" cy="1645920"/>
            </a:xfrm>
            <a:prstGeom prst="ellipse">
              <a:avLst/>
            </a:prstGeom>
            <a:solidFill>
              <a:srgbClr val="C8DDB8">
                <a:alpha val="3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9" name="Shape 5">
              <a:extLst>
                <a:ext uri="{FF2B5EF4-FFF2-40B4-BE49-F238E27FC236}">
                  <a16:creationId xmlns:a16="http://schemas.microsoft.com/office/drawing/2014/main" id="{171E1D9B-DD55-22CD-F14E-117EBDE6D13A}"/>
                </a:ext>
              </a:extLst>
            </p:cNvPr>
            <p:cNvSpPr/>
            <p:nvPr/>
          </p:nvSpPr>
          <p:spPr>
            <a:xfrm>
              <a:off x="0" y="0"/>
              <a:ext cx="12161520" cy="960120"/>
            </a:xfrm>
            <a:prstGeom prst="rect">
              <a:avLst/>
            </a:prstGeom>
            <a:solidFill>
              <a:srgbClr val="1A3D2B"/>
            </a:solidFill>
            <a:ln w="12700">
              <a:solidFill>
                <a:srgbClr val="1A3D2B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10" name="Text 6">
              <a:extLst>
                <a:ext uri="{FF2B5EF4-FFF2-40B4-BE49-F238E27FC236}">
                  <a16:creationId xmlns:a16="http://schemas.microsoft.com/office/drawing/2014/main" id="{7CEDF358-C7EA-6858-031D-A4B7C59F01A7}"/>
                </a:ext>
              </a:extLst>
            </p:cNvPr>
            <p:cNvSpPr/>
            <p:nvPr/>
          </p:nvSpPr>
          <p:spPr>
            <a:xfrm>
              <a:off x="502920" y="45720"/>
              <a:ext cx="9601200" cy="8686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GB" sz="2400" b="1">
                  <a:solidFill>
                    <a:schemeClr val="bg1"/>
                  </a:solidFill>
                </a:rPr>
                <a:t>Patterns of community structure</a:t>
              </a:r>
            </a:p>
          </p:txBody>
        </p:sp>
        <p:sp>
          <p:nvSpPr>
            <p:cNvPr id="11" name="Text 8">
              <a:extLst>
                <a:ext uri="{FF2B5EF4-FFF2-40B4-BE49-F238E27FC236}">
                  <a16:creationId xmlns:a16="http://schemas.microsoft.com/office/drawing/2014/main" id="{E8FC6E49-001D-5362-079E-423CA080D0C3}"/>
                </a:ext>
              </a:extLst>
            </p:cNvPr>
            <p:cNvSpPr/>
            <p:nvPr/>
          </p:nvSpPr>
          <p:spPr>
            <a:xfrm>
              <a:off x="10195560" y="182880"/>
              <a:ext cx="1691640" cy="5303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900" b="1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THEORY</a:t>
              </a:r>
              <a:endParaRPr lang="en-US" sz="900"/>
            </a:p>
          </p:txBody>
        </p:sp>
        <p:sp>
          <p:nvSpPr>
            <p:cNvPr id="12" name="Text 33">
              <a:extLst>
                <a:ext uri="{FF2B5EF4-FFF2-40B4-BE49-F238E27FC236}">
                  <a16:creationId xmlns:a16="http://schemas.microsoft.com/office/drawing/2014/main" id="{713576CB-1E75-FD61-5A71-963839372CAB}"/>
                </a:ext>
              </a:extLst>
            </p:cNvPr>
            <p:cNvSpPr/>
            <p:nvPr/>
          </p:nvSpPr>
          <p:spPr>
            <a:xfrm>
              <a:off x="457200" y="6583680"/>
              <a:ext cx="11247120" cy="21945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r">
                <a:buNone/>
              </a:pPr>
              <a:r>
                <a:rPr lang="en-US" sz="800">
                  <a:solidFill>
                    <a:srgbClr val="88888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Trait-Based Ecology — Day 2 · CWM · FD Indices · Functional Space · Belém, Brazil</a:t>
              </a:r>
              <a:endParaRPr lang="en-US" sz="800"/>
            </a:p>
          </p:txBody>
        </p:sp>
        <p:sp>
          <p:nvSpPr>
            <p:cNvPr id="13" name="TextBox 35">
              <a:extLst>
                <a:ext uri="{FF2B5EF4-FFF2-40B4-BE49-F238E27FC236}">
                  <a16:creationId xmlns:a16="http://schemas.microsoft.com/office/drawing/2014/main" id="{A4332DB3-38C7-1437-83AC-CD8026D861AC}"/>
                </a:ext>
              </a:extLst>
            </p:cNvPr>
            <p:cNvSpPr txBox="1"/>
            <p:nvPr/>
          </p:nvSpPr>
          <p:spPr>
            <a:xfrm>
              <a:off x="11143613" y="6419088"/>
              <a:ext cx="1017907" cy="12311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sz="800">
                  <a:solidFill>
                    <a:srgbClr val="1A3D2B"/>
                  </a:solidFill>
                  <a:latin typeface="Calibri"/>
                </a:rPr>
                <a:t>Day 2 · Belém   ·   0</a:t>
              </a:r>
              <a:r>
                <a:rPr lang="fr-FR" sz="800">
                  <a:solidFill>
                    <a:srgbClr val="1A3D2B"/>
                  </a:solidFill>
                  <a:latin typeface="Calibri"/>
                </a:rPr>
                <a:t>3</a:t>
              </a:r>
              <a:r>
                <a:rPr sz="800">
                  <a:solidFill>
                    <a:srgbClr val="1A3D2B"/>
                  </a:solidFill>
                  <a:latin typeface="Calibri"/>
                </a:rPr>
                <a:t> / </a:t>
              </a:r>
              <a:r>
                <a:rPr lang="fr-FR" sz="800">
                  <a:solidFill>
                    <a:srgbClr val="1A3D2B"/>
                  </a:solidFill>
                  <a:latin typeface="Calibri"/>
                </a:rPr>
                <a:t>38</a:t>
              </a:r>
              <a:endParaRPr sz="800">
                <a:solidFill>
                  <a:srgbClr val="1A3D2B"/>
                </a:solidFill>
                <a:latin typeface="Calibri"/>
              </a:endParaRP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D68DC21-84D5-9A75-7930-2E40D2C2A06F}"/>
              </a:ext>
            </a:extLst>
          </p:cNvPr>
          <p:cNvSpPr txBox="1"/>
          <p:nvPr/>
        </p:nvSpPr>
        <p:spPr>
          <a:xfrm>
            <a:off x="457198" y="457201"/>
            <a:ext cx="9906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endParaRPr lang="en-GB" sz="4000" b="1" u="sng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7F7367-C472-5FFC-7DB2-9AAF378E0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24" y="1120511"/>
            <a:ext cx="7529947" cy="52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9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526FF-85CE-DA9A-377B-CE35C859D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CCD798BC-B020-EABE-FB62-A105A88ACB47}"/>
              </a:ext>
            </a:extLst>
          </p:cNvPr>
          <p:cNvGrpSpPr/>
          <p:nvPr/>
        </p:nvGrpSpPr>
        <p:grpSpPr>
          <a:xfrm>
            <a:off x="-258822" y="-449451"/>
            <a:ext cx="12893040" cy="7498080"/>
            <a:chOff x="-274320" y="-457200"/>
            <a:chExt cx="12893040" cy="7498080"/>
          </a:xfrm>
        </p:grpSpPr>
        <p:sp>
          <p:nvSpPr>
            <p:cNvPr id="9" name="Shape 0">
              <a:extLst>
                <a:ext uri="{FF2B5EF4-FFF2-40B4-BE49-F238E27FC236}">
                  <a16:creationId xmlns:a16="http://schemas.microsoft.com/office/drawing/2014/main" id="{F5DDCDBD-79B8-28AB-0A06-8BE32A385791}"/>
                </a:ext>
              </a:extLst>
            </p:cNvPr>
            <p:cNvSpPr/>
            <p:nvPr/>
          </p:nvSpPr>
          <p:spPr>
            <a:xfrm>
              <a:off x="0" y="0"/>
              <a:ext cx="1463040" cy="1645920"/>
            </a:xfrm>
            <a:prstGeom prst="rect">
              <a:avLst/>
            </a:prstGeom>
            <a:solidFill>
              <a:srgbClr val="C8DDB8">
                <a:alpha val="5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11" name="Shape 1">
              <a:extLst>
                <a:ext uri="{FF2B5EF4-FFF2-40B4-BE49-F238E27FC236}">
                  <a16:creationId xmlns:a16="http://schemas.microsoft.com/office/drawing/2014/main" id="{3C1CA66E-1D91-DBF8-E459-C095911B6B1C}"/>
                </a:ext>
              </a:extLst>
            </p:cNvPr>
            <p:cNvSpPr/>
            <p:nvPr/>
          </p:nvSpPr>
          <p:spPr>
            <a:xfrm>
              <a:off x="10698480" y="5212080"/>
              <a:ext cx="1463040" cy="1645920"/>
            </a:xfrm>
            <a:prstGeom prst="rect">
              <a:avLst/>
            </a:prstGeom>
            <a:solidFill>
              <a:srgbClr val="B8DDC8">
                <a:alpha val="6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13" name="Shape 2">
              <a:extLst>
                <a:ext uri="{FF2B5EF4-FFF2-40B4-BE49-F238E27FC236}">
                  <a16:creationId xmlns:a16="http://schemas.microsoft.com/office/drawing/2014/main" id="{15CC2917-B8F2-AC5F-5780-5CEC0BFDB868}"/>
                </a:ext>
              </a:extLst>
            </p:cNvPr>
            <p:cNvSpPr/>
            <p:nvPr/>
          </p:nvSpPr>
          <p:spPr>
            <a:xfrm>
              <a:off x="10332720" y="-457200"/>
              <a:ext cx="2286000" cy="1828800"/>
            </a:xfrm>
            <a:prstGeom prst="ellipse">
              <a:avLst/>
            </a:prstGeom>
            <a:solidFill>
              <a:srgbClr val="B8DDC8">
                <a:alpha val="40000"/>
              </a:srgbClr>
            </a:solidFill>
            <a:ln w="12700">
              <a:solidFill>
                <a:srgbClr val="B8DDC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14" name="Shape 3">
              <a:extLst>
                <a:ext uri="{FF2B5EF4-FFF2-40B4-BE49-F238E27FC236}">
                  <a16:creationId xmlns:a16="http://schemas.microsoft.com/office/drawing/2014/main" id="{B92F82A5-FE57-A025-9D6C-A644FD631B5D}"/>
                </a:ext>
              </a:extLst>
            </p:cNvPr>
            <p:cNvSpPr/>
            <p:nvPr/>
          </p:nvSpPr>
          <p:spPr>
            <a:xfrm>
              <a:off x="-274320" y="5394960"/>
              <a:ext cx="2011680" cy="1645920"/>
            </a:xfrm>
            <a:prstGeom prst="ellipse">
              <a:avLst/>
            </a:prstGeom>
            <a:solidFill>
              <a:srgbClr val="C8DDB8">
                <a:alpha val="35000"/>
              </a:srgbClr>
            </a:solidFill>
            <a:ln w="12700">
              <a:solidFill>
                <a:srgbClr val="C8DDB8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15" name="Shape 5">
              <a:extLst>
                <a:ext uri="{FF2B5EF4-FFF2-40B4-BE49-F238E27FC236}">
                  <a16:creationId xmlns:a16="http://schemas.microsoft.com/office/drawing/2014/main" id="{F0336917-52ED-657B-3B2F-ECAE38AC7D71}"/>
                </a:ext>
              </a:extLst>
            </p:cNvPr>
            <p:cNvSpPr/>
            <p:nvPr/>
          </p:nvSpPr>
          <p:spPr>
            <a:xfrm>
              <a:off x="0" y="0"/>
              <a:ext cx="12161520" cy="960120"/>
            </a:xfrm>
            <a:prstGeom prst="rect">
              <a:avLst/>
            </a:prstGeom>
            <a:solidFill>
              <a:srgbClr val="1A3D2B"/>
            </a:solidFill>
            <a:ln w="12700">
              <a:solidFill>
                <a:srgbClr val="1A3D2B"/>
              </a:solidFill>
              <a:prstDash val="solid"/>
            </a:ln>
          </p:spPr>
          <p:txBody>
            <a:bodyPr/>
            <a:lstStyle/>
            <a:p>
              <a:endParaRPr sz="3600"/>
            </a:p>
          </p:txBody>
        </p:sp>
        <p:sp>
          <p:nvSpPr>
            <p:cNvPr id="16" name="Text 6">
              <a:extLst>
                <a:ext uri="{FF2B5EF4-FFF2-40B4-BE49-F238E27FC236}">
                  <a16:creationId xmlns:a16="http://schemas.microsoft.com/office/drawing/2014/main" id="{080AE080-0B3D-EF10-F771-94775C9F30E3}"/>
                </a:ext>
              </a:extLst>
            </p:cNvPr>
            <p:cNvSpPr/>
            <p:nvPr/>
          </p:nvSpPr>
          <p:spPr>
            <a:xfrm>
              <a:off x="502920" y="45720"/>
              <a:ext cx="9601200" cy="8686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r>
                <a:rPr lang="en-GB" sz="2400" b="1">
                  <a:solidFill>
                    <a:schemeClr val="bg1"/>
                  </a:solidFill>
                </a:rPr>
                <a:t>Patterns of community structure</a:t>
              </a:r>
            </a:p>
          </p:txBody>
        </p:sp>
        <p:sp>
          <p:nvSpPr>
            <p:cNvPr id="17" name="Text 8">
              <a:extLst>
                <a:ext uri="{FF2B5EF4-FFF2-40B4-BE49-F238E27FC236}">
                  <a16:creationId xmlns:a16="http://schemas.microsoft.com/office/drawing/2014/main" id="{38422982-BA7E-6645-1018-5427388430CA}"/>
                </a:ext>
              </a:extLst>
            </p:cNvPr>
            <p:cNvSpPr/>
            <p:nvPr/>
          </p:nvSpPr>
          <p:spPr>
            <a:xfrm>
              <a:off x="10195560" y="182880"/>
              <a:ext cx="1691640" cy="53035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900" b="1">
                  <a:solidFill>
                    <a:srgbClr val="FFFFFF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THEORY</a:t>
              </a:r>
              <a:endParaRPr lang="en-US" sz="900"/>
            </a:p>
          </p:txBody>
        </p:sp>
        <p:sp>
          <p:nvSpPr>
            <p:cNvPr id="18" name="Text 33">
              <a:extLst>
                <a:ext uri="{FF2B5EF4-FFF2-40B4-BE49-F238E27FC236}">
                  <a16:creationId xmlns:a16="http://schemas.microsoft.com/office/drawing/2014/main" id="{4C2126E1-C6F1-855B-A757-3A5903FD6867}"/>
                </a:ext>
              </a:extLst>
            </p:cNvPr>
            <p:cNvSpPr/>
            <p:nvPr/>
          </p:nvSpPr>
          <p:spPr>
            <a:xfrm>
              <a:off x="457200" y="6583680"/>
              <a:ext cx="11247120" cy="21945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0" indent="0" algn="r">
                <a:buNone/>
              </a:pPr>
              <a:r>
                <a:rPr lang="en-US" sz="800">
                  <a:solidFill>
                    <a:srgbClr val="888888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Trait-Based Ecology — Day 2 · CWM · FD Indices · Functional Space · Belém, Brazil</a:t>
              </a:r>
              <a:endParaRPr lang="en-US" sz="800"/>
            </a:p>
          </p:txBody>
        </p:sp>
        <p:sp>
          <p:nvSpPr>
            <p:cNvPr id="19" name="TextBox 35">
              <a:extLst>
                <a:ext uri="{FF2B5EF4-FFF2-40B4-BE49-F238E27FC236}">
                  <a16:creationId xmlns:a16="http://schemas.microsoft.com/office/drawing/2014/main" id="{D3A98858-2F81-39B1-F5AD-5EBBC2C857DA}"/>
                </a:ext>
              </a:extLst>
            </p:cNvPr>
            <p:cNvSpPr txBox="1"/>
            <p:nvPr/>
          </p:nvSpPr>
          <p:spPr>
            <a:xfrm>
              <a:off x="11143613" y="6419088"/>
              <a:ext cx="1017907" cy="12311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sz="800">
                  <a:solidFill>
                    <a:srgbClr val="1A3D2B"/>
                  </a:solidFill>
                  <a:latin typeface="Calibri"/>
                </a:rPr>
                <a:t>Day 2 · Belém   ·   0</a:t>
              </a:r>
              <a:r>
                <a:rPr lang="fr-FR" sz="800">
                  <a:solidFill>
                    <a:srgbClr val="1A3D2B"/>
                  </a:solidFill>
                  <a:latin typeface="Calibri"/>
                </a:rPr>
                <a:t>3</a:t>
              </a:r>
              <a:r>
                <a:rPr sz="800">
                  <a:solidFill>
                    <a:srgbClr val="1A3D2B"/>
                  </a:solidFill>
                  <a:latin typeface="Calibri"/>
                </a:rPr>
                <a:t> / </a:t>
              </a:r>
              <a:r>
                <a:rPr lang="fr-FR" sz="800">
                  <a:solidFill>
                    <a:srgbClr val="1A3D2B"/>
                  </a:solidFill>
                  <a:latin typeface="Calibri"/>
                </a:rPr>
                <a:t>38</a:t>
              </a:r>
              <a:endParaRPr sz="800">
                <a:solidFill>
                  <a:srgbClr val="1A3D2B"/>
                </a:solidFill>
                <a:latin typeface="Calibri"/>
              </a:endParaRPr>
            </a:p>
          </p:txBody>
        </p:sp>
      </p:grpSp>
      <p:pic>
        <p:nvPicPr>
          <p:cNvPr id="4" name="Image 3" descr="Une image contenant croquis, diagramme, dessin, conception&#10;&#10;Description générée automatiquement">
            <a:extLst>
              <a:ext uri="{FF2B5EF4-FFF2-40B4-BE49-F238E27FC236}">
                <a16:creationId xmlns:a16="http://schemas.microsoft.com/office/drawing/2014/main" id="{7C701C25-87D6-9EE5-5D70-FBCAE5C49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1" y="1973424"/>
            <a:ext cx="1917700" cy="3769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4855A6-2491-5B41-BC10-78E4ED94B117}"/>
              </a:ext>
            </a:extLst>
          </p:cNvPr>
          <p:cNvSpPr/>
          <p:nvPr/>
        </p:nvSpPr>
        <p:spPr>
          <a:xfrm>
            <a:off x="8978900" y="3492500"/>
            <a:ext cx="1466850" cy="165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14EC5-D848-B702-5981-DA839074C8F0}"/>
              </a:ext>
            </a:extLst>
          </p:cNvPr>
          <p:cNvSpPr/>
          <p:nvPr/>
        </p:nvSpPr>
        <p:spPr>
          <a:xfrm>
            <a:off x="8804274" y="5324670"/>
            <a:ext cx="1558923" cy="180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2BAE8A8-F46A-2020-5973-53730B5D5449}"/>
              </a:ext>
            </a:extLst>
          </p:cNvPr>
          <p:cNvSpPr txBox="1"/>
          <p:nvPr/>
        </p:nvSpPr>
        <p:spPr>
          <a:xfrm>
            <a:off x="830234" y="2271875"/>
            <a:ext cx="619921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err="1">
                <a:solidFill>
                  <a:srgbClr val="1F1F1F"/>
                </a:solidFill>
                <a:latin typeface="ElsevierGulliver"/>
              </a:rPr>
              <a:t>Functional</a:t>
            </a:r>
            <a:r>
              <a:rPr lang="fr-FR" b="1" u="sng">
                <a:solidFill>
                  <a:srgbClr val="1F1F1F"/>
                </a:solidFill>
                <a:latin typeface="ElsevierGulliver"/>
              </a:rPr>
              <a:t> clustering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F1F1F"/>
                </a:solidFill>
                <a:latin typeface="ElsevierGulliver"/>
              </a:rPr>
              <a:t>Co-</a:t>
            </a:r>
            <a:r>
              <a:rPr lang="fr-FR" err="1">
                <a:solidFill>
                  <a:srgbClr val="1F1F1F"/>
                </a:solidFill>
                <a:latin typeface="ElsevierGulliver"/>
              </a:rPr>
              <a:t>occurring</a:t>
            </a:r>
            <a:r>
              <a:rPr lang="fr-FR">
                <a:solidFill>
                  <a:srgbClr val="1F1F1F"/>
                </a:solidFill>
                <a:latin typeface="ElsevierGulliver"/>
              </a:rPr>
              <a:t> </a:t>
            </a:r>
            <a:r>
              <a:rPr lang="fr-FR" err="1">
                <a:solidFill>
                  <a:srgbClr val="1F1F1F"/>
                </a:solidFill>
                <a:latin typeface="ElsevierGulliver"/>
              </a:rPr>
              <a:t>species</a:t>
            </a:r>
            <a:r>
              <a:rPr lang="fr-FR">
                <a:solidFill>
                  <a:srgbClr val="1F1F1F"/>
                </a:solidFill>
                <a:latin typeface="ElsevierGulliver"/>
              </a:rPr>
              <a:t> are more </a:t>
            </a:r>
            <a:r>
              <a:rPr lang="fr-FR" err="1">
                <a:solidFill>
                  <a:srgbClr val="1F1F1F"/>
                </a:solidFill>
                <a:latin typeface="ElsevierGulliver"/>
              </a:rPr>
              <a:t>closely</a:t>
            </a:r>
            <a:r>
              <a:rPr lang="fr-FR">
                <a:solidFill>
                  <a:srgbClr val="1F1F1F"/>
                </a:solidFill>
                <a:latin typeface="ElsevierGulliver"/>
              </a:rPr>
              <a:t> </a:t>
            </a:r>
            <a:r>
              <a:rPr lang="fr-FR" err="1">
                <a:solidFill>
                  <a:srgbClr val="1F1F1F"/>
                </a:solidFill>
                <a:latin typeface="ElsevierGulliver"/>
              </a:rPr>
              <a:t>related</a:t>
            </a:r>
            <a:r>
              <a:rPr lang="fr-FR">
                <a:solidFill>
                  <a:srgbClr val="1F1F1F"/>
                </a:solidFill>
                <a:latin typeface="ElsevierGulliver"/>
              </a:rPr>
              <a:t> </a:t>
            </a:r>
            <a:r>
              <a:rPr lang="fr-FR" err="1">
                <a:solidFill>
                  <a:srgbClr val="1F1F1F"/>
                </a:solidFill>
                <a:latin typeface="ElsevierGulliver"/>
              </a:rPr>
              <a:t>than</a:t>
            </a:r>
            <a:r>
              <a:rPr lang="fr-FR">
                <a:solidFill>
                  <a:srgbClr val="1F1F1F"/>
                </a:solidFill>
                <a:latin typeface="ElsevierGulliver"/>
              </a:rPr>
              <a:t> </a:t>
            </a:r>
            <a:r>
              <a:rPr lang="fr-FR" err="1">
                <a:solidFill>
                  <a:srgbClr val="1F1F1F"/>
                </a:solidFill>
                <a:latin typeface="ElsevierGulliver"/>
              </a:rPr>
              <a:t>expected</a:t>
            </a:r>
            <a:r>
              <a:rPr lang="fr-FR">
                <a:solidFill>
                  <a:srgbClr val="1F1F1F"/>
                </a:solidFill>
                <a:latin typeface="ElsevierGulliver"/>
              </a:rPr>
              <a:t> by chance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>
              <a:solidFill>
                <a:srgbClr val="1F1F1F"/>
              </a:solidFill>
              <a:latin typeface="ElsevierGulliver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>
              <a:solidFill>
                <a:srgbClr val="1F1F1F"/>
              </a:solidFill>
              <a:latin typeface="ElsevierGullive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err="1">
                <a:solidFill>
                  <a:srgbClr val="1F1F1F"/>
                </a:solidFill>
                <a:latin typeface="ElsevierGulliver"/>
              </a:rPr>
              <a:t>Functional</a:t>
            </a:r>
            <a:r>
              <a:rPr lang="fr-FR" b="1" u="sng">
                <a:solidFill>
                  <a:srgbClr val="1F1F1F"/>
                </a:solidFill>
                <a:latin typeface="ElsevierGulliver"/>
              </a:rPr>
              <a:t> dispersion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1F1F1F"/>
                </a:solidFill>
                <a:latin typeface="ElsevierGulliver"/>
              </a:rPr>
              <a:t>Co-</a:t>
            </a:r>
            <a:r>
              <a:rPr lang="fr-FR" err="1">
                <a:solidFill>
                  <a:srgbClr val="1F1F1F"/>
                </a:solidFill>
                <a:latin typeface="ElsevierGulliver"/>
              </a:rPr>
              <a:t>occuring</a:t>
            </a:r>
            <a:r>
              <a:rPr lang="fr-FR">
                <a:solidFill>
                  <a:srgbClr val="1F1F1F"/>
                </a:solidFill>
                <a:latin typeface="ElsevierGulliver"/>
              </a:rPr>
              <a:t> </a:t>
            </a:r>
            <a:r>
              <a:rPr lang="fr-FR" err="1">
                <a:solidFill>
                  <a:srgbClr val="1F1F1F"/>
                </a:solidFill>
                <a:latin typeface="ElsevierGulliver"/>
              </a:rPr>
              <a:t>species</a:t>
            </a:r>
            <a:r>
              <a:rPr lang="fr-FR">
                <a:solidFill>
                  <a:srgbClr val="1F1F1F"/>
                </a:solidFill>
                <a:latin typeface="ElsevierGulliver"/>
              </a:rPr>
              <a:t> are more </a:t>
            </a:r>
            <a:r>
              <a:rPr lang="fr-FR" err="1">
                <a:solidFill>
                  <a:srgbClr val="1F1F1F"/>
                </a:solidFill>
                <a:latin typeface="ElsevierGulliver"/>
              </a:rPr>
              <a:t>distantly</a:t>
            </a:r>
            <a:r>
              <a:rPr lang="fr-FR">
                <a:solidFill>
                  <a:srgbClr val="1F1F1F"/>
                </a:solidFill>
                <a:latin typeface="ElsevierGulliver"/>
              </a:rPr>
              <a:t> </a:t>
            </a:r>
            <a:r>
              <a:rPr lang="fr-FR" err="1">
                <a:solidFill>
                  <a:srgbClr val="1F1F1F"/>
                </a:solidFill>
                <a:latin typeface="ElsevierGulliver"/>
              </a:rPr>
              <a:t>related</a:t>
            </a:r>
            <a:r>
              <a:rPr lang="fr-FR">
                <a:solidFill>
                  <a:srgbClr val="1F1F1F"/>
                </a:solidFill>
                <a:latin typeface="ElsevierGulliver"/>
              </a:rPr>
              <a:t> </a:t>
            </a:r>
            <a:r>
              <a:rPr lang="fr-FR" err="1">
                <a:solidFill>
                  <a:srgbClr val="1F1F1F"/>
                </a:solidFill>
                <a:latin typeface="ElsevierGulliver"/>
              </a:rPr>
              <a:t>than</a:t>
            </a:r>
            <a:r>
              <a:rPr lang="fr-FR">
                <a:solidFill>
                  <a:srgbClr val="1F1F1F"/>
                </a:solidFill>
                <a:latin typeface="ElsevierGulliver"/>
              </a:rPr>
              <a:t> </a:t>
            </a:r>
            <a:r>
              <a:rPr lang="fr-FR" err="1">
                <a:solidFill>
                  <a:srgbClr val="1F1F1F"/>
                </a:solidFill>
                <a:latin typeface="ElsevierGulliver"/>
              </a:rPr>
              <a:t>expected</a:t>
            </a:r>
            <a:r>
              <a:rPr lang="fr-FR">
                <a:solidFill>
                  <a:srgbClr val="1F1F1F"/>
                </a:solidFill>
                <a:latin typeface="ElsevierGulliver"/>
              </a:rPr>
              <a:t> by chance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u="sng">
              <a:solidFill>
                <a:srgbClr val="1F1F1F"/>
              </a:solidFill>
              <a:latin typeface="ElsevierGullive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err="1">
                <a:solidFill>
                  <a:srgbClr val="1F1F1F"/>
                </a:solidFill>
                <a:latin typeface="ElsevierGulliver"/>
              </a:rPr>
              <a:t>Random</a:t>
            </a:r>
            <a:r>
              <a:rPr lang="fr-FR" b="1" u="sng">
                <a:solidFill>
                  <a:srgbClr val="1F1F1F"/>
                </a:solidFill>
                <a:latin typeface="ElsevierGulliver"/>
              </a:rPr>
              <a:t> patterns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CA16EC1-4417-B3BF-F06E-3817330A51BB}"/>
              </a:ext>
            </a:extLst>
          </p:cNvPr>
          <p:cNvSpPr txBox="1"/>
          <p:nvPr/>
        </p:nvSpPr>
        <p:spPr>
          <a:xfrm>
            <a:off x="1537854" y="107323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err="1"/>
              <a:t>Ecological</a:t>
            </a:r>
            <a:r>
              <a:rPr lang="fr-FR" sz="2400" b="1"/>
              <a:t> </a:t>
            </a:r>
            <a:r>
              <a:rPr lang="fr-FR" sz="2400" b="1" err="1"/>
              <a:t>interpretation</a:t>
            </a:r>
            <a:endParaRPr lang="fr-FR" sz="2400" b="1"/>
          </a:p>
        </p:txBody>
      </p:sp>
      <p:sp>
        <p:nvSpPr>
          <p:cNvPr id="10" name="Flèche vers la droite 9">
            <a:extLst>
              <a:ext uri="{FF2B5EF4-FFF2-40B4-BE49-F238E27FC236}">
                <a16:creationId xmlns:a16="http://schemas.microsoft.com/office/drawing/2014/main" id="{7960B19C-F9EB-D390-BA00-F7463EBCC43C}"/>
              </a:ext>
            </a:extLst>
          </p:cNvPr>
          <p:cNvSpPr/>
          <p:nvPr/>
        </p:nvSpPr>
        <p:spPr>
          <a:xfrm>
            <a:off x="4285673" y="5505450"/>
            <a:ext cx="600363" cy="55360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79039E0-9698-BAC5-2160-89B2D485BEF1}"/>
              </a:ext>
            </a:extLst>
          </p:cNvPr>
          <p:cNvSpPr txBox="1"/>
          <p:nvPr/>
        </p:nvSpPr>
        <p:spPr>
          <a:xfrm>
            <a:off x="5007119" y="55932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>
                <a:solidFill>
                  <a:srgbClr val="1F1F1F"/>
                </a:solidFill>
                <a:latin typeface="ElsevierGulliver"/>
              </a:rPr>
              <a:t>Can </a:t>
            </a:r>
            <a:r>
              <a:rPr lang="fr-FR" err="1">
                <a:solidFill>
                  <a:srgbClr val="1F1F1F"/>
                </a:solidFill>
                <a:latin typeface="ElsevierGulliver"/>
              </a:rPr>
              <a:t>be</a:t>
            </a:r>
            <a:r>
              <a:rPr lang="fr-FR">
                <a:solidFill>
                  <a:srgbClr val="1F1F1F"/>
                </a:solidFill>
                <a:latin typeface="ElsevierGulliver"/>
              </a:rPr>
              <a:t> </a:t>
            </a:r>
            <a:r>
              <a:rPr lang="fr-FR" err="1">
                <a:solidFill>
                  <a:srgbClr val="1F1F1F"/>
                </a:solidFill>
                <a:latin typeface="ElsevierGulliver"/>
              </a:rPr>
              <a:t>tested</a:t>
            </a:r>
            <a:r>
              <a:rPr lang="fr-FR">
                <a:solidFill>
                  <a:srgbClr val="1F1F1F"/>
                </a:solidFill>
                <a:latin typeface="ElsevierGulliver"/>
              </a:rPr>
              <a:t> by </a:t>
            </a:r>
            <a:r>
              <a:rPr lang="fr-FR" err="1">
                <a:solidFill>
                  <a:srgbClr val="1F1F1F"/>
                </a:solidFill>
                <a:latin typeface="ElsevierGulliver"/>
              </a:rPr>
              <a:t>using</a:t>
            </a:r>
            <a:r>
              <a:rPr lang="fr-FR">
                <a:solidFill>
                  <a:srgbClr val="1F1F1F"/>
                </a:solidFill>
                <a:latin typeface="ElsevierGulliver"/>
              </a:rPr>
              <a:t> </a:t>
            </a:r>
            <a:r>
              <a:rPr lang="fr-FR" b="1">
                <a:solidFill>
                  <a:srgbClr val="1F1F1F"/>
                </a:solidFill>
                <a:latin typeface="ElsevierGulliver"/>
              </a:rPr>
              <a:t>simulations </a:t>
            </a:r>
            <a:r>
              <a:rPr lang="fr-FR">
                <a:solidFill>
                  <a:srgbClr val="1F1F1F"/>
                </a:solidFill>
                <a:latin typeface="ElsevierGulliver"/>
              </a:rPr>
              <a:t>and </a:t>
            </a:r>
            <a:r>
              <a:rPr lang="fr-FR" b="1" err="1">
                <a:solidFill>
                  <a:srgbClr val="1F1F1F"/>
                </a:solidFill>
                <a:latin typeface="ElsevierGulliver"/>
              </a:rPr>
              <a:t>null</a:t>
            </a:r>
            <a:r>
              <a:rPr lang="fr-FR" b="1">
                <a:solidFill>
                  <a:srgbClr val="1F1F1F"/>
                </a:solidFill>
                <a:latin typeface="ElsevierGulliver"/>
              </a:rPr>
              <a:t> </a:t>
            </a:r>
            <a:r>
              <a:rPr lang="fr-FR" b="1" err="1">
                <a:solidFill>
                  <a:srgbClr val="1F1F1F"/>
                </a:solidFill>
                <a:latin typeface="ElsevierGulliver"/>
              </a:rPr>
              <a:t>models</a:t>
            </a:r>
            <a:endParaRPr lang="fr-FR">
              <a:solidFill>
                <a:srgbClr val="1F1F1F"/>
              </a:solidFill>
              <a:latin typeface="ElsevierGulliver"/>
            </a:endParaRPr>
          </a:p>
        </p:txBody>
      </p:sp>
    </p:spTree>
    <p:extLst>
      <p:ext uri="{BB962C8B-B14F-4D97-AF65-F5344CB8AC3E}">
        <p14:creationId xmlns:p14="http://schemas.microsoft.com/office/powerpoint/2010/main" val="250389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6463</Words>
  <Application>Microsoft Macintosh PowerPoint</Application>
  <PresentationFormat>Grand écran</PresentationFormat>
  <Paragraphs>670</Paragraphs>
  <Slides>61</Slides>
  <Notes>54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Courier New</vt:lpstr>
      <vt:lpstr>ElsevierGulliver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2 — CWM, Functional Diversity Indices &amp; Functional Space</dc:title>
  <dc:subject>PptxGenJS Presentation</dc:subject>
  <dc:creator>PptxGenJS</dc:creator>
  <cp:lastModifiedBy>Aurele Toussaint</cp:lastModifiedBy>
  <cp:revision>1</cp:revision>
  <dcterms:created xsi:type="dcterms:W3CDTF">2026-04-24T19:33:26Z</dcterms:created>
  <dcterms:modified xsi:type="dcterms:W3CDTF">2026-05-15T21:06:59Z</dcterms:modified>
</cp:coreProperties>
</file>