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72" r:id="rId3"/>
    <p:sldId id="258" r:id="rId4"/>
    <p:sldId id="273" r:id="rId5"/>
    <p:sldId id="599" r:id="rId6"/>
    <p:sldId id="274" r:id="rId7"/>
    <p:sldId id="296" r:id="rId8"/>
    <p:sldId id="297" r:id="rId9"/>
    <p:sldId id="298" r:id="rId10"/>
    <p:sldId id="289" r:id="rId11"/>
    <p:sldId id="259" r:id="rId12"/>
    <p:sldId id="292" r:id="rId13"/>
    <p:sldId id="293" r:id="rId14"/>
    <p:sldId id="294" r:id="rId15"/>
    <p:sldId id="295" r:id="rId16"/>
    <p:sldId id="262" r:id="rId17"/>
    <p:sldId id="282" r:id="rId18"/>
    <p:sldId id="302" r:id="rId19"/>
    <p:sldId id="301" r:id="rId20"/>
    <p:sldId id="299" r:id="rId21"/>
    <p:sldId id="300" r:id="rId22"/>
    <p:sldId id="263" r:id="rId23"/>
    <p:sldId id="270" r:id="rId24"/>
    <p:sldId id="284" r:id="rId25"/>
    <p:sldId id="596" r:id="rId26"/>
    <p:sldId id="597" r:id="rId27"/>
    <p:sldId id="598" r:id="rId28"/>
    <p:sldId id="583" r:id="rId29"/>
    <p:sldId id="397" r:id="rId30"/>
    <p:sldId id="401" r:id="rId31"/>
    <p:sldId id="264" r:id="rId32"/>
    <p:sldId id="304" r:id="rId33"/>
    <p:sldId id="303" r:id="rId34"/>
    <p:sldId id="285" r:id="rId35"/>
    <p:sldId id="286" r:id="rId36"/>
    <p:sldId id="287" r:id="rId37"/>
    <p:sldId id="271" r:id="rId38"/>
    <p:sldId id="288" r:id="rId39"/>
    <p:sldId id="265" r:id="rId40"/>
    <p:sldId id="266" r:id="rId41"/>
    <p:sldId id="267" r:id="rId42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89D19-67F9-3E93-E63F-B99E255D3228}" v="2" dt="2026-05-14T13:07:09.328"/>
    <p1510:client id="{899BF724-A6C0-139F-0D13-F7D1898C3DB9}" v="1" dt="2026-05-14T12:56:18.218"/>
    <p1510:client id="{959198FC-CD95-3747-992D-8568A6D01C7B}" v="30" dt="2026-05-13T15:03:58.379"/>
    <p1510:client id="{F56CD421-589B-F233-BC4D-6C27BA4D13D9}" v="1" dt="2026-05-14T19:23:18.8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rele Toussaint" userId="590ce64e3c606c44" providerId="LiveId" clId="{B8E7DC98-491D-5382-89A4-9766D224A60D}"/>
    <pc:docChg chg="undo custSel addSld delSld modSld sldOrd">
      <pc:chgData name="Aurele Toussaint" userId="590ce64e3c606c44" providerId="LiveId" clId="{B8E7DC98-491D-5382-89A4-9766D224A60D}" dt="2026-05-13T15:04:03.896" v="859" actId="1076"/>
      <pc:docMkLst>
        <pc:docMk/>
      </pc:docMkLst>
      <pc:sldChg chg="delSp modSp mod">
        <pc:chgData name="Aurele Toussaint" userId="590ce64e3c606c44" providerId="LiveId" clId="{B8E7DC98-491D-5382-89A4-9766D224A60D}" dt="2026-05-07T12:52:10.300" v="1" actId="1076"/>
        <pc:sldMkLst>
          <pc:docMk/>
          <pc:sldMk cId="0" sldId="256"/>
        </pc:sldMkLst>
        <pc:spChg chg="mod">
          <ac:chgData name="Aurele Toussaint" userId="590ce64e3c606c44" providerId="LiveId" clId="{B8E7DC98-491D-5382-89A4-9766D224A60D}" dt="2026-05-07T12:52:10.300" v="1" actId="1076"/>
          <ac:spMkLst>
            <pc:docMk/>
            <pc:sldMk cId="0" sldId="256"/>
            <ac:spMk id="3" creationId="{00000000-0000-0000-0000-000000000000}"/>
          </ac:spMkLst>
        </pc:spChg>
      </pc:sldChg>
      <pc:sldChg chg="delSp modSp mod">
        <pc:chgData name="Aurele Toussaint" userId="590ce64e3c606c44" providerId="LiveId" clId="{B8E7DC98-491D-5382-89A4-9766D224A60D}" dt="2026-05-08T11:01:09.361" v="656" actId="114"/>
        <pc:sldMkLst>
          <pc:docMk/>
          <pc:sldMk cId="0" sldId="259"/>
        </pc:sldMkLst>
        <pc:spChg chg="mod">
          <ac:chgData name="Aurele Toussaint" userId="590ce64e3c606c44" providerId="LiveId" clId="{B8E7DC98-491D-5382-89A4-9766D224A60D}" dt="2026-05-08T11:01:09.361" v="656" actId="114"/>
          <ac:spMkLst>
            <pc:docMk/>
            <pc:sldMk cId="0" sldId="259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57.506" v="148" actId="14100"/>
          <ac:spMkLst>
            <pc:docMk/>
            <pc:sldMk cId="0" sldId="259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52.623" v="147" actId="404"/>
          <ac:spMkLst>
            <pc:docMk/>
            <pc:sldMk cId="0" sldId="259"/>
            <ac:spMk id="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33.893" v="136" actId="403"/>
          <ac:spMkLst>
            <pc:docMk/>
            <pc:sldMk cId="0" sldId="259"/>
            <ac:spMk id="1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45.859" v="142" actId="404"/>
          <ac:spMkLst>
            <pc:docMk/>
            <pc:sldMk cId="0" sldId="259"/>
            <ac:spMk id="1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33.893" v="136" actId="403"/>
          <ac:spMkLst>
            <pc:docMk/>
            <pc:sldMk cId="0" sldId="259"/>
            <ac:spMk id="15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45.859" v="142" actId="404"/>
          <ac:spMkLst>
            <pc:docMk/>
            <pc:sldMk cId="0" sldId="259"/>
            <ac:spMk id="1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33.893" v="136" actId="403"/>
          <ac:spMkLst>
            <pc:docMk/>
            <pc:sldMk cId="0" sldId="259"/>
            <ac:spMk id="19" creationId="{00000000-0000-0000-0000-000000000000}"/>
          </ac:spMkLst>
        </pc:spChg>
        <pc:spChg chg="del">
          <ac:chgData name="Aurele Toussaint" userId="590ce64e3c606c44" providerId="LiveId" clId="{B8E7DC98-491D-5382-89A4-9766D224A60D}" dt="2026-05-07T21:35:15.056" v="62" actId="478"/>
          <ac:spMkLst>
            <pc:docMk/>
            <pc:sldMk cId="0" sldId="259"/>
            <ac:spMk id="20" creationId="{00000000-0000-0000-0000-000000000000}"/>
          </ac:spMkLst>
        </pc:spChg>
        <pc:spChg chg="del mod">
          <ac:chgData name="Aurele Toussaint" userId="590ce64e3c606c44" providerId="LiveId" clId="{B8E7DC98-491D-5382-89A4-9766D224A60D}" dt="2026-05-07T22:21:45.859" v="142" actId="404"/>
          <ac:spMkLst>
            <pc:docMk/>
            <pc:sldMk cId="0" sldId="259"/>
            <ac:spMk id="21" creationId="{00000000-0000-0000-0000-000000000000}"/>
          </ac:spMkLst>
        </pc:spChg>
        <pc:spChg chg="del">
          <ac:chgData name="Aurele Toussaint" userId="590ce64e3c606c44" providerId="LiveId" clId="{B8E7DC98-491D-5382-89A4-9766D224A60D}" dt="2026-05-07T21:35:16.770" v="63" actId="478"/>
          <ac:spMkLst>
            <pc:docMk/>
            <pc:sldMk cId="0" sldId="259"/>
            <ac:spMk id="22" creationId="{00000000-0000-0000-0000-000000000000}"/>
          </ac:spMkLst>
        </pc:spChg>
        <pc:spChg chg="del mod">
          <ac:chgData name="Aurele Toussaint" userId="590ce64e3c606c44" providerId="LiveId" clId="{B8E7DC98-491D-5382-89A4-9766D224A60D}" dt="2026-05-07T22:21:33.893" v="136" actId="403"/>
          <ac:spMkLst>
            <pc:docMk/>
            <pc:sldMk cId="0" sldId="259"/>
            <ac:spMk id="2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45.859" v="142" actId="404"/>
          <ac:spMkLst>
            <pc:docMk/>
            <pc:sldMk cId="0" sldId="259"/>
            <ac:spMk id="25" creationId="{00000000-0000-0000-0000-000000000000}"/>
          </ac:spMkLst>
        </pc:spChg>
      </pc:sldChg>
      <pc:sldChg chg="modSp del mod">
        <pc:chgData name="Aurele Toussaint" userId="590ce64e3c606c44" providerId="LiveId" clId="{B8E7DC98-491D-5382-89A4-9766D224A60D}" dt="2026-05-13T12:27:54.878" v="842" actId="2696"/>
        <pc:sldMkLst>
          <pc:docMk/>
          <pc:sldMk cId="0" sldId="260"/>
        </pc:sldMkLst>
      </pc:sldChg>
      <pc:sldChg chg="delSp modSp del mod">
        <pc:chgData name="Aurele Toussaint" userId="590ce64e3c606c44" providerId="LiveId" clId="{B8E7DC98-491D-5382-89A4-9766D224A60D}" dt="2026-05-13T12:27:57.358" v="843" actId="2696"/>
        <pc:sldMkLst>
          <pc:docMk/>
          <pc:sldMk cId="0" sldId="261"/>
        </pc:sldMkLst>
      </pc:sldChg>
      <pc:sldChg chg="modSp mod">
        <pc:chgData name="Aurele Toussaint" userId="590ce64e3c606c44" providerId="LiveId" clId="{B8E7DC98-491D-5382-89A4-9766D224A60D}" dt="2026-05-08T11:05:57.655" v="701" actId="114"/>
        <pc:sldMkLst>
          <pc:docMk/>
          <pc:sldMk cId="0" sldId="263"/>
        </pc:sldMkLst>
        <pc:spChg chg="mod">
          <ac:chgData name="Aurele Toussaint" userId="590ce64e3c606c44" providerId="LiveId" clId="{B8E7DC98-491D-5382-89A4-9766D224A60D}" dt="2026-05-08T11:05:57.655" v="701" actId="114"/>
          <ac:spMkLst>
            <pc:docMk/>
            <pc:sldMk cId="0" sldId="263"/>
            <ac:spMk id="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7:37.317" v="282" actId="1035"/>
          <ac:spMkLst>
            <pc:docMk/>
            <pc:sldMk cId="0" sldId="263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7:45.079" v="285" actId="403"/>
          <ac:spMkLst>
            <pc:docMk/>
            <pc:sldMk cId="0" sldId="263"/>
            <ac:spMk id="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1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7:51.690" v="286" actId="14100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1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1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15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1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8:14.777" v="316" actId="1036"/>
          <ac:spMkLst>
            <pc:docMk/>
            <pc:sldMk cId="0" sldId="263"/>
            <ac:spMk id="18" creationId="{00000000-0000-0000-0000-000000000000}"/>
          </ac:spMkLst>
        </pc:spChg>
      </pc:sldChg>
      <pc:sldChg chg="addSp delSp modSp mod">
        <pc:chgData name="Aurele Toussaint" userId="590ce64e3c606c44" providerId="LiveId" clId="{B8E7DC98-491D-5382-89A4-9766D224A60D}" dt="2026-05-08T11:06:58.302" v="716"/>
        <pc:sldMkLst>
          <pc:docMk/>
          <pc:sldMk cId="0" sldId="264"/>
        </pc:sldMkLst>
        <pc:spChg chg="mod">
          <ac:chgData name="Aurele Toussaint" userId="590ce64e3c606c44" providerId="LiveId" clId="{B8E7DC98-491D-5382-89A4-9766D224A60D}" dt="2026-05-08T11:06:29.498" v="712" actId="114"/>
          <ac:spMkLst>
            <pc:docMk/>
            <pc:sldMk cId="0" sldId="264"/>
            <ac:spMk id="3" creationId="{00000000-0000-0000-0000-000000000000}"/>
          </ac:spMkLst>
        </pc:spChg>
        <pc:spChg chg="add mod">
          <ac:chgData name="Aurele Toussaint" userId="590ce64e3c606c44" providerId="LiveId" clId="{B8E7DC98-491D-5382-89A4-9766D224A60D}" dt="2026-05-08T11:06:58.302" v="716"/>
          <ac:spMkLst>
            <pc:docMk/>
            <pc:sldMk cId="0" sldId="264"/>
            <ac:spMk id="26" creationId="{841648FE-0D6E-7773-082E-1BCAD839B16A}"/>
          </ac:spMkLst>
        </pc:spChg>
        <pc:spChg chg="add mod">
          <ac:chgData name="Aurele Toussaint" userId="590ce64e3c606c44" providerId="LiveId" clId="{B8E7DC98-491D-5382-89A4-9766D224A60D}" dt="2026-05-08T11:06:58.302" v="716"/>
          <ac:spMkLst>
            <pc:docMk/>
            <pc:sldMk cId="0" sldId="264"/>
            <ac:spMk id="27" creationId="{7373ED01-BAA2-46C3-84CA-55962A917F5D}"/>
          </ac:spMkLst>
        </pc:spChg>
      </pc:sldChg>
      <pc:sldChg chg="delSp modSp mod">
        <pc:chgData name="Aurele Toussaint" userId="590ce64e3c606c44" providerId="LiveId" clId="{B8E7DC98-491D-5382-89A4-9766D224A60D}" dt="2026-05-07T22:34:15.782" v="465" actId="478"/>
        <pc:sldMkLst>
          <pc:docMk/>
          <pc:sldMk cId="0" sldId="265"/>
        </pc:sldMkLst>
        <pc:spChg chg="mod">
          <ac:chgData name="Aurele Toussaint" userId="590ce64e3c606c44" providerId="LiveId" clId="{B8E7DC98-491D-5382-89A4-9766D224A60D}" dt="2026-05-07T12:52:56.990" v="3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2:52:56.990" v="3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2:52:56.990" v="3" actId="1076"/>
          <ac:spMkLst>
            <pc:docMk/>
            <pc:sldMk cId="0" sldId="265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2:52:56.990" v="3" actId="1076"/>
          <ac:spMkLst>
            <pc:docMk/>
            <pc:sldMk cId="0" sldId="265"/>
            <ac:spMk id="1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2:52:56.990" v="3" actId="1076"/>
          <ac:spMkLst>
            <pc:docMk/>
            <pc:sldMk cId="0" sldId="265"/>
            <ac:spMk id="2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2:52:56.990" v="3" actId="1076"/>
          <ac:spMkLst>
            <pc:docMk/>
            <pc:sldMk cId="0" sldId="265"/>
            <ac:spMk id="2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2:52:56.990" v="3" actId="1076"/>
          <ac:spMkLst>
            <pc:docMk/>
            <pc:sldMk cId="0" sldId="265"/>
            <ac:spMk id="2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2:52:56.990" v="3" actId="1076"/>
          <ac:spMkLst>
            <pc:docMk/>
            <pc:sldMk cId="0" sldId="265"/>
            <ac:spMk id="2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12:52:56.990" v="3" actId="1076"/>
          <ac:spMkLst>
            <pc:docMk/>
            <pc:sldMk cId="0" sldId="265"/>
            <ac:spMk id="24" creationId="{00000000-0000-0000-0000-000000000000}"/>
          </ac:spMkLst>
        </pc:spChg>
      </pc:sldChg>
      <pc:sldChg chg="modSp mod">
        <pc:chgData name="Aurele Toussaint" userId="590ce64e3c606c44" providerId="LiveId" clId="{B8E7DC98-491D-5382-89A4-9766D224A60D}" dt="2026-05-07T12:53:08.432" v="4" actId="20577"/>
        <pc:sldMkLst>
          <pc:docMk/>
          <pc:sldMk cId="0" sldId="266"/>
        </pc:sldMkLst>
        <pc:spChg chg="mod">
          <ac:chgData name="Aurele Toussaint" userId="590ce64e3c606c44" providerId="LiveId" clId="{B8E7DC98-491D-5382-89A4-9766D224A60D}" dt="2026-05-07T12:53:08.432" v="4" actId="20577"/>
          <ac:spMkLst>
            <pc:docMk/>
            <pc:sldMk cId="0" sldId="266"/>
            <ac:spMk id="8" creationId="{00000000-0000-0000-0000-000000000000}"/>
          </ac:spMkLst>
        </pc:spChg>
      </pc:sldChg>
      <pc:sldChg chg="modSp mod">
        <pc:chgData name="Aurele Toussaint" userId="590ce64e3c606c44" providerId="LiveId" clId="{B8E7DC98-491D-5382-89A4-9766D224A60D}" dt="2026-05-08T11:06:12.483" v="709" actId="114"/>
        <pc:sldMkLst>
          <pc:docMk/>
          <pc:sldMk cId="0" sldId="270"/>
        </pc:sldMkLst>
        <pc:spChg chg="mod">
          <ac:chgData name="Aurele Toussaint" userId="590ce64e3c606c44" providerId="LiveId" clId="{B8E7DC98-491D-5382-89A4-9766D224A60D}" dt="2026-05-08T11:06:12.483" v="709" actId="114"/>
          <ac:spMkLst>
            <pc:docMk/>
            <pc:sldMk cId="0" sldId="270"/>
            <ac:spMk id="3" creationId="{00000000-0000-0000-0000-000000000000}"/>
          </ac:spMkLst>
        </pc:spChg>
        <pc:picChg chg="mod">
          <ac:chgData name="Aurele Toussaint" userId="590ce64e3c606c44" providerId="LiveId" clId="{B8E7DC98-491D-5382-89A4-9766D224A60D}" dt="2026-05-07T22:28:53.990" v="322" actId="1076"/>
          <ac:picMkLst>
            <pc:docMk/>
            <pc:sldMk cId="0" sldId="270"/>
            <ac:picMk id="6" creationId="{00000000-0000-0000-0000-000000000000}"/>
          </ac:picMkLst>
        </pc:picChg>
      </pc:sldChg>
      <pc:sldChg chg="modSp add del mod">
        <pc:chgData name="Aurele Toussaint" userId="590ce64e3c606c44" providerId="LiveId" clId="{B8E7DC98-491D-5382-89A4-9766D224A60D}" dt="2026-05-08T11:07:59.969" v="732" actId="403"/>
        <pc:sldMkLst>
          <pc:docMk/>
          <pc:sldMk cId="0" sldId="271"/>
        </pc:sldMkLst>
        <pc:spChg chg="mod">
          <ac:chgData name="Aurele Toussaint" userId="590ce64e3c606c44" providerId="LiveId" clId="{B8E7DC98-491D-5382-89A4-9766D224A60D}" dt="2026-05-08T11:07:59.969" v="732" actId="403"/>
          <ac:spMkLst>
            <pc:docMk/>
            <pc:sldMk cId="0" sldId="271"/>
            <ac:spMk id="3" creationId="{00000000-0000-0000-0000-000000000000}"/>
          </ac:spMkLst>
        </pc:spChg>
        <pc:picChg chg="mod">
          <ac:chgData name="Aurele Toussaint" userId="590ce64e3c606c44" providerId="LiveId" clId="{B8E7DC98-491D-5382-89A4-9766D224A60D}" dt="2026-05-07T22:33:58.323" v="462" actId="14100"/>
          <ac:picMkLst>
            <pc:docMk/>
            <pc:sldMk cId="0" sldId="271"/>
            <ac:picMk id="6" creationId="{00000000-0000-0000-0000-000000000000}"/>
          </ac:picMkLst>
        </pc:picChg>
      </pc:sldChg>
      <pc:sldChg chg="modSp mod">
        <pc:chgData name="Aurele Toussaint" userId="590ce64e3c606c44" providerId="LiveId" clId="{B8E7DC98-491D-5382-89A4-9766D224A60D}" dt="2026-05-07T22:39:23.161" v="537" actId="1035"/>
        <pc:sldMkLst>
          <pc:docMk/>
          <pc:sldMk cId="0" sldId="272"/>
        </pc:sldMkLst>
        <pc:spChg chg="mod">
          <ac:chgData name="Aurele Toussaint" userId="590ce64e3c606c44" providerId="LiveId" clId="{B8E7DC98-491D-5382-89A4-9766D224A60D}" dt="2026-05-07T22:36:34.140" v="475" actId="1076"/>
          <ac:spMkLst>
            <pc:docMk/>
            <pc:sldMk cId="0" sldId="272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9:23.161" v="537" actId="1035"/>
          <ac:spMkLst>
            <pc:docMk/>
            <pc:sldMk cId="0" sldId="272"/>
            <ac:spMk id="1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7:38.857" v="533" actId="114"/>
          <ac:spMkLst>
            <pc:docMk/>
            <pc:sldMk cId="0" sldId="272"/>
            <ac:spMk id="1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52.845" v="513" actId="1035"/>
          <ac:spMkLst>
            <pc:docMk/>
            <pc:sldMk cId="0" sldId="272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09.672" v="471" actId="14100"/>
          <ac:spMkLst>
            <pc:docMk/>
            <pc:sldMk cId="0" sldId="272"/>
            <ac:spMk id="1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24.812" v="474" actId="1076"/>
          <ac:spMkLst>
            <pc:docMk/>
            <pc:sldMk cId="0" sldId="272"/>
            <ac:spMk id="1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9:23.161" v="537" actId="1035"/>
          <ac:spMkLst>
            <pc:docMk/>
            <pc:sldMk cId="0" sldId="272"/>
            <ac:spMk id="15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7:38.857" v="533" actId="114"/>
          <ac:spMkLst>
            <pc:docMk/>
            <pc:sldMk cId="0" sldId="272"/>
            <ac:spMk id="1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52.845" v="513" actId="1035"/>
          <ac:spMkLst>
            <pc:docMk/>
            <pc:sldMk cId="0" sldId="272"/>
            <ac:spMk id="1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24.812" v="474" actId="1076"/>
          <ac:spMkLst>
            <pc:docMk/>
            <pc:sldMk cId="0" sldId="272"/>
            <ac:spMk id="1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9:23.161" v="537" actId="1035"/>
          <ac:spMkLst>
            <pc:docMk/>
            <pc:sldMk cId="0" sldId="272"/>
            <ac:spMk id="2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7:38.857" v="533" actId="114"/>
          <ac:spMkLst>
            <pc:docMk/>
            <pc:sldMk cId="0" sldId="272"/>
            <ac:spMk id="2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52.845" v="513" actId="1035"/>
          <ac:spMkLst>
            <pc:docMk/>
            <pc:sldMk cId="0" sldId="272"/>
            <ac:spMk id="2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34.140" v="475" actId="1076"/>
          <ac:spMkLst>
            <pc:docMk/>
            <pc:sldMk cId="0" sldId="272"/>
            <ac:spMk id="2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9:23.161" v="537" actId="1035"/>
          <ac:spMkLst>
            <pc:docMk/>
            <pc:sldMk cId="0" sldId="272"/>
            <ac:spMk id="25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7:38.857" v="533" actId="114"/>
          <ac:spMkLst>
            <pc:docMk/>
            <pc:sldMk cId="0" sldId="272"/>
            <ac:spMk id="2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52.845" v="513" actId="1035"/>
          <ac:spMkLst>
            <pc:docMk/>
            <pc:sldMk cId="0" sldId="272"/>
            <ac:spMk id="2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34.140" v="475" actId="1076"/>
          <ac:spMkLst>
            <pc:docMk/>
            <pc:sldMk cId="0" sldId="272"/>
            <ac:spMk id="2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34.140" v="475" actId="1076"/>
          <ac:spMkLst>
            <pc:docMk/>
            <pc:sldMk cId="0" sldId="272"/>
            <ac:spMk id="2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9:23.161" v="537" actId="1035"/>
          <ac:spMkLst>
            <pc:docMk/>
            <pc:sldMk cId="0" sldId="272"/>
            <ac:spMk id="3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7:38.857" v="533" actId="114"/>
          <ac:spMkLst>
            <pc:docMk/>
            <pc:sldMk cId="0" sldId="272"/>
            <ac:spMk id="3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6:52.845" v="513" actId="1035"/>
          <ac:spMkLst>
            <pc:docMk/>
            <pc:sldMk cId="0" sldId="272"/>
            <ac:spMk id="32" creationId="{00000000-0000-0000-0000-000000000000}"/>
          </ac:spMkLst>
        </pc:spChg>
      </pc:sldChg>
      <pc:sldChg chg="addSp delSp modSp mod">
        <pc:chgData name="Aurele Toussaint" userId="590ce64e3c606c44" providerId="LiveId" clId="{B8E7DC98-491D-5382-89A4-9766D224A60D}" dt="2026-05-13T15:04:03.896" v="859" actId="1076"/>
        <pc:sldMkLst>
          <pc:docMk/>
          <pc:sldMk cId="0" sldId="273"/>
        </pc:sldMkLst>
        <pc:spChg chg="mod">
          <ac:chgData name="Aurele Toussaint" userId="590ce64e3c606c44" providerId="LiveId" clId="{B8E7DC98-491D-5382-89A4-9766D224A60D}" dt="2026-05-13T15:02:11.646" v="854" actId="207"/>
          <ac:spMkLst>
            <pc:docMk/>
            <pc:sldMk cId="0" sldId="273"/>
            <ac:spMk id="3" creationId="{00000000-0000-0000-0000-000000000000}"/>
          </ac:spMkLst>
        </pc:spChg>
        <pc:spChg chg="add del">
          <ac:chgData name="Aurele Toussaint" userId="590ce64e3c606c44" providerId="LiveId" clId="{B8E7DC98-491D-5382-89A4-9766D224A60D}" dt="2026-05-13T15:01:43.923" v="848" actId="478"/>
          <ac:spMkLst>
            <pc:docMk/>
            <pc:sldMk cId="0" sldId="273"/>
            <ac:spMk id="7" creationId="{00000000-0000-0000-0000-000000000000}"/>
          </ac:spMkLst>
        </pc:spChg>
        <pc:spChg chg="add del mod">
          <ac:chgData name="Aurele Toussaint" userId="590ce64e3c606c44" providerId="LiveId" clId="{B8E7DC98-491D-5382-89A4-9766D224A60D}" dt="2026-05-13T15:01:43.923" v="848" actId="478"/>
          <ac:spMkLst>
            <pc:docMk/>
            <pc:sldMk cId="0" sldId="273"/>
            <ac:spMk id="8" creationId="{00000000-0000-0000-0000-000000000000}"/>
          </ac:spMkLst>
        </pc:spChg>
        <pc:spChg chg="add del">
          <ac:chgData name="Aurele Toussaint" userId="590ce64e3c606c44" providerId="LiveId" clId="{B8E7DC98-491D-5382-89A4-9766D224A60D}" dt="2026-05-13T15:01:43.923" v="848" actId="478"/>
          <ac:spMkLst>
            <pc:docMk/>
            <pc:sldMk cId="0" sldId="273"/>
            <ac:spMk id="9" creationId="{00000000-0000-0000-0000-000000000000}"/>
          </ac:spMkLst>
        </pc:spChg>
        <pc:spChg chg="add del mod">
          <ac:chgData name="Aurele Toussaint" userId="590ce64e3c606c44" providerId="LiveId" clId="{B8E7DC98-491D-5382-89A4-9766D224A60D}" dt="2026-05-13T15:01:43.923" v="848" actId="478"/>
          <ac:spMkLst>
            <pc:docMk/>
            <pc:sldMk cId="0" sldId="273"/>
            <ac:spMk id="10" creationId="{00000000-0000-0000-0000-000000000000}"/>
          </ac:spMkLst>
        </pc:spChg>
        <pc:spChg chg="add del">
          <ac:chgData name="Aurele Toussaint" userId="590ce64e3c606c44" providerId="LiveId" clId="{B8E7DC98-491D-5382-89A4-9766D224A60D}" dt="2026-05-13T15:01:41.436" v="847" actId="478"/>
          <ac:spMkLst>
            <pc:docMk/>
            <pc:sldMk cId="0" sldId="273"/>
            <ac:spMk id="11" creationId="{00000000-0000-0000-0000-000000000000}"/>
          </ac:spMkLst>
        </pc:spChg>
        <pc:spChg chg="add mod">
          <ac:chgData name="Aurele Toussaint" userId="590ce64e3c606c44" providerId="LiveId" clId="{B8E7DC98-491D-5382-89A4-9766D224A60D}" dt="2026-05-13T15:02:03.846" v="851" actId="21"/>
          <ac:spMkLst>
            <pc:docMk/>
            <pc:sldMk cId="0" sldId="273"/>
            <ac:spMk id="16" creationId="{DCAA0AA3-E166-DE76-74B5-5F1ED14A763B}"/>
          </ac:spMkLst>
        </pc:spChg>
        <pc:spChg chg="add mod">
          <ac:chgData name="Aurele Toussaint" userId="590ce64e3c606c44" providerId="LiveId" clId="{B8E7DC98-491D-5382-89A4-9766D224A60D}" dt="2026-05-13T15:02:17.089" v="855" actId="14100"/>
          <ac:spMkLst>
            <pc:docMk/>
            <pc:sldMk cId="0" sldId="273"/>
            <ac:spMk id="17" creationId="{B6CEAC6A-13E4-F0D4-F2FA-7AB976B4AAF2}"/>
          </ac:spMkLst>
        </pc:spChg>
        <pc:picChg chg="del mod">
          <ac:chgData name="Aurele Toussaint" userId="590ce64e3c606c44" providerId="LiveId" clId="{B8E7DC98-491D-5382-89A4-9766D224A60D}" dt="2026-05-13T15:01:35.560" v="845" actId="478"/>
          <ac:picMkLst>
            <pc:docMk/>
            <pc:sldMk cId="0" sldId="273"/>
            <ac:picMk id="6" creationId="{00000000-0000-0000-0000-000000000000}"/>
          </ac:picMkLst>
        </pc:picChg>
        <pc:picChg chg="add mod">
          <ac:chgData name="Aurele Toussaint" userId="590ce64e3c606c44" providerId="LiveId" clId="{B8E7DC98-491D-5382-89A4-9766D224A60D}" dt="2026-05-13T15:04:03.896" v="859" actId="1076"/>
          <ac:picMkLst>
            <pc:docMk/>
            <pc:sldMk cId="0" sldId="273"/>
            <ac:picMk id="18" creationId="{5259446D-FECF-B920-F395-DBC04E503440}"/>
          </ac:picMkLst>
        </pc:picChg>
      </pc:sldChg>
      <pc:sldChg chg="delSp modSp mod">
        <pc:chgData name="Aurele Toussaint" userId="590ce64e3c606c44" providerId="LiveId" clId="{B8E7DC98-491D-5382-89A4-9766D224A60D}" dt="2026-05-08T10:59:22.574" v="631" actId="115"/>
        <pc:sldMkLst>
          <pc:docMk/>
          <pc:sldMk cId="0" sldId="274"/>
        </pc:sldMkLst>
        <pc:spChg chg="mod">
          <ac:chgData name="Aurele Toussaint" userId="590ce64e3c606c44" providerId="LiveId" clId="{B8E7DC98-491D-5382-89A4-9766D224A60D}" dt="2026-05-08T10:58:23.328" v="604" actId="114"/>
          <ac:spMkLst>
            <pc:docMk/>
            <pc:sldMk cId="0" sldId="274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1:33:08.865" v="26" actId="14100"/>
          <ac:spMkLst>
            <pc:docMk/>
            <pc:sldMk cId="0" sldId="274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1:32:59.427" v="25" actId="403"/>
          <ac:spMkLst>
            <pc:docMk/>
            <pc:sldMk cId="0" sldId="274"/>
            <ac:spMk id="9" creationId="{00000000-0000-0000-0000-000000000000}"/>
          </ac:spMkLst>
        </pc:spChg>
        <pc:spChg chg="del">
          <ac:chgData name="Aurele Toussaint" userId="590ce64e3c606c44" providerId="LiveId" clId="{B8E7DC98-491D-5382-89A4-9766D224A60D}" dt="2026-05-07T21:33:43.960" v="34" actId="478"/>
          <ac:spMkLst>
            <pc:docMk/>
            <pc:sldMk cId="0" sldId="274"/>
            <ac:spMk id="10" creationId="{00000000-0000-0000-0000-000000000000}"/>
          </ac:spMkLst>
        </pc:spChg>
        <pc:spChg chg="del mod">
          <ac:chgData name="Aurele Toussaint" userId="590ce64e3c606c44" providerId="LiveId" clId="{B8E7DC98-491D-5382-89A4-9766D224A60D}" dt="2026-05-07T22:22:31.110" v="160" actId="113"/>
          <ac:spMkLst>
            <pc:docMk/>
            <pc:sldMk cId="0" sldId="274"/>
            <ac:spMk id="11" creationId="{00000000-0000-0000-0000-000000000000}"/>
          </ac:spMkLst>
        </pc:spChg>
        <pc:spChg chg="del mod">
          <ac:chgData name="Aurele Toussaint" userId="590ce64e3c606c44" providerId="LiveId" clId="{B8E7DC98-491D-5382-89A4-9766D224A60D}" dt="2026-05-07T22:23:33.055" v="205" actId="1036"/>
          <ac:spMkLst>
            <pc:docMk/>
            <pc:sldMk cId="0" sldId="274"/>
            <ac:spMk id="12" creationId="{00000000-0000-0000-0000-000000000000}"/>
          </ac:spMkLst>
        </pc:spChg>
        <pc:spChg chg="del mod">
          <ac:chgData name="Aurele Toussaint" userId="590ce64e3c606c44" providerId="LiveId" clId="{B8E7DC98-491D-5382-89A4-9766D224A60D}" dt="2026-05-08T10:59:22.574" v="631" actId="115"/>
          <ac:spMkLst>
            <pc:docMk/>
            <pc:sldMk cId="0" sldId="274"/>
            <ac:spMk id="13" creationId="{00000000-0000-0000-0000-000000000000}"/>
          </ac:spMkLst>
        </pc:spChg>
      </pc:sldChg>
      <pc:sldChg chg="addSp delSp modSp mod">
        <pc:chgData name="Aurele Toussaint" userId="590ce64e3c606c44" providerId="LiveId" clId="{B8E7DC98-491D-5382-89A4-9766D224A60D}" dt="2026-05-08T11:04:33.618" v="685" actId="1076"/>
        <pc:sldMkLst>
          <pc:docMk/>
          <pc:sldMk cId="0" sldId="282"/>
        </pc:sldMkLst>
        <pc:spChg chg="mod">
          <ac:chgData name="Aurele Toussaint" userId="590ce64e3c606c44" providerId="LiveId" clId="{B8E7DC98-491D-5382-89A4-9766D224A60D}" dt="2026-05-08T11:02:50.481" v="678" actId="403"/>
          <ac:spMkLst>
            <pc:docMk/>
            <pc:sldMk cId="0" sldId="282"/>
            <ac:spMk id="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11:03:06.099" v="681" actId="1076"/>
          <ac:spMkLst>
            <pc:docMk/>
            <pc:sldMk cId="0" sldId="282"/>
            <ac:spMk id="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11:03:06.099" v="681" actId="1076"/>
          <ac:spMkLst>
            <pc:docMk/>
            <pc:sldMk cId="0" sldId="282"/>
            <ac:spMk id="7" creationId="{00000000-0000-0000-0000-000000000000}"/>
          </ac:spMkLst>
        </pc:spChg>
        <pc:picChg chg="add mod">
          <ac:chgData name="Aurele Toussaint" userId="590ce64e3c606c44" providerId="LiveId" clId="{B8E7DC98-491D-5382-89A4-9766D224A60D}" dt="2026-05-08T11:04:33.618" v="685" actId="1076"/>
          <ac:picMkLst>
            <pc:docMk/>
            <pc:sldMk cId="0" sldId="282"/>
            <ac:picMk id="1026" creationId="{8AA4994E-0080-AA5A-51D4-136955015E66}"/>
          </ac:picMkLst>
        </pc:picChg>
      </pc:sldChg>
      <pc:sldChg chg="modSp mod">
        <pc:chgData name="Aurele Toussaint" userId="590ce64e3c606c44" providerId="LiveId" clId="{B8E7DC98-491D-5382-89A4-9766D224A60D}" dt="2026-05-08T11:06:05.289" v="706" actId="114"/>
        <pc:sldMkLst>
          <pc:docMk/>
          <pc:sldMk cId="0" sldId="284"/>
        </pc:sldMkLst>
        <pc:spChg chg="mod">
          <ac:chgData name="Aurele Toussaint" userId="590ce64e3c606c44" providerId="LiveId" clId="{B8E7DC98-491D-5382-89A4-9766D224A60D}" dt="2026-05-08T11:06:05.289" v="706" actId="114"/>
          <ac:spMkLst>
            <pc:docMk/>
            <pc:sldMk cId="0" sldId="284"/>
            <ac:spMk id="3" creationId="{00000000-0000-0000-0000-000000000000}"/>
          </ac:spMkLst>
        </pc:spChg>
        <pc:picChg chg="mod">
          <ac:chgData name="Aurele Toussaint" userId="590ce64e3c606c44" providerId="LiveId" clId="{B8E7DC98-491D-5382-89A4-9766D224A60D}" dt="2026-05-07T22:28:37.890" v="319" actId="1076"/>
          <ac:picMkLst>
            <pc:docMk/>
            <pc:sldMk cId="0" sldId="284"/>
            <ac:picMk id="6" creationId="{00000000-0000-0000-0000-000000000000}"/>
          </ac:picMkLst>
        </pc:picChg>
      </pc:sldChg>
      <pc:sldChg chg="addSp delSp modSp mod">
        <pc:chgData name="Aurele Toussaint" userId="590ce64e3c606c44" providerId="LiveId" clId="{B8E7DC98-491D-5382-89A4-9766D224A60D}" dt="2026-05-08T11:07:22.685" v="721" actId="114"/>
        <pc:sldMkLst>
          <pc:docMk/>
          <pc:sldMk cId="0" sldId="285"/>
        </pc:sldMkLst>
        <pc:spChg chg="mod">
          <ac:chgData name="Aurele Toussaint" userId="590ce64e3c606c44" providerId="LiveId" clId="{B8E7DC98-491D-5382-89A4-9766D224A60D}" dt="2026-05-08T11:07:22.685" v="721" actId="114"/>
          <ac:spMkLst>
            <pc:docMk/>
            <pc:sldMk cId="0" sldId="285"/>
            <ac:spMk id="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1:03.040" v="387" actId="1076"/>
          <ac:spMkLst>
            <pc:docMk/>
            <pc:sldMk cId="0" sldId="285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1:03.040" v="387" actId="1076"/>
          <ac:spMkLst>
            <pc:docMk/>
            <pc:sldMk cId="0" sldId="285"/>
            <ac:spMk id="8" creationId="{00000000-0000-0000-0000-000000000000}"/>
          </ac:spMkLst>
        </pc:spChg>
        <pc:spChg chg="add del mod">
          <ac:chgData name="Aurele Toussaint" userId="590ce64e3c606c44" providerId="LiveId" clId="{B8E7DC98-491D-5382-89A4-9766D224A60D}" dt="2026-05-08T10:53:54.307" v="542" actId="478"/>
          <ac:spMkLst>
            <pc:docMk/>
            <pc:sldMk cId="0" sldId="285"/>
            <ac:spMk id="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10:53:49.501" v="540" actId="1076"/>
          <ac:spMkLst>
            <pc:docMk/>
            <pc:sldMk cId="0" sldId="285"/>
            <ac:spMk id="1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1:03.040" v="387" actId="1076"/>
          <ac:spMkLst>
            <pc:docMk/>
            <pc:sldMk cId="0" sldId="285"/>
            <ac:spMk id="1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1:03.040" v="387" actId="1076"/>
          <ac:spMkLst>
            <pc:docMk/>
            <pc:sldMk cId="0" sldId="285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1:03.040" v="387" actId="1076"/>
          <ac:spMkLst>
            <pc:docMk/>
            <pc:sldMk cId="0" sldId="285"/>
            <ac:spMk id="1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1:03.040" v="387" actId="1076"/>
          <ac:spMkLst>
            <pc:docMk/>
            <pc:sldMk cId="0" sldId="285"/>
            <ac:spMk id="14" creationId="{00000000-0000-0000-0000-000000000000}"/>
          </ac:spMkLst>
        </pc:spChg>
        <pc:picChg chg="mod">
          <ac:chgData name="Aurele Toussaint" userId="590ce64e3c606c44" providerId="LiveId" clId="{B8E7DC98-491D-5382-89A4-9766D224A60D}" dt="2026-05-07T22:32:56.739" v="443" actId="14100"/>
          <ac:picMkLst>
            <pc:docMk/>
            <pc:sldMk cId="0" sldId="285"/>
            <ac:picMk id="6" creationId="{00000000-0000-0000-0000-000000000000}"/>
          </ac:picMkLst>
        </pc:picChg>
      </pc:sldChg>
      <pc:sldChg chg="modSp mod">
        <pc:chgData name="Aurele Toussaint" userId="590ce64e3c606c44" providerId="LiveId" clId="{B8E7DC98-491D-5382-89A4-9766D224A60D}" dt="2026-05-08T11:07:30.300" v="724" actId="114"/>
        <pc:sldMkLst>
          <pc:docMk/>
          <pc:sldMk cId="0" sldId="286"/>
        </pc:sldMkLst>
        <pc:spChg chg="mod">
          <ac:chgData name="Aurele Toussaint" userId="590ce64e3c606c44" providerId="LiveId" clId="{B8E7DC98-491D-5382-89A4-9766D224A60D}" dt="2026-05-08T11:07:30.300" v="724" actId="114"/>
          <ac:spMkLst>
            <pc:docMk/>
            <pc:sldMk cId="0" sldId="286"/>
            <ac:spMk id="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2:00.380" v="432" actId="1035"/>
          <ac:spMkLst>
            <pc:docMk/>
            <pc:sldMk cId="0" sldId="286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2:12.077" v="437" actId="14100"/>
          <ac:spMkLst>
            <pc:docMk/>
            <pc:sldMk cId="0" sldId="286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10:54:05.154" v="546" actId="20577"/>
          <ac:spMkLst>
            <pc:docMk/>
            <pc:sldMk cId="0" sldId="286"/>
            <ac:spMk id="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2:00.380" v="432" actId="1035"/>
          <ac:spMkLst>
            <pc:docMk/>
            <pc:sldMk cId="0" sldId="286"/>
            <ac:spMk id="1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2:12.077" v="437" actId="14100"/>
          <ac:spMkLst>
            <pc:docMk/>
            <pc:sldMk cId="0" sldId="286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8T10:54:10.120" v="547" actId="20577"/>
          <ac:spMkLst>
            <pc:docMk/>
            <pc:sldMk cId="0" sldId="286"/>
            <ac:spMk id="13" creationId="{00000000-0000-0000-0000-000000000000}"/>
          </ac:spMkLst>
        </pc:spChg>
      </pc:sldChg>
      <pc:sldChg chg="addSp delSp modSp mod">
        <pc:chgData name="Aurele Toussaint" userId="590ce64e3c606c44" providerId="LiveId" clId="{B8E7DC98-491D-5382-89A4-9766D224A60D}" dt="2026-05-08T11:07:48.381" v="729" actId="114"/>
        <pc:sldMkLst>
          <pc:docMk/>
          <pc:sldMk cId="0" sldId="287"/>
        </pc:sldMkLst>
        <pc:spChg chg="mod">
          <ac:chgData name="Aurele Toussaint" userId="590ce64e3c606c44" providerId="LiveId" clId="{B8E7DC98-491D-5382-89A4-9766D224A60D}" dt="2026-05-08T11:07:48.381" v="729" actId="114"/>
          <ac:spMkLst>
            <pc:docMk/>
            <pc:sldMk cId="0" sldId="287"/>
            <ac:spMk id="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3:43.561" v="460" actId="1076"/>
          <ac:spMkLst>
            <pc:docMk/>
            <pc:sldMk cId="0" sldId="287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3:43.561" v="460" actId="1076"/>
          <ac:spMkLst>
            <pc:docMk/>
            <pc:sldMk cId="0" sldId="287"/>
            <ac:spMk id="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3:43.561" v="460" actId="1076"/>
          <ac:spMkLst>
            <pc:docMk/>
            <pc:sldMk cId="0" sldId="287"/>
            <ac:spMk id="9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3:43.561" v="460" actId="1076"/>
          <ac:spMkLst>
            <pc:docMk/>
            <pc:sldMk cId="0" sldId="287"/>
            <ac:spMk id="1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3:43.561" v="460" actId="1076"/>
          <ac:spMkLst>
            <pc:docMk/>
            <pc:sldMk cId="0" sldId="287"/>
            <ac:spMk id="11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3:43.561" v="460" actId="1076"/>
          <ac:spMkLst>
            <pc:docMk/>
            <pc:sldMk cId="0" sldId="287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3:43.561" v="460" actId="1076"/>
          <ac:spMkLst>
            <pc:docMk/>
            <pc:sldMk cId="0" sldId="287"/>
            <ac:spMk id="13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33:43.561" v="460" actId="1076"/>
          <ac:spMkLst>
            <pc:docMk/>
            <pc:sldMk cId="0" sldId="287"/>
            <ac:spMk id="14" creationId="{00000000-0000-0000-0000-000000000000}"/>
          </ac:spMkLst>
        </pc:spChg>
        <pc:picChg chg="add mod">
          <ac:chgData name="Aurele Toussaint" userId="590ce64e3c606c44" providerId="LiveId" clId="{B8E7DC98-491D-5382-89A4-9766D224A60D}" dt="2026-05-07T22:33:48.660" v="461" actId="1076"/>
          <ac:picMkLst>
            <pc:docMk/>
            <pc:sldMk cId="0" sldId="287"/>
            <ac:picMk id="20" creationId="{8C5C9DC1-2CC6-9AA2-5CA4-2AF6B188C84C}"/>
          </ac:picMkLst>
        </pc:picChg>
      </pc:sldChg>
      <pc:sldChg chg="modSp mod">
        <pc:chgData name="Aurele Toussaint" userId="590ce64e3c606c44" providerId="LiveId" clId="{B8E7DC98-491D-5382-89A4-9766D224A60D}" dt="2026-05-08T11:08:06.736" v="735" actId="403"/>
        <pc:sldMkLst>
          <pc:docMk/>
          <pc:sldMk cId="0" sldId="288"/>
        </pc:sldMkLst>
        <pc:spChg chg="mod">
          <ac:chgData name="Aurele Toussaint" userId="590ce64e3c606c44" providerId="LiveId" clId="{B8E7DC98-491D-5382-89A4-9766D224A60D}" dt="2026-05-08T11:08:06.736" v="735" actId="403"/>
          <ac:spMkLst>
            <pc:docMk/>
            <pc:sldMk cId="0" sldId="288"/>
            <ac:spMk id="3" creationId="{00000000-0000-0000-0000-000000000000}"/>
          </ac:spMkLst>
        </pc:spChg>
      </pc:sldChg>
      <pc:sldChg chg="delSp modSp add mod">
        <pc:chgData name="Aurele Toussaint" userId="590ce64e3c606c44" providerId="LiveId" clId="{B8E7DC98-491D-5382-89A4-9766D224A60D}" dt="2026-05-08T11:00:58.583" v="654" actId="403"/>
        <pc:sldMkLst>
          <pc:docMk/>
          <pc:sldMk cId="1901830250" sldId="289"/>
        </pc:sldMkLst>
        <pc:spChg chg="mod">
          <ac:chgData name="Aurele Toussaint" userId="590ce64e3c606c44" providerId="LiveId" clId="{B8E7DC98-491D-5382-89A4-9766D224A60D}" dt="2026-05-08T11:00:58.583" v="654" actId="403"/>
          <ac:spMkLst>
            <pc:docMk/>
            <pc:sldMk cId="1901830250" sldId="289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2:08.973" v="152" actId="403"/>
          <ac:spMkLst>
            <pc:docMk/>
            <pc:sldMk cId="1901830250" sldId="289"/>
            <ac:spMk id="25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2:17.198" v="157" actId="403"/>
          <ac:spMkLst>
            <pc:docMk/>
            <pc:sldMk cId="1901830250" sldId="289"/>
            <ac:spMk id="27" creationId="{00000000-0000-0000-0000-000000000000}"/>
          </ac:spMkLst>
        </pc:spChg>
      </pc:sldChg>
      <pc:sldChg chg="addSp modSp mod">
        <pc:chgData name="Aurele Toussaint" userId="590ce64e3c606c44" providerId="LiveId" clId="{B8E7DC98-491D-5382-89A4-9766D224A60D}" dt="2026-05-08T14:27:10.490" v="833"/>
        <pc:sldMkLst>
          <pc:docMk/>
          <pc:sldMk cId="0" sldId="292"/>
        </pc:sldMkLst>
        <pc:spChg chg="mod">
          <ac:chgData name="Aurele Toussaint" userId="590ce64e3c606c44" providerId="LiveId" clId="{B8E7DC98-491D-5382-89A4-9766D224A60D}" dt="2026-05-08T11:01:24.016" v="659" actId="403"/>
          <ac:spMkLst>
            <pc:docMk/>
            <pc:sldMk cId="0" sldId="292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09.992" v="129" actId="403"/>
          <ac:spMkLst>
            <pc:docMk/>
            <pc:sldMk cId="0" sldId="292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18.043" v="133" actId="403"/>
          <ac:spMkLst>
            <pc:docMk/>
            <pc:sldMk cId="0" sldId="292"/>
            <ac:spMk id="1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09.992" v="129" actId="403"/>
          <ac:spMkLst>
            <pc:docMk/>
            <pc:sldMk cId="0" sldId="292"/>
            <ac:spMk id="1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18.043" v="133" actId="403"/>
          <ac:spMkLst>
            <pc:docMk/>
            <pc:sldMk cId="0" sldId="292"/>
            <ac:spMk id="1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09.992" v="129" actId="403"/>
          <ac:spMkLst>
            <pc:docMk/>
            <pc:sldMk cId="0" sldId="292"/>
            <ac:spMk id="2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21:18.043" v="133" actId="403"/>
          <ac:spMkLst>
            <pc:docMk/>
            <pc:sldMk cId="0" sldId="292"/>
            <ac:spMk id="22" creationId="{00000000-0000-0000-0000-000000000000}"/>
          </ac:spMkLst>
        </pc:spChg>
        <pc:spChg chg="add mod">
          <ac:chgData name="Aurele Toussaint" userId="590ce64e3c606c44" providerId="LiveId" clId="{B8E7DC98-491D-5382-89A4-9766D224A60D}" dt="2026-05-08T14:27:10.490" v="833"/>
          <ac:spMkLst>
            <pc:docMk/>
            <pc:sldMk cId="0" sldId="292"/>
            <ac:spMk id="25" creationId="{D308DD3F-E57E-9865-CAA8-5043E2D78D68}"/>
          </ac:spMkLst>
        </pc:spChg>
        <pc:picChg chg="mod">
          <ac:chgData name="Aurele Toussaint" userId="590ce64e3c606c44" providerId="LiveId" clId="{B8E7DC98-491D-5382-89A4-9766D224A60D}" dt="2026-05-07T22:20:57.339" v="124" actId="1036"/>
          <ac:picMkLst>
            <pc:docMk/>
            <pc:sldMk cId="0" sldId="292"/>
            <ac:picMk id="10" creationId="{00000000-0000-0000-0000-000000000000}"/>
          </ac:picMkLst>
        </pc:picChg>
      </pc:sldChg>
      <pc:sldChg chg="modSp mod">
        <pc:chgData name="Aurele Toussaint" userId="590ce64e3c606c44" providerId="LiveId" clId="{B8E7DC98-491D-5382-89A4-9766D224A60D}" dt="2026-05-08T11:01:31.764" v="662" actId="114"/>
        <pc:sldMkLst>
          <pc:docMk/>
          <pc:sldMk cId="0" sldId="293"/>
        </pc:sldMkLst>
        <pc:spChg chg="mod">
          <ac:chgData name="Aurele Toussaint" userId="590ce64e3c606c44" providerId="LiveId" clId="{B8E7DC98-491D-5382-89A4-9766D224A60D}" dt="2026-05-08T11:01:31.764" v="662" actId="114"/>
          <ac:spMkLst>
            <pc:docMk/>
            <pc:sldMk cId="0" sldId="293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9:30.259" v="111" actId="403"/>
          <ac:spMkLst>
            <pc:docMk/>
            <pc:sldMk cId="0" sldId="293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9:36.711" v="112" actId="403"/>
          <ac:spMkLst>
            <pc:docMk/>
            <pc:sldMk cId="0" sldId="293"/>
            <ac:spMk id="1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9:30.259" v="111" actId="403"/>
          <ac:spMkLst>
            <pc:docMk/>
            <pc:sldMk cId="0" sldId="293"/>
            <ac:spMk id="1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9:46.474" v="114" actId="403"/>
          <ac:spMkLst>
            <pc:docMk/>
            <pc:sldMk cId="0" sldId="293"/>
            <ac:spMk id="1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9:30.259" v="111" actId="403"/>
          <ac:spMkLst>
            <pc:docMk/>
            <pc:sldMk cId="0" sldId="293"/>
            <ac:spMk id="2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9:36.711" v="112" actId="403"/>
          <ac:spMkLst>
            <pc:docMk/>
            <pc:sldMk cId="0" sldId="293"/>
            <ac:spMk id="22" creationId="{00000000-0000-0000-0000-000000000000}"/>
          </ac:spMkLst>
        </pc:spChg>
        <pc:picChg chg="mod">
          <ac:chgData name="Aurele Toussaint" userId="590ce64e3c606c44" providerId="LiveId" clId="{B8E7DC98-491D-5382-89A4-9766D224A60D}" dt="2026-05-07T22:20:14.072" v="118" actId="1076"/>
          <ac:picMkLst>
            <pc:docMk/>
            <pc:sldMk cId="0" sldId="293"/>
            <ac:picMk id="10" creationId="{00000000-0000-0000-0000-000000000000}"/>
          </ac:picMkLst>
        </pc:picChg>
      </pc:sldChg>
      <pc:sldChg chg="modSp mod">
        <pc:chgData name="Aurele Toussaint" userId="590ce64e3c606c44" providerId="LiveId" clId="{B8E7DC98-491D-5382-89A4-9766D224A60D}" dt="2026-05-08T11:01:40.604" v="665" actId="114"/>
        <pc:sldMkLst>
          <pc:docMk/>
          <pc:sldMk cId="0" sldId="294"/>
        </pc:sldMkLst>
        <pc:spChg chg="mod">
          <ac:chgData name="Aurele Toussaint" userId="590ce64e3c606c44" providerId="LiveId" clId="{B8E7DC98-491D-5382-89A4-9766D224A60D}" dt="2026-05-08T11:01:40.604" v="665" actId="114"/>
          <ac:spMkLst>
            <pc:docMk/>
            <pc:sldMk cId="0" sldId="294"/>
            <ac:spMk id="7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8:49.825" v="101" actId="113"/>
          <ac:spMkLst>
            <pc:docMk/>
            <pc:sldMk cId="0" sldId="294"/>
            <ac:spMk id="12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8:33.445" v="94" actId="403"/>
          <ac:spMkLst>
            <pc:docMk/>
            <pc:sldMk cId="0" sldId="294"/>
            <ac:spMk id="14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8:49.825" v="101" actId="113"/>
          <ac:spMkLst>
            <pc:docMk/>
            <pc:sldMk cId="0" sldId="294"/>
            <ac:spMk id="16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8:33.445" v="94" actId="403"/>
          <ac:spMkLst>
            <pc:docMk/>
            <pc:sldMk cId="0" sldId="294"/>
            <ac:spMk id="18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8:49.825" v="101" actId="113"/>
          <ac:spMkLst>
            <pc:docMk/>
            <pc:sldMk cId="0" sldId="294"/>
            <ac:spMk id="20" creationId="{00000000-0000-0000-0000-000000000000}"/>
          </ac:spMkLst>
        </pc:spChg>
        <pc:spChg chg="mod">
          <ac:chgData name="Aurele Toussaint" userId="590ce64e3c606c44" providerId="LiveId" clId="{B8E7DC98-491D-5382-89A4-9766D224A60D}" dt="2026-05-07T22:18:33.445" v="94" actId="403"/>
          <ac:spMkLst>
            <pc:docMk/>
            <pc:sldMk cId="0" sldId="294"/>
            <ac:spMk id="22" creationId="{00000000-0000-0000-0000-000000000000}"/>
          </ac:spMkLst>
        </pc:spChg>
        <pc:picChg chg="mod">
          <ac:chgData name="Aurele Toussaint" userId="590ce64e3c606c44" providerId="LiveId" clId="{B8E7DC98-491D-5382-89A4-9766D224A60D}" dt="2026-05-07T22:20:36.473" v="119" actId="1076"/>
          <ac:picMkLst>
            <pc:docMk/>
            <pc:sldMk cId="0" sldId="294"/>
            <ac:picMk id="10" creationId="{00000000-0000-0000-0000-000000000000}"/>
          </ac:picMkLst>
        </pc:picChg>
      </pc:sldChg>
      <pc:sldChg chg="modSp mod">
        <pc:chgData name="Aurele Toussaint" userId="590ce64e3c606c44" providerId="LiveId" clId="{B8E7DC98-491D-5382-89A4-9766D224A60D}" dt="2026-05-08T11:01:52.151" v="668" actId="114"/>
        <pc:sldMkLst>
          <pc:docMk/>
          <pc:sldMk cId="0" sldId="295"/>
        </pc:sldMkLst>
        <pc:spChg chg="mod">
          <ac:chgData name="Aurele Toussaint" userId="590ce64e3c606c44" providerId="LiveId" clId="{B8E7DC98-491D-5382-89A4-9766D224A60D}" dt="2026-05-08T11:01:52.151" v="668" actId="114"/>
          <ac:spMkLst>
            <pc:docMk/>
            <pc:sldMk cId="0" sldId="295"/>
            <ac:spMk id="7" creationId="{00000000-0000-0000-0000-000000000000}"/>
          </ac:spMkLst>
        </pc:spChg>
        <pc:picChg chg="mod">
          <ac:chgData name="Aurele Toussaint" userId="590ce64e3c606c44" providerId="LiveId" clId="{B8E7DC98-491D-5382-89A4-9766D224A60D}" dt="2026-05-07T22:18:08.239" v="89" actId="14100"/>
          <ac:picMkLst>
            <pc:docMk/>
            <pc:sldMk cId="0" sldId="295"/>
            <ac:picMk id="10" creationId="{00000000-0000-0000-0000-000000000000}"/>
          </ac:picMkLst>
        </pc:picChg>
      </pc:sldChg>
      <pc:sldChg chg="delSp modSp add mod">
        <pc:chgData name="Aurele Toussaint" userId="590ce64e3c606c44" providerId="LiveId" clId="{B8E7DC98-491D-5382-89A4-9766D224A60D}" dt="2026-05-08T10:59:34.755" v="635" actId="115"/>
        <pc:sldMkLst>
          <pc:docMk/>
          <pc:sldMk cId="446764320" sldId="296"/>
        </pc:sldMkLst>
        <pc:spChg chg="mod">
          <ac:chgData name="Aurele Toussaint" userId="590ce64e3c606c44" providerId="LiveId" clId="{B8E7DC98-491D-5382-89A4-9766D224A60D}" dt="2026-05-08T10:58:33.084" v="609" actId="114"/>
          <ac:spMkLst>
            <pc:docMk/>
            <pc:sldMk cId="446764320" sldId="296"/>
            <ac:spMk id="7" creationId="{33320CB0-463D-74AF-0D10-17DA95D8F470}"/>
          </ac:spMkLst>
        </pc:spChg>
        <pc:spChg chg="mod">
          <ac:chgData name="Aurele Toussaint" userId="590ce64e3c606c44" providerId="LiveId" clId="{B8E7DC98-491D-5382-89A4-9766D224A60D}" dt="2026-05-08T10:59:15.484" v="627" actId="115"/>
          <ac:spMkLst>
            <pc:docMk/>
            <pc:sldMk cId="446764320" sldId="296"/>
            <ac:spMk id="13" creationId="{455B9B79-3787-A569-5577-C8C7E6E67CE9}"/>
          </ac:spMkLst>
        </pc:spChg>
        <pc:spChg chg="mod">
          <ac:chgData name="Aurele Toussaint" userId="590ce64e3c606c44" providerId="LiveId" clId="{B8E7DC98-491D-5382-89A4-9766D224A60D}" dt="2026-05-08T10:59:34.755" v="635" actId="115"/>
          <ac:spMkLst>
            <pc:docMk/>
            <pc:sldMk cId="446764320" sldId="296"/>
            <ac:spMk id="17" creationId="{4AB984B4-2553-EFE7-02AC-788DFB90EF46}"/>
          </ac:spMkLst>
        </pc:spChg>
      </pc:sldChg>
      <pc:sldChg chg="delSp modSp add mod">
        <pc:chgData name="Aurele Toussaint" userId="590ce64e3c606c44" providerId="LiveId" clId="{B8E7DC98-491D-5382-89A4-9766D224A60D}" dt="2026-05-08T11:00:29.034" v="651" actId="403"/>
        <pc:sldMkLst>
          <pc:docMk/>
          <pc:sldMk cId="2254593500" sldId="297"/>
        </pc:sldMkLst>
        <pc:spChg chg="mod">
          <ac:chgData name="Aurele Toussaint" userId="590ce64e3c606c44" providerId="LiveId" clId="{B8E7DC98-491D-5382-89A4-9766D224A60D}" dt="2026-05-08T10:58:42.871" v="612" actId="114"/>
          <ac:spMkLst>
            <pc:docMk/>
            <pc:sldMk cId="2254593500" sldId="297"/>
            <ac:spMk id="7" creationId="{D0D9842A-66EA-7CBE-C06B-FDBE1F3A2547}"/>
          </ac:spMkLst>
        </pc:spChg>
        <pc:spChg chg="mod">
          <ac:chgData name="Aurele Toussaint" userId="590ce64e3c606c44" providerId="LiveId" clId="{B8E7DC98-491D-5382-89A4-9766D224A60D}" dt="2026-05-08T10:59:08.755" v="623" actId="115"/>
          <ac:spMkLst>
            <pc:docMk/>
            <pc:sldMk cId="2254593500" sldId="297"/>
            <ac:spMk id="13" creationId="{726EC173-3D2C-14CD-E135-7C81C9600459}"/>
          </ac:spMkLst>
        </pc:spChg>
        <pc:spChg chg="mod">
          <ac:chgData name="Aurele Toussaint" userId="590ce64e3c606c44" providerId="LiveId" clId="{B8E7DC98-491D-5382-89A4-9766D224A60D}" dt="2026-05-08T10:59:40.955" v="639" actId="115"/>
          <ac:spMkLst>
            <pc:docMk/>
            <pc:sldMk cId="2254593500" sldId="297"/>
            <ac:spMk id="17" creationId="{20D74F43-C85A-4C25-EF12-00565B8CE583}"/>
          </ac:spMkLst>
        </pc:spChg>
        <pc:spChg chg="mod">
          <ac:chgData name="Aurele Toussaint" userId="590ce64e3c606c44" providerId="LiveId" clId="{B8E7DC98-491D-5382-89A4-9766D224A60D}" dt="2026-05-08T11:00:29.034" v="651" actId="403"/>
          <ac:spMkLst>
            <pc:docMk/>
            <pc:sldMk cId="2254593500" sldId="297"/>
            <ac:spMk id="21" creationId="{630AD2EF-31D0-E633-EAA3-D294E8DE4197}"/>
          </ac:spMkLst>
        </pc:spChg>
      </pc:sldChg>
      <pc:sldChg chg="modSp add mod">
        <pc:chgData name="Aurele Toussaint" userId="590ce64e3c606c44" providerId="LiveId" clId="{B8E7DC98-491D-5382-89A4-9766D224A60D}" dt="2026-05-08T11:00:10.186" v="648" actId="113"/>
        <pc:sldMkLst>
          <pc:docMk/>
          <pc:sldMk cId="1166727699" sldId="298"/>
        </pc:sldMkLst>
        <pc:spChg chg="mod">
          <ac:chgData name="Aurele Toussaint" userId="590ce64e3c606c44" providerId="LiveId" clId="{B8E7DC98-491D-5382-89A4-9766D224A60D}" dt="2026-05-08T10:58:51.102" v="615" actId="114"/>
          <ac:spMkLst>
            <pc:docMk/>
            <pc:sldMk cId="1166727699" sldId="298"/>
            <ac:spMk id="7" creationId="{A1B99006-37C1-4AC3-4A48-6A4BF154BC27}"/>
          </ac:spMkLst>
        </pc:spChg>
        <pc:spChg chg="mod">
          <ac:chgData name="Aurele Toussaint" userId="590ce64e3c606c44" providerId="LiveId" clId="{B8E7DC98-491D-5382-89A4-9766D224A60D}" dt="2026-05-08T10:59:02.044" v="619" actId="115"/>
          <ac:spMkLst>
            <pc:docMk/>
            <pc:sldMk cId="1166727699" sldId="298"/>
            <ac:spMk id="13" creationId="{0CFAC06F-463F-8503-4B8D-8D5550798F07}"/>
          </ac:spMkLst>
        </pc:spChg>
        <pc:spChg chg="mod">
          <ac:chgData name="Aurele Toussaint" userId="590ce64e3c606c44" providerId="LiveId" clId="{B8E7DC98-491D-5382-89A4-9766D224A60D}" dt="2026-05-08T10:59:50.655" v="643" actId="115"/>
          <ac:spMkLst>
            <pc:docMk/>
            <pc:sldMk cId="1166727699" sldId="298"/>
            <ac:spMk id="17" creationId="{A182ED4F-A5EB-9BE7-81B7-22D3CCB5273D}"/>
          </ac:spMkLst>
        </pc:spChg>
        <pc:spChg chg="mod">
          <ac:chgData name="Aurele Toussaint" userId="590ce64e3c606c44" providerId="LiveId" clId="{B8E7DC98-491D-5382-89A4-9766D224A60D}" dt="2026-05-08T11:00:10.186" v="648" actId="113"/>
          <ac:spMkLst>
            <pc:docMk/>
            <pc:sldMk cId="1166727699" sldId="298"/>
            <ac:spMk id="21" creationId="{8B452D4F-1F5F-A6EE-5283-777725A8F84F}"/>
          </ac:spMkLst>
        </pc:spChg>
      </pc:sldChg>
      <pc:sldChg chg="delSp modSp add mod ord">
        <pc:chgData name="Aurele Toussaint" userId="590ce64e3c606c44" providerId="LiveId" clId="{B8E7DC98-491D-5382-89A4-9766D224A60D}" dt="2026-05-08T11:05:24.823" v="694" actId="20578"/>
        <pc:sldMkLst>
          <pc:docMk/>
          <pc:sldMk cId="411731287" sldId="299"/>
        </pc:sldMkLst>
        <pc:spChg chg="mod">
          <ac:chgData name="Aurele Toussaint" userId="590ce64e3c606c44" providerId="LiveId" clId="{B8E7DC98-491D-5382-89A4-9766D224A60D}" dt="2026-05-08T11:04:44.117" v="686" actId="20577"/>
          <ac:spMkLst>
            <pc:docMk/>
            <pc:sldMk cId="411731287" sldId="299"/>
            <ac:spMk id="11" creationId="{CCB88607-727C-D89F-2D2A-3CF1F403A2D9}"/>
          </ac:spMkLst>
        </pc:spChg>
      </pc:sldChg>
      <pc:sldChg chg="add">
        <pc:chgData name="Aurele Toussaint" userId="590ce64e3c606c44" providerId="LiveId" clId="{B8E7DC98-491D-5382-89A4-9766D224A60D}" dt="2026-05-08T11:04:47.138" v="687"/>
        <pc:sldMkLst>
          <pc:docMk/>
          <pc:sldMk cId="3426253868" sldId="300"/>
        </pc:sldMkLst>
      </pc:sldChg>
      <pc:sldChg chg="delSp add mod">
        <pc:chgData name="Aurele Toussaint" userId="590ce64e3c606c44" providerId="LiveId" clId="{B8E7DC98-491D-5382-89A4-9766D224A60D}" dt="2026-05-08T11:05:05.321" v="690" actId="478"/>
        <pc:sldMkLst>
          <pc:docMk/>
          <pc:sldMk cId="4209181250" sldId="301"/>
        </pc:sldMkLst>
      </pc:sldChg>
      <pc:sldChg chg="delSp add mod">
        <pc:chgData name="Aurele Toussaint" userId="590ce64e3c606c44" providerId="LiveId" clId="{B8E7DC98-491D-5382-89A4-9766D224A60D}" dt="2026-05-08T11:05:13.381" v="692" actId="478"/>
        <pc:sldMkLst>
          <pc:docMk/>
          <pc:sldMk cId="2717080869" sldId="302"/>
        </pc:sldMkLst>
      </pc:sldChg>
      <pc:sldChg chg="add">
        <pc:chgData name="Aurele Toussaint" userId="590ce64e3c606c44" providerId="LiveId" clId="{B8E7DC98-491D-5382-89A4-9766D224A60D}" dt="2026-05-08T11:06:32.738" v="713"/>
        <pc:sldMkLst>
          <pc:docMk/>
          <pc:sldMk cId="2836607294" sldId="303"/>
        </pc:sldMkLst>
      </pc:sldChg>
      <pc:sldChg chg="delSp add mod ord">
        <pc:chgData name="Aurele Toussaint" userId="590ce64e3c606c44" providerId="LiveId" clId="{B8E7DC98-491D-5382-89A4-9766D224A60D}" dt="2026-05-13T11:24:22.252" v="834" actId="20578"/>
        <pc:sldMkLst>
          <pc:docMk/>
          <pc:sldMk cId="3673862812" sldId="304"/>
        </pc:sldMkLst>
      </pc:sldChg>
      <pc:sldChg chg="add del">
        <pc:chgData name="Aurele Toussaint" userId="590ce64e3c606c44" providerId="LiveId" clId="{B8E7DC98-491D-5382-89A4-9766D224A60D}" dt="2026-05-13T12:27:11.145" v="838" actId="2696"/>
        <pc:sldMkLst>
          <pc:docMk/>
          <pc:sldMk cId="2286211679" sldId="395"/>
        </pc:sldMkLst>
      </pc:sldChg>
      <pc:sldChg chg="add">
        <pc:chgData name="Aurele Toussaint" userId="590ce64e3c606c44" providerId="LiveId" clId="{B8E7DC98-491D-5382-89A4-9766D224A60D}" dt="2026-05-13T12:27:35.460" v="841"/>
        <pc:sldMkLst>
          <pc:docMk/>
          <pc:sldMk cId="773898964" sldId="397"/>
        </pc:sldMkLst>
      </pc:sldChg>
      <pc:sldChg chg="add del">
        <pc:chgData name="Aurele Toussaint" userId="590ce64e3c606c44" providerId="LiveId" clId="{B8E7DC98-491D-5382-89A4-9766D224A60D}" dt="2026-05-13T12:27:26.661" v="840" actId="2696"/>
        <pc:sldMkLst>
          <pc:docMk/>
          <pc:sldMk cId="3136719743" sldId="397"/>
        </pc:sldMkLst>
      </pc:sldChg>
      <pc:sldChg chg="add">
        <pc:chgData name="Aurele Toussaint" userId="590ce64e3c606c44" providerId="LiveId" clId="{B8E7DC98-491D-5382-89A4-9766D224A60D}" dt="2026-05-13T12:27:35.460" v="841"/>
        <pc:sldMkLst>
          <pc:docMk/>
          <pc:sldMk cId="1739815796" sldId="401"/>
        </pc:sldMkLst>
      </pc:sldChg>
      <pc:sldChg chg="add del">
        <pc:chgData name="Aurele Toussaint" userId="590ce64e3c606c44" providerId="LiveId" clId="{B8E7DC98-491D-5382-89A4-9766D224A60D}" dt="2026-05-13T12:27:26.661" v="840" actId="2696"/>
        <pc:sldMkLst>
          <pc:docMk/>
          <pc:sldMk cId="2186743423" sldId="401"/>
        </pc:sldMkLst>
      </pc:sldChg>
      <pc:sldChg chg="add del">
        <pc:chgData name="Aurele Toussaint" userId="590ce64e3c606c44" providerId="LiveId" clId="{B8E7DC98-491D-5382-89A4-9766D224A60D}" dt="2026-05-13T12:27:11.140" v="836" actId="2696"/>
        <pc:sldMkLst>
          <pc:docMk/>
          <pc:sldMk cId="1821182896" sldId="578"/>
        </pc:sldMkLst>
      </pc:sldChg>
      <pc:sldChg chg="add del">
        <pc:chgData name="Aurele Toussaint" userId="590ce64e3c606c44" providerId="LiveId" clId="{B8E7DC98-491D-5382-89A4-9766D224A60D}" dt="2026-05-13T12:27:26.661" v="840" actId="2696"/>
        <pc:sldMkLst>
          <pc:docMk/>
          <pc:sldMk cId="430613451" sldId="583"/>
        </pc:sldMkLst>
      </pc:sldChg>
      <pc:sldChg chg="add">
        <pc:chgData name="Aurele Toussaint" userId="590ce64e3c606c44" providerId="LiveId" clId="{B8E7DC98-491D-5382-89A4-9766D224A60D}" dt="2026-05-13T12:27:35.460" v="841"/>
        <pc:sldMkLst>
          <pc:docMk/>
          <pc:sldMk cId="2967226804" sldId="583"/>
        </pc:sldMkLst>
      </pc:sldChg>
      <pc:sldChg chg="add del">
        <pc:chgData name="Aurele Toussaint" userId="590ce64e3c606c44" providerId="LiveId" clId="{B8E7DC98-491D-5382-89A4-9766D224A60D}" dt="2026-05-13T12:27:11.143" v="837" actId="2696"/>
        <pc:sldMkLst>
          <pc:docMk/>
          <pc:sldMk cId="692658343" sldId="594"/>
        </pc:sldMkLst>
      </pc:sldChg>
      <pc:sldChg chg="add del">
        <pc:chgData name="Aurele Toussaint" userId="590ce64e3c606c44" providerId="LiveId" clId="{B8E7DC98-491D-5382-89A4-9766D224A60D}" dt="2026-05-13T12:27:13.610" v="839" actId="2696"/>
        <pc:sldMkLst>
          <pc:docMk/>
          <pc:sldMk cId="2340652219" sldId="595"/>
        </pc:sldMkLst>
      </pc:sldChg>
      <pc:sldChg chg="add">
        <pc:chgData name="Aurele Toussaint" userId="590ce64e3c606c44" providerId="LiveId" clId="{B8E7DC98-491D-5382-89A4-9766D224A60D}" dt="2026-05-13T12:27:35.460" v="841"/>
        <pc:sldMkLst>
          <pc:docMk/>
          <pc:sldMk cId="626541754" sldId="596"/>
        </pc:sldMkLst>
      </pc:sldChg>
      <pc:sldChg chg="add del">
        <pc:chgData name="Aurele Toussaint" userId="590ce64e3c606c44" providerId="LiveId" clId="{B8E7DC98-491D-5382-89A4-9766D224A60D}" dt="2026-05-13T12:27:26.661" v="840" actId="2696"/>
        <pc:sldMkLst>
          <pc:docMk/>
          <pc:sldMk cId="2842065040" sldId="596"/>
        </pc:sldMkLst>
      </pc:sldChg>
      <pc:sldChg chg="add del">
        <pc:chgData name="Aurele Toussaint" userId="590ce64e3c606c44" providerId="LiveId" clId="{B8E7DC98-491D-5382-89A4-9766D224A60D}" dt="2026-05-13T12:27:26.661" v="840" actId="2696"/>
        <pc:sldMkLst>
          <pc:docMk/>
          <pc:sldMk cId="4116509417" sldId="597"/>
        </pc:sldMkLst>
      </pc:sldChg>
      <pc:sldChg chg="add">
        <pc:chgData name="Aurele Toussaint" userId="590ce64e3c606c44" providerId="LiveId" clId="{B8E7DC98-491D-5382-89A4-9766D224A60D}" dt="2026-05-13T12:27:35.460" v="841"/>
        <pc:sldMkLst>
          <pc:docMk/>
          <pc:sldMk cId="4176086242" sldId="597"/>
        </pc:sldMkLst>
      </pc:sldChg>
      <pc:sldChg chg="add del">
        <pc:chgData name="Aurele Toussaint" userId="590ce64e3c606c44" providerId="LiveId" clId="{B8E7DC98-491D-5382-89A4-9766D224A60D}" dt="2026-05-13T12:27:26.661" v="840" actId="2696"/>
        <pc:sldMkLst>
          <pc:docMk/>
          <pc:sldMk cId="802523934" sldId="598"/>
        </pc:sldMkLst>
      </pc:sldChg>
      <pc:sldChg chg="add">
        <pc:chgData name="Aurele Toussaint" userId="590ce64e3c606c44" providerId="LiveId" clId="{B8E7DC98-491D-5382-89A4-9766D224A60D}" dt="2026-05-13T12:27:35.460" v="841"/>
        <pc:sldMkLst>
          <pc:docMk/>
          <pc:sldMk cId="3612028324" sldId="598"/>
        </pc:sldMkLst>
      </pc:sldChg>
      <pc:sldChg chg="add">
        <pc:chgData name="Aurele Toussaint" userId="590ce64e3c606c44" providerId="LiveId" clId="{B8E7DC98-491D-5382-89A4-9766D224A60D}" dt="2026-05-13T15:01:32.206" v="844"/>
        <pc:sldMkLst>
          <pc:docMk/>
          <pc:sldMk cId="2956861813" sldId="599"/>
        </pc:sldMkLst>
      </pc:sldChg>
      <pc:sldMasterChg chg="delSldLayout">
        <pc:chgData name="Aurele Toussaint" userId="590ce64e3c606c44" providerId="LiveId" clId="{B8E7DC98-491D-5382-89A4-9766D224A60D}" dt="2026-05-13T12:27:26.661" v="840" actId="2696"/>
        <pc:sldMasterMkLst>
          <pc:docMk/>
          <pc:sldMasterMk cId="0" sldId="2147483648"/>
        </pc:sldMasterMkLst>
        <pc:sldLayoutChg chg="del">
          <pc:chgData name="Aurele Toussaint" userId="590ce64e3c606c44" providerId="LiveId" clId="{B8E7DC98-491D-5382-89A4-9766D224A60D}" dt="2026-05-13T12:27:26.661" v="840" actId="2696"/>
          <pc:sldLayoutMkLst>
            <pc:docMk/>
            <pc:sldMasterMk cId="0" sldId="2147483648"/>
            <pc:sldLayoutMk cId="2930470935" sldId="2147483650"/>
          </pc:sldLayoutMkLst>
        </pc:sldLayoutChg>
      </pc:sldMasterChg>
    </pc:docChg>
  </pc:docChgLst>
  <pc:docChgLst>
    <pc:chgData name="Guest User" providerId="Windows Live" clId="Web-{F56CD421-589B-F233-BC4D-6C27BA4D13D9}"/>
    <pc:docChg chg="sldOrd">
      <pc:chgData name="Guest User" userId="" providerId="Windows Live" clId="Web-{F56CD421-589B-F233-BC4D-6C27BA4D13D9}" dt="2026-05-14T19:23:18.832" v="0"/>
      <pc:docMkLst>
        <pc:docMk/>
      </pc:docMkLst>
      <pc:sldChg chg="ord">
        <pc:chgData name="Guest User" userId="" providerId="Windows Live" clId="Web-{F56CD421-589B-F233-BC4D-6C27BA4D13D9}" dt="2026-05-14T19:23:18.832" v="0"/>
        <pc:sldMkLst>
          <pc:docMk/>
          <pc:sldMk cId="0" sldId="270"/>
        </pc:sldMkLst>
      </pc:sldChg>
    </pc:docChg>
  </pc:docChgLst>
  <pc:docChgLst>
    <pc:chgData name="Guest User" providerId="Windows Live" clId="Web-{899BF724-A6C0-139F-0D13-F7D1898C3DB9}"/>
    <pc:docChg chg="modSld">
      <pc:chgData name="Guest User" userId="" providerId="Windows Live" clId="Web-{899BF724-A6C0-139F-0D13-F7D1898C3DB9}" dt="2026-05-14T12:56:18.218" v="0" actId="1076"/>
      <pc:docMkLst>
        <pc:docMk/>
      </pc:docMkLst>
      <pc:sldChg chg="modSp">
        <pc:chgData name="Guest User" userId="" providerId="Windows Live" clId="Web-{899BF724-A6C0-139F-0D13-F7D1898C3DB9}" dt="2026-05-14T12:56:18.218" v="0" actId="1076"/>
        <pc:sldMkLst>
          <pc:docMk/>
          <pc:sldMk cId="0" sldId="295"/>
        </pc:sldMkLst>
        <pc:picChg chg="mod">
          <ac:chgData name="Guest User" userId="" providerId="Windows Live" clId="Web-{899BF724-A6C0-139F-0D13-F7D1898C3DB9}" dt="2026-05-14T12:56:18.218" v="0" actId="1076"/>
          <ac:picMkLst>
            <pc:docMk/>
            <pc:sldMk cId="0" sldId="295"/>
            <ac:picMk id="10" creationId="{00000000-0000-0000-0000-000000000000}"/>
          </ac:picMkLst>
        </pc:picChg>
      </pc:sldChg>
    </pc:docChg>
  </pc:docChgLst>
  <pc:docChgLst>
    <pc:chgData name="Guest User" providerId="Windows Live" clId="Web-{55289D19-67F9-3E93-E63F-B99E255D3228}"/>
    <pc:docChg chg="modSld">
      <pc:chgData name="Guest User" userId="" providerId="Windows Live" clId="Web-{55289D19-67F9-3E93-E63F-B99E255D3228}" dt="2026-05-14T13:07:09.328" v="1" actId="1076"/>
      <pc:docMkLst>
        <pc:docMk/>
      </pc:docMkLst>
      <pc:sldChg chg="modSp">
        <pc:chgData name="Guest User" userId="" providerId="Windows Live" clId="Web-{55289D19-67F9-3E93-E63F-B99E255D3228}" dt="2026-05-14T13:07:09.328" v="1" actId="1076"/>
        <pc:sldMkLst>
          <pc:docMk/>
          <pc:sldMk cId="0" sldId="285"/>
        </pc:sldMkLst>
        <pc:picChg chg="mod">
          <ac:chgData name="Guest User" userId="" providerId="Windows Live" clId="Web-{55289D19-67F9-3E93-E63F-B99E255D3228}" dt="2026-05-14T13:07:09.328" v="1" actId="1076"/>
          <ac:picMkLst>
            <pc:docMk/>
            <pc:sldMk cId="0" sldId="285"/>
            <ac:picMk id="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531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F5C31-8063-3063-60C0-77A19097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0FAE2F-A104-0A6F-3404-2E0D0A5D5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61D1254-6821-D502-5D5A-6C05173E1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82C608-1E1E-C0CC-EE55-D1576B294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177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9FA88-6BD1-2E80-2061-4C7FC8432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25625F-2133-8A20-35CD-5B07C7361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2B3FAA8-AB9F-6068-FDEE-D135932E2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E7F168-5A1A-A309-967F-B5719B5C2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044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1D3B2-F6CD-C402-2D8A-EF67878AA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F54057-03BD-3ACA-7507-014FBDF156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51A686-2D57-CC59-FFB2-960FFEB95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3FBF7-A1BF-299F-5DFD-1D8A0DA308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60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85AD1-9C12-B5C2-5185-76C29F6DA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83C28-08B3-7910-11B0-39AF248D1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D761E-8993-6148-3093-95A71CE6F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309EB-646D-5BEB-B18B-F05D6F309F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4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E9C41-D9AB-E8B5-27FF-54FE5EB1D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78B627-342C-2BBF-6D6D-98F275DBE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BEAE37D-46C4-C7A4-9582-466F1A243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EFF6EE-7068-A524-D3C9-328F1943C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05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8599C-19F0-188B-F163-62EDF16F5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44B67F-BB21-F27D-D81E-6FD23F5DC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4E671A-4E63-4836-75DB-4F09DAC56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5100DE-E8C0-AE76-3971-2791E75FFE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088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52D00-843D-8C05-3A1B-E7007C6FE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BFEFAEA-D294-E6E1-B249-B8AF4347E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E064BA-C181-7893-5D66-49C1278D8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AC0776-5E2B-9885-6BF1-F44977F8A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943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8EE3C-7FB7-13D1-A26B-2EE153C5D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1DB4F3-D512-F2F6-441A-60BCA5E0F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1844462-9DF1-30E5-2867-B1FE2B4C1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218F01-C1BD-B49A-DE68-30BD5390B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3EE1F-ADC0-1741-B2E0-179F0E148D3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12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BF71CF-C4AE-767D-EDAF-F6632E56B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E06E0-DE70-4561-823D-685E61420C15}" type="datetimeFigureOut">
              <a:rPr lang="en-GB" smtClean="0"/>
              <a:t>14/05/2026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2A97DDE-4733-BB5F-71F1-5D43604B3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8ADBFB-A50C-123E-BE04-E3779D3F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1F27-C238-47C0-AF91-7501B18ACA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63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833872" cy="685800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Oval 2"/>
          <p:cNvSpPr/>
          <p:nvPr/>
        </p:nvSpPr>
        <p:spPr>
          <a:xfrm>
            <a:off x="91440" y="-457200"/>
            <a:ext cx="3840480" cy="3840480"/>
          </a:xfrm>
          <a:prstGeom prst="ellipse">
            <a:avLst/>
          </a:prstGeom>
          <a:solidFill>
            <a:srgbClr val="2D5A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/>
          <p:cNvSpPr/>
          <p:nvPr/>
        </p:nvSpPr>
        <p:spPr>
          <a:xfrm>
            <a:off x="1828800" y="3840480"/>
            <a:ext cx="4572000" cy="4572000"/>
          </a:xfrm>
          <a:prstGeom prst="ellipse">
            <a:avLst/>
          </a:prstGeom>
          <a:solidFill>
            <a:srgbClr val="2D5A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6327648" y="502920"/>
            <a:ext cx="502920" cy="128016"/>
          </a:xfrm>
          <a:prstGeom prst="rect">
            <a:avLst/>
          </a:prstGeom>
          <a:solidFill>
            <a:srgbClr val="E05A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6199632" y="777240"/>
            <a:ext cx="5715000" cy="17373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200">
                <a:solidFill>
                  <a:srgbClr val="1A3D2B"/>
                </a:solidFill>
                <a:latin typeface="Calibri"/>
              </a:rPr>
              <a:t>Trait-based approach</a:t>
            </a:r>
          </a:p>
          <a:p>
            <a:r>
              <a:rPr sz="3200">
                <a:solidFill>
                  <a:srgbClr val="1A3D2B"/>
                </a:solidFill>
                <a:latin typeface="Calibri"/>
              </a:rPr>
              <a:t>in community ecology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7648" y="2697480"/>
            <a:ext cx="5349240" cy="182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327648" y="2834640"/>
            <a:ext cx="5596128" cy="20116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600">
                <a:solidFill>
                  <a:srgbClr val="1A3D2B"/>
                </a:solidFill>
                <a:latin typeface="Calibri"/>
              </a:rPr>
              <a:t>Day 3 — Trait–Environment Relationships</a:t>
            </a:r>
          </a:p>
          <a:p>
            <a:r>
              <a:rPr sz="1600">
                <a:solidFill>
                  <a:srgbClr val="1A3D2B"/>
                </a:solidFill>
                <a:latin typeface="Calibri"/>
              </a:rPr>
              <a:t>&amp; Extinction Consequences</a:t>
            </a:r>
          </a:p>
          <a:p>
            <a:r>
              <a:rPr sz="1100">
                <a:solidFill>
                  <a:srgbClr val="555555"/>
                </a:solidFill>
                <a:latin typeface="Calibri"/>
              </a:rPr>
              <a:t>RLQ · Fourth-corner · FUSE · Amazonian fish</a:t>
            </a:r>
          </a:p>
          <a:p>
            <a:r>
              <a:rPr sz="1000">
                <a:solidFill>
                  <a:srgbClr val="555555"/>
                </a:solidFill>
                <a:latin typeface="Calibri"/>
              </a:rPr>
              <a:t>Belém, Pará · Amazon, Brazil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9206B-48FE-DBF6-CE1A-5EAE4F50B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02920" y="164592"/>
            <a:ext cx="78597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The L–Q–R framework — three tables, one question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080" y="1371600"/>
            <a:ext cx="3520440" cy="2606040"/>
          </a:xfrm>
          <a:prstGeom prst="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640080" y="1508760"/>
            <a:ext cx="352044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6000">
                <a:solidFill>
                  <a:srgbClr val="FFFFFF"/>
                </a:solidFill>
                <a:latin typeface="Calibri"/>
              </a:rPr>
              <a:t>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19" y="2606040"/>
            <a:ext cx="333756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>
                <a:solidFill>
                  <a:srgbClr val="FFFFFF"/>
                </a:solidFill>
                <a:latin typeface="Calibri"/>
              </a:rPr>
              <a:t>Sites × Environment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19" y="3108960"/>
            <a:ext cx="3337560" cy="7772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000">
                <a:solidFill>
                  <a:srgbClr val="FFFFFF"/>
                </a:solidFill>
                <a:latin typeface="Calibri"/>
              </a:rPr>
              <a:t>12 sites × 8 variables
(current, depth, pH, turbidity…)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0" y="1371600"/>
            <a:ext cx="3520440" cy="260604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4572000" y="1508760"/>
            <a:ext cx="352044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6000">
                <a:solidFill>
                  <a:srgbClr val="FFFFFF"/>
                </a:solidFill>
                <a:latin typeface="Calibri"/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3440" y="2606040"/>
            <a:ext cx="333756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>
                <a:solidFill>
                  <a:srgbClr val="FFFFFF"/>
                </a:solidFill>
                <a:latin typeface="Calibri"/>
              </a:rPr>
              <a:t>Sites × Species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3440" y="3108960"/>
            <a:ext cx="3337560" cy="7772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000">
                <a:solidFill>
                  <a:srgbClr val="FFFFFF"/>
                </a:solidFill>
                <a:latin typeface="Calibri"/>
              </a:rPr>
              <a:t>12 sites × 30 species
(abundances)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03919" y="1371600"/>
            <a:ext cx="3520440" cy="260604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8503919" y="1508760"/>
            <a:ext cx="352044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6000">
                <a:solidFill>
                  <a:srgbClr val="FFFFFF"/>
                </a:solidFill>
                <a:latin typeface="Calibri"/>
              </a:rPr>
              <a:t>Q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95359" y="2606040"/>
            <a:ext cx="333756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300">
                <a:solidFill>
                  <a:srgbClr val="FFFFFF"/>
                </a:solidFill>
                <a:latin typeface="Calibri"/>
              </a:rPr>
              <a:t>Species × Traits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95359" y="3108960"/>
            <a:ext cx="3337560" cy="7772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000">
                <a:solidFill>
                  <a:srgbClr val="FFFFFF"/>
                </a:solidFill>
                <a:latin typeface="Calibri"/>
              </a:rPr>
              <a:t>30 species × 10 traits
(Body_elong, Mouth_pos…)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251960" y="2560320"/>
            <a:ext cx="274320" cy="320040"/>
          </a:xfrm>
          <a:prstGeom prst="rightArrow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ight Arrow 22"/>
          <p:cNvSpPr/>
          <p:nvPr/>
        </p:nvSpPr>
        <p:spPr>
          <a:xfrm>
            <a:off x="8183879" y="2560320"/>
            <a:ext cx="274320" cy="320040"/>
          </a:xfrm>
          <a:prstGeom prst="rightArrow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457200" y="4206240"/>
            <a:ext cx="11247120" cy="36576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548640" y="4242816"/>
            <a:ext cx="382598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600" b="1">
                <a:solidFill>
                  <a:srgbClr val="FFFFFF"/>
                </a:solidFill>
                <a:latin typeface="Calibri"/>
              </a:rPr>
              <a:t>Critical: matching dimensions across tables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4572000"/>
            <a:ext cx="11247120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548640" y="4645152"/>
            <a:ext cx="11064240" cy="161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2000">
                <a:solidFill>
                  <a:srgbClr val="1A5278"/>
                </a:solidFill>
                <a:latin typeface="Calibri"/>
              </a:rPr>
              <a:t>Site names MUST match between R (rows) and L (rows).</a:t>
            </a:r>
          </a:p>
          <a:p>
            <a:pPr>
              <a:spcAft>
                <a:spcPts val="200"/>
              </a:spcAft>
            </a:pPr>
            <a:r>
              <a:rPr sz="2000">
                <a:solidFill>
                  <a:srgbClr val="C47A1B"/>
                </a:solidFill>
                <a:latin typeface="Calibri"/>
              </a:rPr>
              <a:t>Species names MUST match between L (columns) and Q (rows).</a:t>
            </a:r>
          </a:p>
          <a:p>
            <a:pPr>
              <a:spcAft>
                <a:spcPts val="200"/>
              </a:spcAft>
            </a:pPr>
            <a:endParaRPr sz="2000">
              <a:solidFill>
                <a:srgbClr val="C47A1B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Always verify with:  </a:t>
            </a:r>
            <a:r>
              <a:rPr sz="1600" err="1">
                <a:solidFill>
                  <a:srgbClr val="333333"/>
                </a:solidFill>
                <a:latin typeface="Calibri"/>
              </a:rPr>
              <a:t>setdiff</a:t>
            </a:r>
            <a:r>
              <a:rPr sz="1600">
                <a:solidFill>
                  <a:srgbClr val="333333"/>
                </a:solidFill>
                <a:latin typeface="Calibri"/>
              </a:rPr>
              <a:t>(</a:t>
            </a:r>
            <a:r>
              <a:rPr sz="1600" err="1">
                <a:solidFill>
                  <a:srgbClr val="333333"/>
                </a:solidFill>
                <a:latin typeface="Calibri"/>
              </a:rPr>
              <a:t>rownames</a:t>
            </a:r>
            <a:r>
              <a:rPr sz="1600">
                <a:solidFill>
                  <a:srgbClr val="333333"/>
                </a:solidFill>
                <a:latin typeface="Calibri"/>
              </a:rPr>
              <a:t>(R), </a:t>
            </a:r>
            <a:r>
              <a:rPr sz="1600" err="1">
                <a:solidFill>
                  <a:srgbClr val="333333"/>
                </a:solidFill>
                <a:latin typeface="Calibri"/>
              </a:rPr>
              <a:t>rownames</a:t>
            </a:r>
            <a:r>
              <a:rPr sz="1600">
                <a:solidFill>
                  <a:srgbClr val="333333"/>
                </a:solidFill>
                <a:latin typeface="Calibri"/>
              </a:rPr>
              <a:t>(L))  ;  </a:t>
            </a:r>
            <a:r>
              <a:rPr sz="1600" err="1">
                <a:solidFill>
                  <a:srgbClr val="333333"/>
                </a:solidFill>
                <a:latin typeface="Calibri"/>
              </a:rPr>
              <a:t>setdiff</a:t>
            </a:r>
            <a:r>
              <a:rPr sz="1600">
                <a:solidFill>
                  <a:srgbClr val="333333"/>
                </a:solidFill>
                <a:latin typeface="Calibri"/>
              </a:rPr>
              <a:t>(</a:t>
            </a:r>
            <a:r>
              <a:rPr sz="1600" err="1">
                <a:solidFill>
                  <a:srgbClr val="333333"/>
                </a:solidFill>
                <a:latin typeface="Calibri"/>
              </a:rPr>
              <a:t>colnames</a:t>
            </a:r>
            <a:r>
              <a:rPr sz="1600">
                <a:solidFill>
                  <a:srgbClr val="333333"/>
                </a:solidFill>
                <a:latin typeface="Calibri"/>
              </a:rPr>
              <a:t>(L), </a:t>
            </a:r>
            <a:r>
              <a:rPr sz="1600" err="1">
                <a:solidFill>
                  <a:srgbClr val="333333"/>
                </a:solidFill>
                <a:latin typeface="Calibri"/>
              </a:rPr>
              <a:t>rownames</a:t>
            </a:r>
            <a:r>
              <a:rPr sz="1600">
                <a:solidFill>
                  <a:srgbClr val="333333"/>
                </a:solidFill>
                <a:latin typeface="Calibri"/>
              </a:rPr>
              <a:t>(Q))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B23A48"/>
                </a:solidFill>
                <a:latin typeface="Calibri"/>
              </a:rPr>
              <a:t>If even ONE mismatch: </a:t>
            </a:r>
            <a:r>
              <a:rPr sz="1600" err="1">
                <a:solidFill>
                  <a:srgbClr val="B23A48"/>
                </a:solidFill>
                <a:latin typeface="Calibri"/>
              </a:rPr>
              <a:t>rlq</a:t>
            </a:r>
            <a:r>
              <a:rPr sz="1600">
                <a:solidFill>
                  <a:srgbClr val="B23A48"/>
                </a:solidFill>
                <a:latin typeface="Calibri"/>
              </a:rPr>
              <a:t>() will throw cryptic errors. Spend 5 min checking dimensions BEFORE running the analysis.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06 / 32</a:t>
            </a:r>
          </a:p>
        </p:txBody>
      </p:sp>
    </p:spTree>
    <p:extLst>
      <p:ext uri="{BB962C8B-B14F-4D97-AF65-F5344CB8AC3E}">
        <p14:creationId xmlns:p14="http://schemas.microsoft.com/office/powerpoint/2010/main" val="190183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88952" cy="96012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02920" y="164592"/>
            <a:ext cx="59741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RLQ — what questions does it answer?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097280"/>
            <a:ext cx="11247120" cy="685800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719518" y="1234439"/>
            <a:ext cx="1072248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000">
                <a:solidFill>
                  <a:srgbClr val="1A3D2B"/>
                </a:solidFill>
                <a:latin typeface="Calibri"/>
              </a:rPr>
              <a:t>RLQ is not a statistic. It is a framework to ASK biological questions about trait–environment matching.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2423160"/>
            <a:ext cx="557784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548640" y="2459736"/>
            <a:ext cx="496058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Q1 — Which environmental gradients structure the community?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2788920"/>
            <a:ext cx="5577840" cy="150876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548640" y="2862072"/>
            <a:ext cx="5394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Beyond species lists — what abiotic axes matter ecologically?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17920" y="2423160"/>
            <a:ext cx="557784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6309359" y="2459736"/>
            <a:ext cx="366747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Q2 — Which traits respond to those gradients?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17920" y="2788920"/>
            <a:ext cx="5577840" cy="150876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6309359" y="2862072"/>
            <a:ext cx="5394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Identify the response traits — the ones doing the filtering work.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4434840"/>
            <a:ext cx="557784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548640" y="4471416"/>
            <a:ext cx="336406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Q3 — Which species occupy the extremes?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200" y="4800600"/>
            <a:ext cx="5577840" cy="150876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548640" y="4873752"/>
            <a:ext cx="5394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Locate the response specialists — the ecological 'characters' of the system.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17920" y="4434840"/>
            <a:ext cx="557784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6309359" y="4471416"/>
            <a:ext cx="366164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Q4 — Are trait–environment links predictable?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17920" y="4800600"/>
            <a:ext cx="5577840" cy="150876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6309359" y="4873752"/>
            <a:ext cx="5394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Test whether observed associations beat chance — the fourth-corner step.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08 / 32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02920" y="164592"/>
            <a:ext cx="618701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Step 1 — Identify the dominant gradient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STEP 1</a:t>
            </a:r>
          </a:p>
        </p:txBody>
      </p:sp>
      <p:pic>
        <p:nvPicPr>
          <p:cNvPr id="10" name="Picture 9" descr="31_rlq_step1_gradi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58" y="1063358"/>
            <a:ext cx="5887333" cy="47475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9560" y="1005840"/>
            <a:ext cx="3931920" cy="365760"/>
          </a:xfrm>
          <a:prstGeom prst="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8001000" y="1042416"/>
            <a:ext cx="16753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to look 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09560" y="1371600"/>
            <a:ext cx="3931920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8001000" y="1444752"/>
            <a:ext cx="3749039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1A5278"/>
                </a:solidFill>
                <a:latin typeface="Calibri"/>
              </a:rPr>
              <a:t>The LONGEST environmental arrow on Axis 1.</a:t>
            </a:r>
          </a:p>
          <a:p>
            <a:pPr>
              <a:spcAft>
                <a:spcPts val="200"/>
              </a:spcAft>
            </a:pPr>
            <a:endParaRPr sz="1600">
              <a:solidFill>
                <a:srgbClr val="1A5278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Length ∝ contribution to the axis. The longest arrow is the strongest environmental driver in your community.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09560" y="3337560"/>
            <a:ext cx="393192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8001000" y="3374136"/>
            <a:ext cx="144892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to read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09560" y="3703320"/>
            <a:ext cx="3931920" cy="105156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001000" y="3776472"/>
            <a:ext cx="37490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Site colours / values along the arrow tell you which sites have HIGH (positive end) vs LOW (negative end) values of the gradient.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09560" y="4846320"/>
            <a:ext cx="3931920" cy="36576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8001000" y="4882896"/>
            <a:ext cx="151919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to write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09560" y="5212080"/>
            <a:ext cx="3931920" cy="914399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8001000" y="5285231"/>
            <a:ext cx="3749039" cy="795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1A3D2B"/>
                </a:solidFill>
                <a:latin typeface="Calibri"/>
              </a:rPr>
              <a:t>"Axis 1 captures a [variable name] gradient."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555555"/>
                </a:solidFill>
                <a:latin typeface="Calibri"/>
              </a:rPr>
              <a:t>This is the FIRST sentence of your interpretation.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10 / 32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308DD3F-E57E-9865-CAA8-5043E2D78D68}"/>
              </a:ext>
            </a:extLst>
          </p:cNvPr>
          <p:cNvSpPr txBox="1"/>
          <p:nvPr/>
        </p:nvSpPr>
        <p:spPr>
          <a:xfrm>
            <a:off x="5651642" y="1662753"/>
            <a:ext cx="2076585" cy="4154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2076585"/>
                      <a:gd name="csY0" fmla="*/ 0 h 415498"/>
                      <a:gd name="csX1" fmla="*/ 498380 w 2076585"/>
                      <a:gd name="csY1" fmla="*/ 0 h 415498"/>
                      <a:gd name="csX2" fmla="*/ 1017527 w 2076585"/>
                      <a:gd name="csY2" fmla="*/ 0 h 415498"/>
                      <a:gd name="csX3" fmla="*/ 1536673 w 2076585"/>
                      <a:gd name="csY3" fmla="*/ 0 h 415498"/>
                      <a:gd name="csX4" fmla="*/ 2076585 w 2076585"/>
                      <a:gd name="csY4" fmla="*/ 0 h 415498"/>
                      <a:gd name="csX5" fmla="*/ 2076585 w 2076585"/>
                      <a:gd name="csY5" fmla="*/ 415498 h 415498"/>
                      <a:gd name="csX6" fmla="*/ 1557439 w 2076585"/>
                      <a:gd name="csY6" fmla="*/ 415498 h 415498"/>
                      <a:gd name="csX7" fmla="*/ 1079824 w 2076585"/>
                      <a:gd name="csY7" fmla="*/ 415498 h 415498"/>
                      <a:gd name="csX8" fmla="*/ 602210 w 2076585"/>
                      <a:gd name="csY8" fmla="*/ 415498 h 415498"/>
                      <a:gd name="csX9" fmla="*/ 0 w 2076585"/>
                      <a:gd name="csY9" fmla="*/ 415498 h 415498"/>
                      <a:gd name="csX10" fmla="*/ 0 w 2076585"/>
                      <a:gd name="csY10" fmla="*/ 0 h 41549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</a:cxnLst>
                    <a:rect l="l" t="t" r="r" b="b"/>
                    <a:pathLst>
                      <a:path w="2076585" h="415498" fill="none" extrusionOk="0">
                        <a:moveTo>
                          <a:pt x="0" y="0"/>
                        </a:moveTo>
                        <a:cubicBezTo>
                          <a:pt x="100750" y="-27676"/>
                          <a:pt x="324608" y="46947"/>
                          <a:pt x="498380" y="0"/>
                        </a:cubicBezTo>
                        <a:cubicBezTo>
                          <a:pt x="672152" y="-46947"/>
                          <a:pt x="811800" y="37187"/>
                          <a:pt x="1017527" y="0"/>
                        </a:cubicBezTo>
                        <a:cubicBezTo>
                          <a:pt x="1223254" y="-37187"/>
                          <a:pt x="1379075" y="10131"/>
                          <a:pt x="1536673" y="0"/>
                        </a:cubicBezTo>
                        <a:cubicBezTo>
                          <a:pt x="1694271" y="-10131"/>
                          <a:pt x="1876887" y="36051"/>
                          <a:pt x="2076585" y="0"/>
                        </a:cubicBezTo>
                        <a:cubicBezTo>
                          <a:pt x="2087771" y="186854"/>
                          <a:pt x="2052540" y="277750"/>
                          <a:pt x="2076585" y="415498"/>
                        </a:cubicBezTo>
                        <a:cubicBezTo>
                          <a:pt x="1948878" y="463966"/>
                          <a:pt x="1771729" y="413441"/>
                          <a:pt x="1557439" y="415498"/>
                        </a:cubicBezTo>
                        <a:cubicBezTo>
                          <a:pt x="1343149" y="417555"/>
                          <a:pt x="1297212" y="390153"/>
                          <a:pt x="1079824" y="415498"/>
                        </a:cubicBezTo>
                        <a:cubicBezTo>
                          <a:pt x="862437" y="440843"/>
                          <a:pt x="793882" y="399163"/>
                          <a:pt x="602210" y="415498"/>
                        </a:cubicBezTo>
                        <a:cubicBezTo>
                          <a:pt x="410538" y="431833"/>
                          <a:pt x="205422" y="348913"/>
                          <a:pt x="0" y="415498"/>
                        </a:cubicBezTo>
                        <a:cubicBezTo>
                          <a:pt x="-16625" y="306562"/>
                          <a:pt x="28835" y="93151"/>
                          <a:pt x="0" y="0"/>
                        </a:cubicBezTo>
                        <a:close/>
                      </a:path>
                      <a:path w="2076585" h="415498" stroke="0" extrusionOk="0">
                        <a:moveTo>
                          <a:pt x="0" y="0"/>
                        </a:moveTo>
                        <a:cubicBezTo>
                          <a:pt x="145646" y="-3690"/>
                          <a:pt x="394357" y="22192"/>
                          <a:pt x="498380" y="0"/>
                        </a:cubicBezTo>
                        <a:cubicBezTo>
                          <a:pt x="602403" y="-22192"/>
                          <a:pt x="791530" y="12012"/>
                          <a:pt x="955229" y="0"/>
                        </a:cubicBezTo>
                        <a:cubicBezTo>
                          <a:pt x="1118928" y="-12012"/>
                          <a:pt x="1290928" y="10277"/>
                          <a:pt x="1515907" y="0"/>
                        </a:cubicBezTo>
                        <a:cubicBezTo>
                          <a:pt x="1740886" y="-10277"/>
                          <a:pt x="1854693" y="59358"/>
                          <a:pt x="2076585" y="0"/>
                        </a:cubicBezTo>
                        <a:cubicBezTo>
                          <a:pt x="2105275" y="199892"/>
                          <a:pt x="2074140" y="278647"/>
                          <a:pt x="2076585" y="415498"/>
                        </a:cubicBezTo>
                        <a:cubicBezTo>
                          <a:pt x="1864051" y="427497"/>
                          <a:pt x="1727886" y="374130"/>
                          <a:pt x="1598970" y="415498"/>
                        </a:cubicBezTo>
                        <a:cubicBezTo>
                          <a:pt x="1470054" y="456866"/>
                          <a:pt x="1336084" y="398514"/>
                          <a:pt x="1121356" y="415498"/>
                        </a:cubicBezTo>
                        <a:cubicBezTo>
                          <a:pt x="906628" y="432482"/>
                          <a:pt x="715138" y="379063"/>
                          <a:pt x="560678" y="415498"/>
                        </a:cubicBezTo>
                        <a:cubicBezTo>
                          <a:pt x="406218" y="451933"/>
                          <a:pt x="177425" y="352115"/>
                          <a:pt x="0" y="415498"/>
                        </a:cubicBezTo>
                        <a:cubicBezTo>
                          <a:pt x="-9058" y="307813"/>
                          <a:pt x="16367" y="990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050" b="1" err="1">
                <a:solidFill>
                  <a:schemeClr val="accent1"/>
                </a:solidFill>
              </a:rPr>
              <a:t>Longest</a:t>
            </a:r>
            <a:r>
              <a:rPr lang="fr-FR" sz="1050" b="1">
                <a:solidFill>
                  <a:schemeClr val="accent1"/>
                </a:solidFill>
              </a:rPr>
              <a:t> </a:t>
            </a:r>
            <a:r>
              <a:rPr lang="fr-FR" sz="1050" b="1" err="1">
                <a:solidFill>
                  <a:schemeClr val="accent1"/>
                </a:solidFill>
              </a:rPr>
              <a:t>arrows</a:t>
            </a:r>
            <a:r>
              <a:rPr lang="fr-FR" sz="1050" b="1">
                <a:solidFill>
                  <a:schemeClr val="accent1"/>
                </a:solidFill>
              </a:rPr>
              <a:t> dominant </a:t>
            </a:r>
            <a:r>
              <a:rPr lang="fr-FR" sz="1050" b="1" err="1">
                <a:solidFill>
                  <a:schemeClr val="accent1"/>
                </a:solidFill>
              </a:rPr>
              <a:t>environmental</a:t>
            </a:r>
            <a:r>
              <a:rPr lang="fr-FR" sz="1050" b="1">
                <a:solidFill>
                  <a:schemeClr val="accent1"/>
                </a:solidFill>
              </a:rPr>
              <a:t> gradient on Axis 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02920" y="164592"/>
            <a:ext cx="49693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Step 2 — Find the trait response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STEP 2</a:t>
            </a:r>
          </a:p>
        </p:txBody>
      </p:sp>
      <p:pic>
        <p:nvPicPr>
          <p:cNvPr id="10" name="Picture 9" descr="32_rlq_step2_trai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0" y="987552"/>
            <a:ext cx="5215903" cy="5029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9560" y="1005840"/>
            <a:ext cx="3931920" cy="36576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8001000" y="998172"/>
            <a:ext cx="16753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to look 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09560" y="1371600"/>
            <a:ext cx="3931920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8001000" y="1444752"/>
            <a:ext cx="3749039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C47A1B"/>
                </a:solidFill>
                <a:latin typeface="Calibri"/>
              </a:rPr>
              <a:t>Trait arrows pointing in the SAME direction as the longest environmental arrow.</a:t>
            </a:r>
          </a:p>
          <a:p>
            <a:pPr>
              <a:spcAft>
                <a:spcPts val="200"/>
              </a:spcAft>
            </a:pPr>
            <a:endParaRPr sz="1600">
              <a:solidFill>
                <a:srgbClr val="C47A1B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Same direction = positive trait–environment association. Opposite direction = negative association.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09560" y="3337560"/>
            <a:ext cx="393192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8001000" y="3329892"/>
            <a:ext cx="144892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to read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09560" y="3703320"/>
            <a:ext cx="3931920" cy="105156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001000" y="3776472"/>
            <a:ext cx="3749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If trait T points the same way as env E, then high-E sites host species with high-T values.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09560" y="4846320"/>
            <a:ext cx="3931920" cy="365760"/>
          </a:xfrm>
          <a:prstGeom prst="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8001000" y="4838652"/>
            <a:ext cx="151919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to write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09560" y="5212080"/>
            <a:ext cx="3931920" cy="914399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8001000" y="5285231"/>
            <a:ext cx="3749039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1A3D2B"/>
                </a:solidFill>
                <a:latin typeface="Calibri"/>
              </a:rPr>
              <a:t>"[Trait] responds to [environment]."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555555"/>
                </a:solidFill>
                <a:latin typeface="Calibri"/>
              </a:rPr>
              <a:t>This is the response trait — the hypothesis to test with the fourth-corner.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11 / 32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02920" y="164592"/>
            <a:ext cx="618009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Step 3 — Locate the response specialists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STEP 3</a:t>
            </a:r>
          </a:p>
        </p:txBody>
      </p:sp>
      <p:pic>
        <p:nvPicPr>
          <p:cNvPr id="10" name="Picture 9" descr="33_rlq_step3_specialis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57" y="960120"/>
            <a:ext cx="4998966" cy="5029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9560" y="1005840"/>
            <a:ext cx="3931920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8001000" y="998172"/>
            <a:ext cx="16753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to look 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09560" y="1371600"/>
            <a:ext cx="3931920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8001000" y="1444752"/>
            <a:ext cx="3749039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B23A48"/>
                </a:solidFill>
                <a:latin typeface="Calibri"/>
              </a:rPr>
              <a:t>Species at the EXTREMES of Axis 1 — both ends.</a:t>
            </a:r>
          </a:p>
          <a:p>
            <a:pPr>
              <a:spcAft>
                <a:spcPts val="200"/>
              </a:spcAft>
            </a:pPr>
            <a:endParaRPr sz="1600">
              <a:solidFill>
                <a:srgbClr val="B23A48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These species carry the strongest trait–environment signal. They are the 'characters' of your story.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09560" y="3337560"/>
            <a:ext cx="393192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8001000" y="3329892"/>
            <a:ext cx="144892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to read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09560" y="3703320"/>
            <a:ext cx="3931920" cy="105156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001000" y="3776472"/>
            <a:ext cx="3749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Positive extreme = specialists of high-E environments. Negative extreme = specialists of low-E environments.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09560" y="4846320"/>
            <a:ext cx="3931920" cy="36576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8001000" y="4838652"/>
            <a:ext cx="151919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to write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09560" y="5212080"/>
            <a:ext cx="3931920" cy="914399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8001000" y="5285231"/>
            <a:ext cx="3749039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1A3D2B"/>
                </a:solidFill>
                <a:latin typeface="Calibri"/>
              </a:rPr>
              <a:t>"Species A, B, C are specialists of high-E. Species X, Y, Z are specialists of low-E."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555555"/>
                </a:solidFill>
                <a:latin typeface="Calibri"/>
              </a:rPr>
              <a:t>Cross-check with their published autecology.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12 / 32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02920" y="164592"/>
            <a:ext cx="528740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Step 4 — Build the biological story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STEP 4</a:t>
            </a:r>
          </a:p>
        </p:txBody>
      </p:sp>
      <p:pic>
        <p:nvPicPr>
          <p:cNvPr id="10" name="Picture 9" descr="34_rlq_step4_sto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15" y="1085130"/>
            <a:ext cx="7503611" cy="43894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" y="5669280"/>
            <a:ext cx="1124712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548640" y="5705856"/>
            <a:ext cx="11064240" cy="2926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100">
                <a:solidFill>
                  <a:srgbClr val="FFFFFF"/>
                </a:solidFill>
                <a:latin typeface="Calibri"/>
              </a:rPr>
              <a:t>The ONE-sentence deliverable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6035040"/>
            <a:ext cx="11247120" cy="411479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48640" y="6108192"/>
            <a:ext cx="11064240" cy="274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050">
                <a:solidFill>
                  <a:srgbClr val="1A3D2B"/>
                </a:solidFill>
                <a:latin typeface="Calibri"/>
              </a:rPr>
              <a:t>Combine SPECIES (extremes) ←→ TRAIT (response) ←→ ENVIRONMENT (gradient) into a SINGLE biological sentence — that's your RLQ result.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13 / 32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Oval 11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8A4A4A"/>
          </a:solidFill>
          <a:ln w="12700">
            <a:solidFill>
              <a:srgbClr val="8A4A4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5107838" y="0"/>
            <a:ext cx="7053682" cy="6858000"/>
          </a:xfrm>
          <a:prstGeom prst="rect">
            <a:avLst/>
          </a:prstGeom>
          <a:solidFill>
            <a:srgbClr val="9A5A5A">
              <a:alpha val="75000"/>
            </a:srgbClr>
          </a:solidFill>
          <a:ln w="12700">
            <a:solidFill>
              <a:srgbClr val="9A5A5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-1371600" y="-1097280"/>
            <a:ext cx="5029200" cy="5029200"/>
          </a:xfrm>
          <a:prstGeom prst="ellipse">
            <a:avLst/>
          </a:prstGeom>
          <a:solidFill>
            <a:srgbClr val="FFFFFF">
              <a:alpha val="12000"/>
            </a:srgbClr>
          </a:solidFill>
          <a:ln w="38100">
            <a:solidFill>
              <a:srgbClr val="FFFFFF">
                <a:alpha val="4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9418320" y="3931920"/>
            <a:ext cx="4389120" cy="4389120"/>
          </a:xfrm>
          <a:prstGeom prst="ellipse">
            <a:avLst/>
          </a:prstGeom>
          <a:solidFill>
            <a:srgbClr val="FFFFFF">
              <a:alpha val="10000"/>
            </a:srgbClr>
          </a:solidFill>
          <a:ln w="381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Text 4"/>
          <p:cNvSpPr/>
          <p:nvPr/>
        </p:nvSpPr>
        <p:spPr>
          <a:xfrm>
            <a:off x="2286000" y="1828800"/>
            <a:ext cx="7315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>
                    <a:alpha val="80000"/>
                  </a:srgb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2</a:t>
            </a:r>
            <a:endParaRPr lang="en-US" sz="1600"/>
          </a:p>
        </p:txBody>
      </p:sp>
      <p:sp>
        <p:nvSpPr>
          <p:cNvPr id="7" name="Text 5"/>
          <p:cNvSpPr/>
          <p:nvPr/>
        </p:nvSpPr>
        <p:spPr>
          <a:xfrm>
            <a:off x="1828800" y="2331720"/>
            <a:ext cx="8229600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400" b="1">
                <a:solidFill>
                  <a:srgbClr val="2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Extinction &amp; Ecosystem</a:t>
            </a:r>
            <a:endParaRPr lang="en-US" sz="4400"/>
          </a:p>
          <a:p>
            <a:pPr marL="0" indent="0" algn="ctr">
              <a:buNone/>
            </a:pPr>
            <a:r>
              <a:rPr lang="en-US" sz="4400" b="1">
                <a:solidFill>
                  <a:srgbClr val="2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Functioning</a:t>
            </a:r>
            <a:endParaRPr lang="en-US" sz="4400"/>
          </a:p>
        </p:txBody>
      </p:sp>
      <p:sp>
        <p:nvSpPr>
          <p:cNvPr id="8" name="Text 6"/>
          <p:cNvSpPr/>
          <p:nvPr/>
        </p:nvSpPr>
        <p:spPr>
          <a:xfrm>
            <a:off x="2286000" y="4114800"/>
            <a:ext cx="7315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i="1">
                <a:solidFill>
                  <a:srgbClr val="2A1A1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BEF mechanisms · Trait-based vulnerability · FUSE · Functional space erosion</a:t>
            </a:r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18 / 32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Oval 19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0" y="164592"/>
            <a:ext cx="6284862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Why model extinction in functional space?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MOTIVATION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743447" y="5650992"/>
            <a:ext cx="11247120" cy="713232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926327" y="5788151"/>
            <a:ext cx="10881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>
                <a:solidFill>
                  <a:srgbClr val="1A3D2B"/>
                </a:solidFill>
                <a:latin typeface="Calibri"/>
              </a:rPr>
              <a:t>If we lose species, do we lose FUNCTIONAL DIVERSITY at the same rate, or differently?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  <p:pic>
        <p:nvPicPr>
          <p:cNvPr id="1026" name="Picture 2" descr="Biodiversity, risks and the golden mole, bringing species back from the ...">
            <a:extLst>
              <a:ext uri="{FF2B5EF4-FFF2-40B4-BE49-F238E27FC236}">
                <a16:creationId xmlns:a16="http://schemas.microsoft.com/office/drawing/2014/main" id="{8AA4994E-0080-AA5A-51D4-13695501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43" y="900311"/>
            <a:ext cx="4636273" cy="46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6174F-7BB0-36C0-E056-EA1B3184C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EA6B1A9-8F66-7CBF-5F40-2701DAE6B40E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B01DE6-C3D9-C5B4-3C1C-ED9B19DF5410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1D41BE-261D-172E-D7F3-45AE160AAC32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FFBCF7-A96F-590B-EED0-9FFBDD3F62C7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EBBC6A-5450-93D6-D83B-73367CBCA26F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7CA40-2107-5271-0A3B-5DAA71E6B48D}"/>
              </a:ext>
            </a:extLst>
          </p:cNvPr>
          <p:cNvSpPr txBox="1"/>
          <p:nvPr/>
        </p:nvSpPr>
        <p:spPr>
          <a:xfrm>
            <a:off x="502920" y="164592"/>
            <a:ext cx="6284862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Why model extinction in functional space?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D2EB9E-FB3D-DF16-B989-0C711B222706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A5BB9-B5D6-519F-E6F5-44099FBD7E36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MOTIVATION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E4D45-5919-9170-D092-2AC95F8ABD65}"/>
              </a:ext>
            </a:extLst>
          </p:cNvPr>
          <p:cNvSpPr/>
          <p:nvPr/>
        </p:nvSpPr>
        <p:spPr>
          <a:xfrm>
            <a:off x="457200" y="1097280"/>
            <a:ext cx="11247120" cy="713232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CE0FF-3E07-DF4F-03B8-5C6D5754787E}"/>
              </a:ext>
            </a:extLst>
          </p:cNvPr>
          <p:cNvSpPr txBox="1"/>
          <p:nvPr/>
        </p:nvSpPr>
        <p:spPr>
          <a:xfrm>
            <a:off x="640080" y="1234439"/>
            <a:ext cx="10881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>
                <a:solidFill>
                  <a:srgbClr val="1A3D2B"/>
                </a:solidFill>
                <a:latin typeface="Calibri"/>
              </a:rPr>
              <a:t>If we lose species, do we lose FUNCTIONAL DIVERSITY at the same rate, or differently?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D8D5CF-3CE2-C014-78F5-14EEF798D981}"/>
              </a:ext>
            </a:extLst>
          </p:cNvPr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  <p:extLst>
      <p:ext uri="{BB962C8B-B14F-4D97-AF65-F5344CB8AC3E}">
        <p14:creationId xmlns:p14="http://schemas.microsoft.com/office/powerpoint/2010/main" val="2717080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FC505-8FE4-A773-3DA0-73D6EEF04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2D9DAD3-53B1-A4FB-3FC2-6A5915ADF26D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02492E7-1D41-83BA-6F8A-08F391DC830B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3509E9-5850-BE2E-6054-D3EFFE44B800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698A72-75DD-EA15-E37E-CF5C1BC30C0F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B1C2E4-C6F2-E959-FC05-A6FB6AFD3AB9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7ED18-169A-7A3A-60AE-742660AFD205}"/>
              </a:ext>
            </a:extLst>
          </p:cNvPr>
          <p:cNvSpPr txBox="1"/>
          <p:nvPr/>
        </p:nvSpPr>
        <p:spPr>
          <a:xfrm>
            <a:off x="502920" y="164592"/>
            <a:ext cx="6284862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Why model extinction in functional space?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ECD89D8-8D7B-5D64-1042-7153EB317479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EFDDE-C4F1-8373-C87B-F883F302C1E1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MOTIVATION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31696D-677C-3BA7-8CD0-EBB37BC3E7A7}"/>
              </a:ext>
            </a:extLst>
          </p:cNvPr>
          <p:cNvSpPr/>
          <p:nvPr/>
        </p:nvSpPr>
        <p:spPr>
          <a:xfrm>
            <a:off x="457200" y="1097280"/>
            <a:ext cx="11247120" cy="713232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414E8-DB64-6756-6C13-F7F4A924D3A7}"/>
              </a:ext>
            </a:extLst>
          </p:cNvPr>
          <p:cNvSpPr txBox="1"/>
          <p:nvPr/>
        </p:nvSpPr>
        <p:spPr>
          <a:xfrm>
            <a:off x="640080" y="1234439"/>
            <a:ext cx="10881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>
                <a:solidFill>
                  <a:srgbClr val="1A3D2B"/>
                </a:solidFill>
                <a:latin typeface="Calibri"/>
              </a:rPr>
              <a:t>If we lose species, do we lose FUNCTIONAL DIVERSITY at the same rate, or differently?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7F861-B0BC-F39C-A2AA-1891DE4095CD}"/>
              </a:ext>
            </a:extLst>
          </p:cNvPr>
          <p:cNvSpPr/>
          <p:nvPr/>
        </p:nvSpPr>
        <p:spPr>
          <a:xfrm>
            <a:off x="457200" y="2423160"/>
            <a:ext cx="5577840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D2B07-E5EE-839A-ED9F-075E42C505F9}"/>
              </a:ext>
            </a:extLst>
          </p:cNvPr>
          <p:cNvSpPr txBox="1"/>
          <p:nvPr/>
        </p:nvSpPr>
        <p:spPr>
          <a:xfrm>
            <a:off x="548640" y="2430240"/>
            <a:ext cx="24872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The pessimistic scenario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9678C2-771D-286B-D060-18A45FFFF0FE}"/>
              </a:ext>
            </a:extLst>
          </p:cNvPr>
          <p:cNvSpPr/>
          <p:nvPr/>
        </p:nvSpPr>
        <p:spPr>
          <a:xfrm>
            <a:off x="457200" y="2788920"/>
            <a:ext cx="5577840" cy="1989557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D18D2-BEA0-9BD2-9237-F309CFAC192B}"/>
              </a:ext>
            </a:extLst>
          </p:cNvPr>
          <p:cNvSpPr txBox="1"/>
          <p:nvPr/>
        </p:nvSpPr>
        <p:spPr>
          <a:xfrm>
            <a:off x="548640" y="2862072"/>
            <a:ext cx="5394959" cy="11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Threatened species are FUNCTIONALLY UNIQUE.</a:t>
            </a:r>
          </a:p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→  Loss of FD is FASTER than loss of species richness.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B23A48"/>
                </a:solidFill>
                <a:latin typeface="Calibri"/>
              </a:rPr>
              <a:t>→ Ecosystem function declines abruptly because the lost species carried unique roles.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BA94E4-6275-74EC-FCD9-08EC9F0191AD}"/>
              </a:ext>
            </a:extLst>
          </p:cNvPr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  <p:extLst>
      <p:ext uri="{BB962C8B-B14F-4D97-AF65-F5344CB8AC3E}">
        <p14:creationId xmlns:p14="http://schemas.microsoft.com/office/powerpoint/2010/main" val="420918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88952" cy="96012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02920" y="164592"/>
            <a:ext cx="10972800" cy="7772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000" b="1">
                <a:solidFill>
                  <a:srgbClr val="FFFFFF"/>
                </a:solidFill>
                <a:latin typeface="Calibri"/>
              </a:rPr>
              <a:t>Day 3 — Programme overview</a:t>
            </a:r>
          </a:p>
        </p:txBody>
      </p:sp>
      <p:sp>
        <p:nvSpPr>
          <p:cNvPr id="8" name="Rectangle 7"/>
          <p:cNvSpPr/>
          <p:nvPr/>
        </p:nvSpPr>
        <p:spPr>
          <a:xfrm>
            <a:off x="845820" y="1993392"/>
            <a:ext cx="2148840" cy="2881245"/>
          </a:xfrm>
          <a:prstGeom prst="rect">
            <a:avLst/>
          </a:prstGeom>
          <a:solidFill>
            <a:srgbClr val="E8F5EE"/>
          </a:solidFill>
          <a:ln w="6350">
            <a:solidFill>
              <a:srgbClr val="2D7A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845820" y="1993392"/>
            <a:ext cx="2148840" cy="50292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937260" y="1924666"/>
            <a:ext cx="6527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b="1" i="1">
                <a:solidFill>
                  <a:srgbClr val="FFFFFF"/>
                </a:solidFill>
                <a:latin typeface="Calibri"/>
              </a:rPr>
              <a:t>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260" y="2660904"/>
            <a:ext cx="1965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i="1">
                <a:solidFill>
                  <a:srgbClr val="1A3D2B"/>
                </a:solidFill>
                <a:latin typeface="Calibri"/>
              </a:rPr>
              <a:t>Trait–Environment Relationships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7260" y="3663794"/>
            <a:ext cx="19659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555555"/>
                </a:solidFill>
                <a:latin typeface="Calibri"/>
              </a:rPr>
              <a:t>RLQ in context · Landmark studies · Reading biplots · Biological insights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0380" y="1993392"/>
            <a:ext cx="2148840" cy="2881245"/>
          </a:xfrm>
          <a:prstGeom prst="rect">
            <a:avLst/>
          </a:prstGeom>
          <a:solidFill>
            <a:srgbClr val="D6EAF5"/>
          </a:solidFill>
          <a:ln w="6350">
            <a:solidFill>
              <a:srgbClr val="1A52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3040380" y="1993392"/>
            <a:ext cx="2148840" cy="502920"/>
          </a:xfrm>
          <a:prstGeom prst="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3131820" y="1924666"/>
            <a:ext cx="6527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b="1" i="1">
                <a:solidFill>
                  <a:srgbClr val="FFFFFF"/>
                </a:solidFill>
                <a:latin typeface="Calibri"/>
              </a:rPr>
              <a:t>02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1820" y="2660904"/>
            <a:ext cx="192578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 i="1">
                <a:solidFill>
                  <a:srgbClr val="1A3D2B"/>
                </a:solidFill>
                <a:latin typeface="Calibri"/>
              </a:rPr>
              <a:t>Fourth-corner test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31820" y="3663794"/>
            <a:ext cx="19659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555555"/>
                </a:solidFill>
                <a:latin typeface="Calibri"/>
              </a:rPr>
              <a:t>From visual to statistics · Permutations · Heatmap interpretation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34940" y="1993392"/>
            <a:ext cx="2148840" cy="2881245"/>
          </a:xfrm>
          <a:prstGeom prst="rect">
            <a:avLst/>
          </a:prstGeom>
          <a:solidFill>
            <a:srgbClr val="FDF0D5"/>
          </a:solidFill>
          <a:ln w="6350">
            <a:solidFill>
              <a:srgbClr val="C47A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5234940" y="1993392"/>
            <a:ext cx="2148840" cy="50292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extBox 19"/>
          <p:cNvSpPr txBox="1"/>
          <p:nvPr/>
        </p:nvSpPr>
        <p:spPr>
          <a:xfrm>
            <a:off x="5326379" y="1924666"/>
            <a:ext cx="6527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b="1" i="1">
                <a:solidFill>
                  <a:srgbClr val="FFFFFF"/>
                </a:solidFill>
                <a:latin typeface="Calibri"/>
              </a:rPr>
              <a:t>03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26379" y="2660904"/>
            <a:ext cx="17572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 i="1">
                <a:solidFill>
                  <a:srgbClr val="1A3D2B"/>
                </a:solidFill>
                <a:latin typeface="Calibri"/>
              </a:rPr>
              <a:t>Extinction &amp; BEF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6379" y="3663794"/>
            <a:ext cx="19659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555555"/>
                </a:solidFill>
                <a:latin typeface="Calibri"/>
              </a:rPr>
              <a:t>Why extinction order matters · 3 scenarios · Reading FRic curves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29499" y="1993392"/>
            <a:ext cx="2148840" cy="2881245"/>
          </a:xfrm>
          <a:prstGeom prst="rect">
            <a:avLst/>
          </a:prstGeom>
          <a:solidFill>
            <a:srgbClr val="D0EEEE"/>
          </a:solidFill>
          <a:ln w="6350">
            <a:solidFill>
              <a:srgbClr val="1A7A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>
          <a:xfrm>
            <a:off x="7429499" y="1993392"/>
            <a:ext cx="2148840" cy="502920"/>
          </a:xfrm>
          <a:prstGeom prst="rect">
            <a:avLst/>
          </a:prstGeom>
          <a:solidFill>
            <a:srgbClr val="1A7A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520939" y="1924666"/>
            <a:ext cx="6527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b="1" i="1">
                <a:solidFill>
                  <a:srgbClr val="FFFFFF"/>
                </a:solidFill>
                <a:latin typeface="Calibri"/>
              </a:rPr>
              <a:t>04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20940" y="2660904"/>
            <a:ext cx="1834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i="1">
                <a:solidFill>
                  <a:srgbClr val="1A3D2B"/>
                </a:solidFill>
                <a:latin typeface="Calibri"/>
              </a:rPr>
              <a:t>FUSE — Conservation index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20939" y="3663794"/>
            <a:ext cx="19659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555555"/>
                </a:solidFill>
                <a:latin typeface="Calibri"/>
              </a:rPr>
              <a:t>FUn · FSpec · IUCN weight · Top-5 Amazonian priorities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24060" y="1993392"/>
            <a:ext cx="2148840" cy="2881245"/>
          </a:xfrm>
          <a:prstGeom prst="rect">
            <a:avLst/>
          </a:prstGeom>
          <a:solidFill>
            <a:srgbClr val="E0DDF0"/>
          </a:solidFill>
          <a:ln w="6350">
            <a:solidFill>
              <a:srgbClr val="5B4A8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9624060" y="1993392"/>
            <a:ext cx="2148840" cy="502920"/>
          </a:xfrm>
          <a:prstGeom prst="rect">
            <a:avLst/>
          </a:prstGeom>
          <a:solidFill>
            <a:srgbClr val="5B4A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9715500" y="1924666"/>
            <a:ext cx="6527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3600" b="1" i="1">
                <a:solidFill>
                  <a:srgbClr val="FFFFFF"/>
                </a:solidFill>
                <a:latin typeface="Calibri"/>
              </a:rPr>
              <a:t>05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15500" y="2660904"/>
            <a:ext cx="119596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 i="1">
                <a:solidFill>
                  <a:srgbClr val="1A3D2B"/>
                </a:solidFill>
                <a:latin typeface="Calibri"/>
              </a:rPr>
              <a:t>R Practical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15500" y="3663794"/>
            <a:ext cx="19659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555555"/>
                </a:solidFill>
                <a:latin typeface="Calibri"/>
              </a:rPr>
              <a:t>{ade4} · {FD} · {funrar} — RLQ + 4C + extinction + FUSE pipeline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02 / 32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A0C87-785A-3EE4-314D-F6D482072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8CBFFDEE-C588-42BF-9BF7-3418A6742763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EE3BE3-4F02-3BEF-02CD-6C47BA271EC9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D61D26-F937-D1F4-7516-1EAC72A30EC2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8907AC-B135-5DF1-B544-67F3FE2AC77C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F81053-62EB-BC74-5C1C-FC9DAFF16010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91D539-24A5-1160-DDB4-A7629EE68241}"/>
              </a:ext>
            </a:extLst>
          </p:cNvPr>
          <p:cNvSpPr txBox="1"/>
          <p:nvPr/>
        </p:nvSpPr>
        <p:spPr>
          <a:xfrm>
            <a:off x="502920" y="164592"/>
            <a:ext cx="6284862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Why model extinction in functional space?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70EE0E6-2722-B53F-766D-8FB6E0124B4A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E6D13-0091-E3E6-C6B1-B82511964BFC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MOTIVATION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2CD3A-EFD6-7D63-1DE3-6180C7AC4167}"/>
              </a:ext>
            </a:extLst>
          </p:cNvPr>
          <p:cNvSpPr/>
          <p:nvPr/>
        </p:nvSpPr>
        <p:spPr>
          <a:xfrm>
            <a:off x="457200" y="1097280"/>
            <a:ext cx="11247120" cy="713232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5A7C2-CB52-18F9-9CC9-D972784A8D5C}"/>
              </a:ext>
            </a:extLst>
          </p:cNvPr>
          <p:cNvSpPr txBox="1"/>
          <p:nvPr/>
        </p:nvSpPr>
        <p:spPr>
          <a:xfrm>
            <a:off x="640080" y="1234439"/>
            <a:ext cx="10881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>
                <a:solidFill>
                  <a:srgbClr val="1A3D2B"/>
                </a:solidFill>
                <a:latin typeface="Calibri"/>
              </a:rPr>
              <a:t>If we lose species, do we lose FUNCTIONAL DIVERSITY at the same rate, or differently?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9FA22-C532-6404-9BEB-3EC7E6913924}"/>
              </a:ext>
            </a:extLst>
          </p:cNvPr>
          <p:cNvSpPr/>
          <p:nvPr/>
        </p:nvSpPr>
        <p:spPr>
          <a:xfrm>
            <a:off x="457200" y="2423160"/>
            <a:ext cx="5577840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A4CD32-C3B9-4C4D-BC0E-D329B66414B4}"/>
              </a:ext>
            </a:extLst>
          </p:cNvPr>
          <p:cNvSpPr txBox="1"/>
          <p:nvPr/>
        </p:nvSpPr>
        <p:spPr>
          <a:xfrm>
            <a:off x="548640" y="2430240"/>
            <a:ext cx="24872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The pessimistic scenario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9ED01B-4815-E354-BBBC-ADA842E80913}"/>
              </a:ext>
            </a:extLst>
          </p:cNvPr>
          <p:cNvSpPr/>
          <p:nvPr/>
        </p:nvSpPr>
        <p:spPr>
          <a:xfrm>
            <a:off x="457200" y="2788920"/>
            <a:ext cx="5577840" cy="1989557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B88607-727C-D89F-2D2A-3CF1F403A2D9}"/>
              </a:ext>
            </a:extLst>
          </p:cNvPr>
          <p:cNvSpPr txBox="1"/>
          <p:nvPr/>
        </p:nvSpPr>
        <p:spPr>
          <a:xfrm>
            <a:off x="548640" y="2862072"/>
            <a:ext cx="5394959" cy="11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Threatened species are FUNCTIONALLY UNIQUE.</a:t>
            </a:r>
          </a:p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→  Loss of FD is FASTER than loss of species richness.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B23A48"/>
                </a:solidFill>
                <a:latin typeface="Calibri"/>
              </a:rPr>
              <a:t>→ Ecosystem function declines abruptly because the lost species carried unique roles.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8E8D8-8B5D-E358-71C3-A2A7A5DC0730}"/>
              </a:ext>
            </a:extLst>
          </p:cNvPr>
          <p:cNvSpPr/>
          <p:nvPr/>
        </p:nvSpPr>
        <p:spPr>
          <a:xfrm>
            <a:off x="6217920" y="2423160"/>
            <a:ext cx="557784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6E0AA4-E939-86EC-0F7A-5C19DFAB68FB}"/>
              </a:ext>
            </a:extLst>
          </p:cNvPr>
          <p:cNvSpPr txBox="1"/>
          <p:nvPr/>
        </p:nvSpPr>
        <p:spPr>
          <a:xfrm>
            <a:off x="6309359" y="2430240"/>
            <a:ext cx="23917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The optimistic scenario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B630BD-24BE-5FF2-360C-F7CE8B3F0A86}"/>
              </a:ext>
            </a:extLst>
          </p:cNvPr>
          <p:cNvSpPr/>
          <p:nvPr/>
        </p:nvSpPr>
        <p:spPr>
          <a:xfrm>
            <a:off x="6217920" y="2788920"/>
            <a:ext cx="5577840" cy="1989557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325CED-8B75-BC00-4477-2E91ACF9C99B}"/>
              </a:ext>
            </a:extLst>
          </p:cNvPr>
          <p:cNvSpPr txBox="1"/>
          <p:nvPr/>
        </p:nvSpPr>
        <p:spPr>
          <a:xfrm>
            <a:off x="6309359" y="2862072"/>
            <a:ext cx="5394959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Threatened species are FUNCTIONALLY REDUNDANT.</a:t>
            </a:r>
          </a:p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→  Loss of FD is SLOWER than loss of species richness.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1A3D2B"/>
                </a:solidFill>
                <a:latin typeface="Calibri"/>
              </a:rPr>
              <a:t>→ Ecosystem function is buffered by redundancy.</a:t>
            </a:r>
          </a:p>
          <a:p>
            <a:pPr>
              <a:spcAft>
                <a:spcPts val="200"/>
              </a:spcAft>
            </a:pPr>
            <a:endParaRPr sz="1600">
              <a:solidFill>
                <a:srgbClr val="1A3D2B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1A3D2B"/>
                </a:solidFill>
                <a:latin typeface="Calibri"/>
              </a:rPr>
              <a:t>Rare in tropical systems where unique species dominate.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82822B-817B-95E5-2B2B-0D251E346144}"/>
              </a:ext>
            </a:extLst>
          </p:cNvPr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  <p:extLst>
      <p:ext uri="{BB962C8B-B14F-4D97-AF65-F5344CB8AC3E}">
        <p14:creationId xmlns:p14="http://schemas.microsoft.com/office/powerpoint/2010/main" val="411731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3A6D4-53F6-A051-8BA7-1BE3620B8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3D0BF262-7E0F-EEB2-A4CE-452E98A75706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1D3170-5EFE-ED45-4B86-2BCC01CDBD60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E0BED-38D6-3715-3D8F-23534584BE6D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681AD6-1AE3-BC85-6E69-7A5FC7D37D18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7D1A69-000E-5391-ED30-C7637ECFA4B4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3297B-C755-6149-4399-E2069E46317D}"/>
              </a:ext>
            </a:extLst>
          </p:cNvPr>
          <p:cNvSpPr txBox="1"/>
          <p:nvPr/>
        </p:nvSpPr>
        <p:spPr>
          <a:xfrm>
            <a:off x="502920" y="164592"/>
            <a:ext cx="6284862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Why model extinction in functional space?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468B3AF-B70B-BA6D-270A-DB38A5CED6E4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578FC-81EA-CB7C-3378-138EDCAC0618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MOTIVATION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AB2513-1750-13AC-85D2-685218DE2809}"/>
              </a:ext>
            </a:extLst>
          </p:cNvPr>
          <p:cNvSpPr/>
          <p:nvPr/>
        </p:nvSpPr>
        <p:spPr>
          <a:xfrm>
            <a:off x="457200" y="1097280"/>
            <a:ext cx="11247120" cy="713232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BA0C6-E974-B707-B6A7-D0B685C43CE6}"/>
              </a:ext>
            </a:extLst>
          </p:cNvPr>
          <p:cNvSpPr txBox="1"/>
          <p:nvPr/>
        </p:nvSpPr>
        <p:spPr>
          <a:xfrm>
            <a:off x="640080" y="1234439"/>
            <a:ext cx="10881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>
                <a:solidFill>
                  <a:srgbClr val="1A3D2B"/>
                </a:solidFill>
                <a:latin typeface="Calibri"/>
              </a:rPr>
              <a:t>If we lose species, do we lose FUNCTIONAL DIVERSITY at the same rate, or differently?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09D4EE-B643-74CE-249D-D86D81EF8BFF}"/>
              </a:ext>
            </a:extLst>
          </p:cNvPr>
          <p:cNvSpPr/>
          <p:nvPr/>
        </p:nvSpPr>
        <p:spPr>
          <a:xfrm>
            <a:off x="457200" y="2423160"/>
            <a:ext cx="5577840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074F3-9C8B-E431-EE54-4BA9D863D1E2}"/>
              </a:ext>
            </a:extLst>
          </p:cNvPr>
          <p:cNvSpPr txBox="1"/>
          <p:nvPr/>
        </p:nvSpPr>
        <p:spPr>
          <a:xfrm>
            <a:off x="548640" y="2430240"/>
            <a:ext cx="248721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The pessimistic scenario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E6C1A6-966F-33EC-650B-F5ED232F0720}"/>
              </a:ext>
            </a:extLst>
          </p:cNvPr>
          <p:cNvSpPr/>
          <p:nvPr/>
        </p:nvSpPr>
        <p:spPr>
          <a:xfrm>
            <a:off x="457200" y="2788920"/>
            <a:ext cx="5577840" cy="1989557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31B05-ABFD-34E5-EFBF-E2E7B3C3F45C}"/>
              </a:ext>
            </a:extLst>
          </p:cNvPr>
          <p:cNvSpPr txBox="1"/>
          <p:nvPr/>
        </p:nvSpPr>
        <p:spPr>
          <a:xfrm>
            <a:off x="548640" y="2862072"/>
            <a:ext cx="5394959" cy="11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Threatened species are FUNCTIONALLY UNIQUE.</a:t>
            </a:r>
          </a:p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→  Loss of FD is FASTER than loss of species richness.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B23A48"/>
                </a:solidFill>
                <a:latin typeface="Calibri"/>
              </a:rPr>
              <a:t>→ Ecosystem function declines abruptly because the lost species carried unique roles.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658FE0-61A9-7C56-A84B-D55F84AEA17F}"/>
              </a:ext>
            </a:extLst>
          </p:cNvPr>
          <p:cNvSpPr/>
          <p:nvPr/>
        </p:nvSpPr>
        <p:spPr>
          <a:xfrm>
            <a:off x="6217920" y="2423160"/>
            <a:ext cx="5577840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7E116C-BDB8-3D7F-9F7E-165C81BF6B56}"/>
              </a:ext>
            </a:extLst>
          </p:cNvPr>
          <p:cNvSpPr txBox="1"/>
          <p:nvPr/>
        </p:nvSpPr>
        <p:spPr>
          <a:xfrm>
            <a:off x="6309359" y="2430240"/>
            <a:ext cx="23917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The optimistic scenario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DED0C-B96D-1FD7-29CC-7D4B7CF74CA6}"/>
              </a:ext>
            </a:extLst>
          </p:cNvPr>
          <p:cNvSpPr/>
          <p:nvPr/>
        </p:nvSpPr>
        <p:spPr>
          <a:xfrm>
            <a:off x="6217920" y="2788920"/>
            <a:ext cx="5577840" cy="1989557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C74F3-57DF-7EF2-924C-89355E4DE5E4}"/>
              </a:ext>
            </a:extLst>
          </p:cNvPr>
          <p:cNvSpPr txBox="1"/>
          <p:nvPr/>
        </p:nvSpPr>
        <p:spPr>
          <a:xfrm>
            <a:off x="6309359" y="2862072"/>
            <a:ext cx="5394959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Threatened species are FUNCTIONALLY REDUNDANT.</a:t>
            </a:r>
          </a:p>
          <a:p>
            <a:pPr>
              <a:spcAft>
                <a:spcPts val="200"/>
              </a:spcAft>
            </a:pPr>
            <a:r>
              <a:rPr>
                <a:solidFill>
                  <a:srgbClr val="333333"/>
                </a:solidFill>
                <a:latin typeface="Calibri"/>
              </a:rPr>
              <a:t>→  Loss of FD is SLOWER than loss of species richness.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1A3D2B"/>
                </a:solidFill>
                <a:latin typeface="Calibri"/>
              </a:rPr>
              <a:t>→ Ecosystem function is buffered by redundancy.</a:t>
            </a:r>
          </a:p>
          <a:p>
            <a:pPr>
              <a:spcAft>
                <a:spcPts val="200"/>
              </a:spcAft>
            </a:pPr>
            <a:endParaRPr sz="1600">
              <a:solidFill>
                <a:srgbClr val="1A3D2B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1A3D2B"/>
                </a:solidFill>
                <a:latin typeface="Calibri"/>
              </a:rPr>
              <a:t>Rare in tropical systems where unique species dominate.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AB3ECE-40FD-17F5-7C7D-08E001FE2AF1}"/>
              </a:ext>
            </a:extLst>
          </p:cNvPr>
          <p:cNvSpPr txBox="1"/>
          <p:nvPr/>
        </p:nvSpPr>
        <p:spPr>
          <a:xfrm>
            <a:off x="411480" y="4938314"/>
            <a:ext cx="11247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>
                <a:solidFill>
                  <a:srgbClr val="1A3D2B"/>
                </a:solidFill>
                <a:latin typeface="Calibri"/>
              </a:rPr>
              <a:t>Simulating extinction lets us TEST which scenario applies to a given community — and predict the consequences of ongoing biodiversity loss.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CC9DEB-D229-9DA4-7EB2-B8BD11413227}"/>
              </a:ext>
            </a:extLst>
          </p:cNvPr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  <p:extLst>
      <p:ext uri="{BB962C8B-B14F-4D97-AF65-F5344CB8AC3E}">
        <p14:creationId xmlns:p14="http://schemas.microsoft.com/office/powerpoint/2010/main" val="342625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Oval 21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0" y="164592"/>
            <a:ext cx="7381251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Three extinction scenarios — what each one tests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36752"/>
            <a:ext cx="3749039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48640" y="1833573"/>
            <a:ext cx="23118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Scenario A — Random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2202512"/>
            <a:ext cx="3749039" cy="1701579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48640" y="2275664"/>
            <a:ext cx="3566159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2D7A4F"/>
                </a:solidFill>
                <a:latin typeface="Calibri"/>
              </a:rPr>
              <a:t>Species are removed in RANDOM order.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Defines the EXPECTED FD loss under no biological selection.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Acts as a null model against which B and C are compared.</a:t>
            </a:r>
          </a:p>
          <a:p>
            <a:pPr>
              <a:spcAft>
                <a:spcPts val="200"/>
              </a:spcAft>
            </a:pPr>
            <a:r>
              <a:rPr sz="1100">
                <a:solidFill>
                  <a:srgbClr val="333333"/>
                </a:solidFill>
                <a:latin typeface="Calibri"/>
              </a:rPr>
              <a:t>Generated by sample() in R — typically 100–1000 random orders.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89120" y="1836752"/>
            <a:ext cx="3749039" cy="36576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4480559" y="1833573"/>
            <a:ext cx="340304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Scenario B — Least abundant first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89120" y="2202512"/>
            <a:ext cx="3749039" cy="1701579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4480559" y="2275664"/>
            <a:ext cx="3566159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C47A1B"/>
                </a:solidFill>
                <a:latin typeface="Calibri"/>
              </a:rPr>
              <a:t>Rare species are removed FIRST.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Mimics habitat-loss-driven rarity effects.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Tests: are rare species functionally unique or redundant?</a:t>
            </a:r>
          </a:p>
          <a:p>
            <a:pPr>
              <a:spcAft>
                <a:spcPts val="200"/>
              </a:spcAft>
            </a:pPr>
            <a:r>
              <a:rPr sz="1100">
                <a:solidFill>
                  <a:srgbClr val="1A3D2B"/>
                </a:solidFill>
                <a:latin typeface="Calibri"/>
              </a:rPr>
              <a:t>In Amazonia, rare fish (raias, large catfish) tend to be unique.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21040" y="1836752"/>
            <a:ext cx="3749039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8412480" y="1833573"/>
            <a:ext cx="353552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Scenario C — Most threatened first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21040" y="2202512"/>
            <a:ext cx="3749039" cy="1701579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8412480" y="2275664"/>
            <a:ext cx="3566159" cy="150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B23A48"/>
                </a:solidFill>
                <a:latin typeface="Calibri"/>
              </a:rPr>
              <a:t>Species are removed in IUCN order (CR → EN → VU → NT → LC).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Mimics realistic extinction debt under current trajectories.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Tests Mouillot's 'rare species support vulnerable functions'.</a:t>
            </a:r>
          </a:p>
          <a:p>
            <a:pPr>
              <a:spcAft>
                <a:spcPts val="200"/>
              </a:spcAft>
            </a:pPr>
            <a:r>
              <a:rPr sz="1100">
                <a:solidFill>
                  <a:srgbClr val="B23A48"/>
                </a:solidFill>
                <a:latin typeface="Calibri"/>
              </a:rPr>
              <a:t>Most ecologically realistic — and most pessimistic.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2920" y="4414565"/>
            <a:ext cx="11247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>
                <a:solidFill>
                  <a:srgbClr val="1A3D2B"/>
                </a:solidFill>
                <a:latin typeface="Calibri"/>
              </a:rPr>
              <a:t>Always compare ALL THREE on the same plot — the gap between curves reveals the non-randomness of extinction.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Oval 9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100584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48640" y="137160"/>
            <a:ext cx="8034635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Three extinction scenarios — functional space erosion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74320"/>
            <a:ext cx="1554480" cy="50292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92608"/>
            <a:ext cx="155448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414" y="1165860"/>
            <a:ext cx="7132931" cy="4937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" y="6263640"/>
            <a:ext cx="1106424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i="1">
                <a:solidFill>
                  <a:srgbClr val="1A3D2B"/>
                </a:solidFill>
                <a:latin typeface="Calibri"/>
              </a:rPr>
              <a:t>Threat-sorted extinction (red) erodes FRic faster than random (green) — Mouillot et al. 2013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Oval 10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0" y="164592"/>
            <a:ext cx="8666411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Reading an extinction curve — what each feature tells you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pic>
        <p:nvPicPr>
          <p:cNvPr id="6" name="Picture 5" descr="21_extinction_curve_rea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061" y="969264"/>
            <a:ext cx="7609398" cy="5166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263640"/>
            <a:ext cx="112471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000">
                <a:solidFill>
                  <a:srgbClr val="1A3D2B"/>
                </a:solidFill>
                <a:latin typeface="Calibri"/>
              </a:rPr>
              <a:t>★  Always plot RELATIVE FRic (% of baseline) so different communities are comparable.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34AAC-383F-F57D-039B-6CBA13788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219A5A66-E2F9-C225-F070-46CEC611E648}"/>
              </a:ext>
            </a:extLst>
          </p:cNvPr>
          <p:cNvSpPr txBox="1"/>
          <p:nvPr/>
        </p:nvSpPr>
        <p:spPr>
          <a:xfrm>
            <a:off x="457198" y="457201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Causes of extinction</a:t>
            </a:r>
            <a:endParaRPr lang="en-US" sz="4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9B49347-14BA-678D-2078-30B78605B04D}"/>
              </a:ext>
            </a:extLst>
          </p:cNvPr>
          <p:cNvSpPr txBox="1"/>
          <p:nvPr/>
        </p:nvSpPr>
        <p:spPr>
          <a:xfrm>
            <a:off x="4359245" y="6345283"/>
            <a:ext cx="7678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Carmona C., </a:t>
            </a:r>
            <a:r>
              <a:rPr lang="en-US" sz="1600" err="1"/>
              <a:t>Tamme</a:t>
            </a:r>
            <a:r>
              <a:rPr lang="en-US" sz="1600"/>
              <a:t> R., </a:t>
            </a:r>
            <a:r>
              <a:rPr lang="en-US" sz="1600" err="1"/>
              <a:t>Pärtel</a:t>
            </a:r>
            <a:r>
              <a:rPr lang="en-US" sz="1600"/>
              <a:t> M, …, </a:t>
            </a:r>
            <a:r>
              <a:rPr lang="en-US" sz="1600" b="1"/>
              <a:t>Toussaint A.</a:t>
            </a:r>
            <a:r>
              <a:rPr lang="en-US" sz="1600"/>
              <a:t> </a:t>
            </a:r>
            <a:r>
              <a:rPr lang="en-US" sz="1600" i="1"/>
              <a:t>2021</a:t>
            </a:r>
            <a:endParaRPr lang="en-US"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5054A-E9F8-D96E-52B3-00A74F0EE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2" y="1344515"/>
            <a:ext cx="4877847" cy="4871564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462B512-AAA5-E875-32A5-A1FED46C3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54" y="1311736"/>
            <a:ext cx="4877847" cy="48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1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C4F9A-1F3C-EC53-C28B-2AF5B118B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0744CD5-6BC1-5B84-63A0-78790502C120}"/>
              </a:ext>
            </a:extLst>
          </p:cNvPr>
          <p:cNvSpPr txBox="1"/>
          <p:nvPr/>
        </p:nvSpPr>
        <p:spPr>
          <a:xfrm>
            <a:off x="457198" y="457201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Causes of extinction</a:t>
            </a:r>
            <a:endParaRPr lang="en-US" sz="4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2B686938-8826-5396-4354-9D6BB940F6E0}"/>
              </a:ext>
            </a:extLst>
          </p:cNvPr>
          <p:cNvSpPr txBox="1"/>
          <p:nvPr/>
        </p:nvSpPr>
        <p:spPr>
          <a:xfrm>
            <a:off x="4359245" y="6345283"/>
            <a:ext cx="7678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Carmona C., </a:t>
            </a:r>
            <a:r>
              <a:rPr lang="en-US" sz="1600" err="1"/>
              <a:t>Tamme</a:t>
            </a:r>
            <a:r>
              <a:rPr lang="en-US" sz="1600"/>
              <a:t> R., </a:t>
            </a:r>
            <a:r>
              <a:rPr lang="en-US" sz="1600" err="1"/>
              <a:t>Pärtel</a:t>
            </a:r>
            <a:r>
              <a:rPr lang="en-US" sz="1600"/>
              <a:t> M, …, </a:t>
            </a:r>
            <a:r>
              <a:rPr lang="en-US" sz="1600" b="1"/>
              <a:t>Toussaint A.</a:t>
            </a:r>
            <a:r>
              <a:rPr lang="en-US" sz="1600"/>
              <a:t> </a:t>
            </a:r>
            <a:r>
              <a:rPr lang="en-US" sz="1600" i="1"/>
              <a:t>2021</a:t>
            </a:r>
            <a:endParaRPr lang="en-US" sz="160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6E54E43E-2DBD-0442-27D5-E39BB0BC1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9" t="1101" r="40027" b="50443"/>
          <a:stretch/>
        </p:blipFill>
        <p:spPr>
          <a:xfrm>
            <a:off x="6697907" y="1414863"/>
            <a:ext cx="4888657" cy="487156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D7637E0-6F89-62EC-D889-077DA4DB2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5" t="50350" r="39540" b="1704"/>
          <a:stretch/>
        </p:blipFill>
        <p:spPr>
          <a:xfrm>
            <a:off x="525709" y="1414864"/>
            <a:ext cx="4877847" cy="487156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76086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105CE-E062-4234-EA65-A23F259F6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DED86037-C705-21E6-E0E2-832558B8A25F}"/>
              </a:ext>
            </a:extLst>
          </p:cNvPr>
          <p:cNvSpPr txBox="1"/>
          <p:nvPr/>
        </p:nvSpPr>
        <p:spPr>
          <a:xfrm>
            <a:off x="457198" y="457201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4000" b="1" i="1"/>
              <a:t>Global spectra of 6 terrestrial groups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6ACB056C-1A97-36BD-27EC-965379182AFD}"/>
              </a:ext>
            </a:extLst>
          </p:cNvPr>
          <p:cNvSpPr txBox="1"/>
          <p:nvPr/>
        </p:nvSpPr>
        <p:spPr>
          <a:xfrm>
            <a:off x="4359245" y="6345283"/>
            <a:ext cx="7678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Carmona C., </a:t>
            </a:r>
            <a:r>
              <a:rPr lang="en-US" sz="1600" err="1"/>
              <a:t>Tamme</a:t>
            </a:r>
            <a:r>
              <a:rPr lang="en-US" sz="1600"/>
              <a:t> R., </a:t>
            </a:r>
            <a:r>
              <a:rPr lang="en-US" sz="1600" err="1"/>
              <a:t>Pärtel</a:t>
            </a:r>
            <a:r>
              <a:rPr lang="en-US" sz="1600"/>
              <a:t> M, …, </a:t>
            </a:r>
            <a:r>
              <a:rPr lang="en-US" sz="1600" b="1"/>
              <a:t>Toussaint A.</a:t>
            </a:r>
            <a:r>
              <a:rPr lang="en-US" sz="1600"/>
              <a:t> </a:t>
            </a:r>
            <a:r>
              <a:rPr lang="en-US" sz="1600" i="1"/>
              <a:t>2021</a:t>
            </a:r>
            <a:endParaRPr lang="en-US" sz="1600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B59335BD-F666-18E3-B0D4-916ED986F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80"/>
          <a:stretch/>
        </p:blipFill>
        <p:spPr>
          <a:xfrm>
            <a:off x="613911" y="1173989"/>
            <a:ext cx="7490667" cy="5171293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1C91D700-1E0E-2C79-99BE-7057188699D2}"/>
              </a:ext>
            </a:extLst>
          </p:cNvPr>
          <p:cNvSpPr txBox="1"/>
          <p:nvPr/>
        </p:nvSpPr>
        <p:spPr>
          <a:xfrm>
            <a:off x="8209354" y="1297873"/>
            <a:ext cx="352544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/>
              <a:t>Changes in functional spectra</a:t>
            </a:r>
          </a:p>
          <a:p>
            <a:endParaRPr lang="en-US" sz="2400" b="1" i="1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Reduced lost space </a:t>
            </a:r>
          </a:p>
          <a:p>
            <a:r>
              <a:rPr lang="en-US" sz="2000"/>
              <a:t>	(1 – 13%)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Erosion within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/>
              <a:t>Large reorganization of the functional space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12028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D59DB-655D-B091-6E3A-9F1856A4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5663B58-1F0E-0BC5-BE00-99C5740046CD}"/>
              </a:ext>
            </a:extLst>
          </p:cNvPr>
          <p:cNvSpPr txBox="1"/>
          <p:nvPr/>
        </p:nvSpPr>
        <p:spPr>
          <a:xfrm>
            <a:off x="457198" y="457201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4000" b="1" i="1"/>
              <a:t>Global spectra of 6 terrestrial groups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A7E9633-C61E-2642-2434-02D583C6AE91}"/>
              </a:ext>
            </a:extLst>
          </p:cNvPr>
          <p:cNvSpPr txBox="1"/>
          <p:nvPr/>
        </p:nvSpPr>
        <p:spPr>
          <a:xfrm>
            <a:off x="4359245" y="6345283"/>
            <a:ext cx="7678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/>
              <a:t>Carmona C., </a:t>
            </a:r>
            <a:r>
              <a:rPr lang="en-US" sz="1600" err="1"/>
              <a:t>Tamme</a:t>
            </a:r>
            <a:r>
              <a:rPr lang="en-US" sz="1600"/>
              <a:t> R., </a:t>
            </a:r>
            <a:r>
              <a:rPr lang="en-US" sz="1600" err="1"/>
              <a:t>Pärtel</a:t>
            </a:r>
            <a:r>
              <a:rPr lang="en-US" sz="1600"/>
              <a:t> M, …, </a:t>
            </a:r>
            <a:r>
              <a:rPr lang="en-US" sz="1600" b="1"/>
              <a:t>Toussaint A.</a:t>
            </a:r>
            <a:r>
              <a:rPr lang="en-US" sz="1600"/>
              <a:t> </a:t>
            </a:r>
            <a:r>
              <a:rPr lang="en-US" sz="1600" i="1"/>
              <a:t>2021</a:t>
            </a:r>
            <a:endParaRPr lang="en-US" sz="160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16119A38-E8C4-7AEF-3A38-613D5EC58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61"/>
          <a:stretch/>
        </p:blipFill>
        <p:spPr>
          <a:xfrm>
            <a:off x="457198" y="1229506"/>
            <a:ext cx="7569176" cy="5171293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EBC875A5-43DF-DACC-C628-7F0A3D0C80A0}"/>
              </a:ext>
            </a:extLst>
          </p:cNvPr>
          <p:cNvSpPr txBox="1"/>
          <p:nvPr/>
        </p:nvSpPr>
        <p:spPr>
          <a:xfrm>
            <a:off x="8137210" y="1391490"/>
            <a:ext cx="33512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/>
              <a:t>Threatened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Large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“Slow” pace of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Low fecundity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Up to 8x difference in threat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High variability 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967226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002C-2B2D-F1C3-E914-827F5D82D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E46648E-FCCD-1982-FC4F-8706E74E5769}"/>
              </a:ext>
            </a:extLst>
          </p:cNvPr>
          <p:cNvSpPr txBox="1"/>
          <p:nvPr/>
        </p:nvSpPr>
        <p:spPr>
          <a:xfrm>
            <a:off x="457198" y="457201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Introduction/extinction</a:t>
            </a:r>
            <a:endParaRPr lang="en-US" sz="4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270E33-6F62-AE13-C2E7-B8E3C41B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19" y="1143001"/>
            <a:ext cx="7772400" cy="498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98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Oval 11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Shape 0"/>
          <p:cNvSpPr/>
          <p:nvPr/>
        </p:nvSpPr>
        <p:spPr>
          <a:xfrm>
            <a:off x="0" y="0"/>
            <a:ext cx="12161520" cy="6858000"/>
          </a:xfrm>
          <a:prstGeom prst="rect">
            <a:avLst/>
          </a:prstGeom>
          <a:solidFill>
            <a:srgbClr val="4A6E8A"/>
          </a:solidFill>
          <a:ln w="12700">
            <a:solidFill>
              <a:srgbClr val="4A6E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5107838" y="0"/>
            <a:ext cx="7053682" cy="6858000"/>
          </a:xfrm>
          <a:prstGeom prst="rect">
            <a:avLst/>
          </a:prstGeom>
          <a:solidFill>
            <a:srgbClr val="5A8A6A">
              <a:alpha val="75000"/>
            </a:srgbClr>
          </a:solidFill>
          <a:ln w="12700">
            <a:solidFill>
              <a:srgbClr val="5A8A6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-1371600" y="-1097280"/>
            <a:ext cx="5029200" cy="5029200"/>
          </a:xfrm>
          <a:prstGeom prst="ellipse">
            <a:avLst/>
          </a:prstGeom>
          <a:solidFill>
            <a:srgbClr val="FFFFFF">
              <a:alpha val="12000"/>
            </a:srgbClr>
          </a:solidFill>
          <a:ln w="38100">
            <a:solidFill>
              <a:srgbClr val="FFFFFF">
                <a:alpha val="4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9418320" y="3931920"/>
            <a:ext cx="4389120" cy="4389120"/>
          </a:xfrm>
          <a:prstGeom prst="ellipse">
            <a:avLst/>
          </a:prstGeom>
          <a:solidFill>
            <a:srgbClr val="FFFFFF">
              <a:alpha val="10000"/>
            </a:srgbClr>
          </a:solidFill>
          <a:ln w="38100">
            <a:solidFill>
              <a:srgbClr val="FFFFFF">
                <a:alpha val="30000"/>
              </a:srgbClr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Text 4"/>
          <p:cNvSpPr/>
          <p:nvPr/>
        </p:nvSpPr>
        <p:spPr>
          <a:xfrm>
            <a:off x="2286000" y="1828800"/>
            <a:ext cx="73152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>
                <a:solidFill>
                  <a:srgbClr val="FFFFFF">
                    <a:alpha val="80000"/>
                  </a:srgb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1</a:t>
            </a:r>
            <a:endParaRPr lang="en-US" sz="1600"/>
          </a:p>
        </p:txBody>
      </p:sp>
      <p:sp>
        <p:nvSpPr>
          <p:cNvPr id="7" name="Text 5"/>
          <p:cNvSpPr/>
          <p:nvPr/>
        </p:nvSpPr>
        <p:spPr>
          <a:xfrm>
            <a:off x="1828800" y="2331720"/>
            <a:ext cx="8229600" cy="1645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400" b="1">
                <a:solidFill>
                  <a:srgbClr val="1A28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Trait–Environment</a:t>
            </a:r>
            <a:endParaRPr lang="en-US" sz="4400"/>
          </a:p>
          <a:p>
            <a:pPr marL="0" indent="0" algn="ctr">
              <a:buNone/>
            </a:pPr>
            <a:r>
              <a:rPr lang="en-US" sz="4400" b="1">
                <a:solidFill>
                  <a:srgbClr val="1A28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Relationships</a:t>
            </a:r>
            <a:endParaRPr lang="en-US" sz="4400"/>
          </a:p>
        </p:txBody>
      </p:sp>
      <p:sp>
        <p:nvSpPr>
          <p:cNvPr id="8" name="Text 6"/>
          <p:cNvSpPr/>
          <p:nvPr/>
        </p:nvSpPr>
        <p:spPr>
          <a:xfrm>
            <a:off x="2286000" y="4114800"/>
            <a:ext cx="7315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800" i="1">
                <a:solidFill>
                  <a:srgbClr val="1A28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RLQ ordination · Fourth-corner test · Amazonian gradients</a:t>
            </a:r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03 / 32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BEEA-CB57-CBDD-99C6-0C45935A3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4A77A0E-8DCA-3385-E677-9BC08B6DFB1C}"/>
              </a:ext>
            </a:extLst>
          </p:cNvPr>
          <p:cNvSpPr txBox="1"/>
          <p:nvPr/>
        </p:nvSpPr>
        <p:spPr>
          <a:xfrm>
            <a:off x="457198" y="457201"/>
            <a:ext cx="9906000" cy="685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Introduction/extinction</a:t>
            </a:r>
            <a:endParaRPr lang="en-US" sz="40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E9243-6296-D390-F8BA-462F28EE1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9" y="2311174"/>
            <a:ext cx="7280656" cy="4072617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734258D4-B3EC-2DE3-9CC0-C24948208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655" y="1016723"/>
            <a:ext cx="4359683" cy="5385111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E1FCC9B8-B009-E198-A5FB-91DD25034AF0}"/>
              </a:ext>
            </a:extLst>
          </p:cNvPr>
          <p:cNvSpPr txBox="1"/>
          <p:nvPr/>
        </p:nvSpPr>
        <p:spPr>
          <a:xfrm>
            <a:off x="6122599" y="1739195"/>
            <a:ext cx="155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b="1"/>
              <a:t>Su </a:t>
            </a:r>
            <a:r>
              <a:rPr lang="et-EE" b="1" i="1"/>
              <a:t>et </a:t>
            </a:r>
            <a:r>
              <a:rPr lang="et-EE" b="1" i="1" err="1"/>
              <a:t>al</a:t>
            </a:r>
            <a:r>
              <a:rPr lang="et-EE" b="1" i="1"/>
              <a:t>. </a:t>
            </a:r>
            <a:r>
              <a:rPr lang="et-EE" b="1"/>
              <a:t>2021</a:t>
            </a:r>
            <a:endParaRPr lang="en-US" b="1"/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E957CD6E-0C52-2469-370A-7E3BEDA3A59D}"/>
              </a:ext>
            </a:extLst>
          </p:cNvPr>
          <p:cNvSpPr txBox="1"/>
          <p:nvPr/>
        </p:nvSpPr>
        <p:spPr>
          <a:xfrm>
            <a:off x="752862" y="1103232"/>
            <a:ext cx="625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b="1"/>
              <a:t>Non-</a:t>
            </a:r>
            <a:r>
              <a:rPr lang="et-EE" sz="2800" b="1" err="1"/>
              <a:t>native</a:t>
            </a:r>
            <a:r>
              <a:rPr lang="et-EE" sz="2800" b="1"/>
              <a:t> </a:t>
            </a:r>
            <a:r>
              <a:rPr lang="et-EE" sz="2800" b="1" err="1"/>
              <a:t>species</a:t>
            </a:r>
            <a:r>
              <a:rPr lang="et-EE" sz="2800" b="1"/>
              <a:t> are </a:t>
            </a:r>
            <a:r>
              <a:rPr lang="et-EE" sz="2800" b="1" err="1"/>
              <a:t>functional</a:t>
            </a:r>
            <a:r>
              <a:rPr lang="et-EE" sz="2800" b="1"/>
              <a:t> </a:t>
            </a:r>
            <a:r>
              <a:rPr lang="et-EE" sz="2800" b="1" err="1"/>
              <a:t>distinct</a:t>
            </a:r>
            <a:r>
              <a:rPr lang="et-EE" sz="2800" b="1"/>
              <a:t> </a:t>
            </a:r>
            <a:r>
              <a:rPr lang="et-EE" sz="2800" b="1" err="1"/>
              <a:t>than</a:t>
            </a:r>
            <a:r>
              <a:rPr lang="et-EE" sz="2800" b="1"/>
              <a:t> </a:t>
            </a:r>
            <a:r>
              <a:rPr lang="et-EE" sz="2800" b="1" err="1"/>
              <a:t>native</a:t>
            </a:r>
            <a:r>
              <a:rPr lang="et-EE" sz="2800" b="1"/>
              <a:t> </a:t>
            </a:r>
            <a:r>
              <a:rPr lang="et-EE" sz="2800" b="1" err="1"/>
              <a:t>species</a:t>
            </a:r>
            <a:endParaRPr lang="en-US" sz="2800" b="1"/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D25E47BF-D682-82B7-7BCA-8C8F49007675}"/>
              </a:ext>
            </a:extLst>
          </p:cNvPr>
          <p:cNvSpPr txBox="1"/>
          <p:nvPr/>
        </p:nvSpPr>
        <p:spPr>
          <a:xfrm>
            <a:off x="10356447" y="6327065"/>
            <a:ext cx="1755483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t-EE" sz="1400" b="1">
                <a:solidFill>
                  <a:schemeClr val="bg1"/>
                </a:solidFill>
              </a:rPr>
              <a:t>Toussaint </a:t>
            </a:r>
            <a:r>
              <a:rPr lang="et-EE" sz="1400" b="1" i="1">
                <a:solidFill>
                  <a:schemeClr val="bg1"/>
                </a:solidFill>
              </a:rPr>
              <a:t>et </a:t>
            </a:r>
            <a:r>
              <a:rPr lang="et-EE" sz="1400" b="1" i="1" err="1">
                <a:solidFill>
                  <a:schemeClr val="bg1"/>
                </a:solidFill>
              </a:rPr>
              <a:t>al</a:t>
            </a:r>
            <a:r>
              <a:rPr lang="et-EE" sz="1400" b="1" i="1">
                <a:solidFill>
                  <a:schemeClr val="bg1"/>
                </a:solidFill>
              </a:rPr>
              <a:t>. </a:t>
            </a:r>
            <a:r>
              <a:rPr lang="et-EE" sz="1400" b="1">
                <a:solidFill>
                  <a:schemeClr val="bg1"/>
                </a:solidFill>
              </a:rPr>
              <a:t>2018</a:t>
            </a:r>
            <a:endParaRPr lang="en-US" sz="1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15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Oval 2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ectangle 2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0" y="164592"/>
            <a:ext cx="4634282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FUSE — the conservation index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1648FE-0D6E-7773-082E-1BCAD839B16A}"/>
              </a:ext>
            </a:extLst>
          </p:cNvPr>
          <p:cNvSpPr/>
          <p:nvPr/>
        </p:nvSpPr>
        <p:spPr>
          <a:xfrm>
            <a:off x="457200" y="1097280"/>
            <a:ext cx="11247120" cy="1142998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7373ED01-BAA2-46C3-84CA-55962A917F5D}"/>
              </a:ext>
            </a:extLst>
          </p:cNvPr>
          <p:cNvSpPr txBox="1"/>
          <p:nvPr/>
        </p:nvSpPr>
        <p:spPr>
          <a:xfrm>
            <a:off x="640080" y="1234439"/>
            <a:ext cx="10881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 b="1">
                <a:solidFill>
                  <a:srgbClr val="1A3D2B"/>
                </a:solidFill>
                <a:latin typeface="Calibri"/>
              </a:rPr>
              <a:t>FUSE  = 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FUn</a:t>
            </a:r>
            <a:r>
              <a:rPr sz="2400" b="1">
                <a:solidFill>
                  <a:srgbClr val="1A3D2B"/>
                </a:solidFill>
                <a:latin typeface="Calibri"/>
              </a:rPr>
              <a:t> ×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FSpec</a:t>
            </a:r>
            <a:r>
              <a:rPr sz="2400" b="1">
                <a:solidFill>
                  <a:srgbClr val="1A3D2B"/>
                </a:solidFill>
                <a:latin typeface="Calibri"/>
              </a:rPr>
              <a:t> ×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IUCN_weight</a:t>
            </a:r>
            <a:r>
              <a:rPr sz="2400" b="1">
                <a:solidFill>
                  <a:srgbClr val="1A3D2B"/>
                </a:solidFill>
                <a:latin typeface="Calibri"/>
              </a:rPr>
              <a:t>
Functionally Unique,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Specialised</a:t>
            </a:r>
            <a:r>
              <a:rPr sz="2400" b="1">
                <a:solidFill>
                  <a:srgbClr val="1A3D2B"/>
                </a:solidFill>
                <a:latin typeface="Calibri"/>
              </a:rPr>
              <a:t> and Endangered (Pimiento et al. 2020 Sci. Adv.)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E9555-715B-631D-79C1-900ACCB80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F2C39D7E-0B78-1E09-C983-02828558263A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DBE9C2E-23FB-2A9B-D302-848EDBA916BA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104A77-5D06-74AB-6BF7-40D9C4425375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C2253A-A916-4982-E973-0362B1157172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42A2F5-CB43-1261-4DE6-C266FE11CD80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7DEE5-0BA9-79B2-6C62-357D63B9A5F4}"/>
              </a:ext>
            </a:extLst>
          </p:cNvPr>
          <p:cNvSpPr txBox="1"/>
          <p:nvPr/>
        </p:nvSpPr>
        <p:spPr>
          <a:xfrm>
            <a:off x="502920" y="164592"/>
            <a:ext cx="4634282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FUSE — the conservation index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32A0BD-1A11-D2F7-5E3F-C644DFB8E113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96F7C-3E64-97D9-E1AB-D428B45537A1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BB46E7-9D94-D99F-38A2-DBF50CE0D90D}"/>
              </a:ext>
            </a:extLst>
          </p:cNvPr>
          <p:cNvSpPr/>
          <p:nvPr/>
        </p:nvSpPr>
        <p:spPr>
          <a:xfrm>
            <a:off x="457200" y="1097280"/>
            <a:ext cx="11247120" cy="1142998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A2DDD-E9AA-BE03-DAAA-D525A7F2471E}"/>
              </a:ext>
            </a:extLst>
          </p:cNvPr>
          <p:cNvSpPr txBox="1"/>
          <p:nvPr/>
        </p:nvSpPr>
        <p:spPr>
          <a:xfrm>
            <a:off x="640080" y="1234439"/>
            <a:ext cx="10881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 b="1">
                <a:solidFill>
                  <a:srgbClr val="1A3D2B"/>
                </a:solidFill>
                <a:latin typeface="Calibri"/>
              </a:rPr>
              <a:t>FUSE  = 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FUn</a:t>
            </a:r>
            <a:r>
              <a:rPr sz="2400" b="1">
                <a:solidFill>
                  <a:srgbClr val="1A3D2B"/>
                </a:solidFill>
                <a:latin typeface="Calibri"/>
              </a:rPr>
              <a:t> ×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FSpec</a:t>
            </a:r>
            <a:r>
              <a:rPr sz="2400" b="1">
                <a:solidFill>
                  <a:srgbClr val="1A3D2B"/>
                </a:solidFill>
                <a:latin typeface="Calibri"/>
              </a:rPr>
              <a:t> ×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IUCN_weight</a:t>
            </a:r>
            <a:r>
              <a:rPr sz="2400" b="1">
                <a:solidFill>
                  <a:srgbClr val="1A3D2B"/>
                </a:solidFill>
                <a:latin typeface="Calibri"/>
              </a:rPr>
              <a:t>
Functionally Unique,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Specialised</a:t>
            </a:r>
            <a:r>
              <a:rPr sz="2400" b="1">
                <a:solidFill>
                  <a:srgbClr val="1A3D2B"/>
                </a:solidFill>
                <a:latin typeface="Calibri"/>
              </a:rPr>
              <a:t> and Endangered (Pimiento et al. 2020 Sci. Adv.)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6154F5-E530-7610-4CF2-38539ED4F7AA}"/>
              </a:ext>
            </a:extLst>
          </p:cNvPr>
          <p:cNvSpPr/>
          <p:nvPr/>
        </p:nvSpPr>
        <p:spPr>
          <a:xfrm>
            <a:off x="457200" y="2606040"/>
            <a:ext cx="3749039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A5B0EC-CD75-8A12-7958-933778F4D037}"/>
              </a:ext>
            </a:extLst>
          </p:cNvPr>
          <p:cNvSpPr txBox="1"/>
          <p:nvPr/>
        </p:nvSpPr>
        <p:spPr>
          <a:xfrm>
            <a:off x="548640" y="2610812"/>
            <a:ext cx="304762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FUn — Functional Uniqueness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049AB9-0573-8AB1-7CC9-B25612538E7B}"/>
              </a:ext>
            </a:extLst>
          </p:cNvPr>
          <p:cNvSpPr/>
          <p:nvPr/>
        </p:nvSpPr>
        <p:spPr>
          <a:xfrm>
            <a:off x="457200" y="2971800"/>
            <a:ext cx="3749039" cy="1083365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64299-4225-34CB-BD57-B6E20892FF0D}"/>
              </a:ext>
            </a:extLst>
          </p:cNvPr>
          <p:cNvSpPr txBox="1"/>
          <p:nvPr/>
        </p:nvSpPr>
        <p:spPr>
          <a:xfrm>
            <a:off x="548640" y="3044952"/>
            <a:ext cx="3566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Distance to the NEAREST functional </a:t>
            </a:r>
            <a:r>
              <a:rPr sz="1600" err="1">
                <a:solidFill>
                  <a:srgbClr val="333333"/>
                </a:solidFill>
                <a:latin typeface="Calibri"/>
              </a:rPr>
              <a:t>neighbour</a:t>
            </a:r>
            <a:r>
              <a:rPr sz="1600">
                <a:solidFill>
                  <a:srgbClr val="333333"/>
                </a:solidFill>
                <a:latin typeface="Calibri"/>
              </a:rPr>
              <a:t>. High </a:t>
            </a:r>
            <a:r>
              <a:rPr sz="1600" err="1">
                <a:solidFill>
                  <a:srgbClr val="333333"/>
                </a:solidFill>
                <a:latin typeface="Calibri"/>
              </a:rPr>
              <a:t>FUn</a:t>
            </a:r>
            <a:r>
              <a:rPr sz="1600">
                <a:solidFill>
                  <a:srgbClr val="333333"/>
                </a:solidFill>
                <a:latin typeface="Calibri"/>
              </a:rPr>
              <a:t> = no close functional analogue.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9AF92A-5A9B-1A31-E5C9-5F14E6D41DB5}"/>
              </a:ext>
            </a:extLst>
          </p:cNvPr>
          <p:cNvSpPr/>
          <p:nvPr/>
        </p:nvSpPr>
        <p:spPr>
          <a:xfrm>
            <a:off x="4389120" y="2606040"/>
            <a:ext cx="3749039" cy="365760"/>
          </a:xfrm>
          <a:prstGeom prst="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6A6B8-EA5E-F1B8-7AED-7ED669DCF53B}"/>
              </a:ext>
            </a:extLst>
          </p:cNvPr>
          <p:cNvSpPr txBox="1"/>
          <p:nvPr/>
        </p:nvSpPr>
        <p:spPr>
          <a:xfrm>
            <a:off x="4480559" y="2610812"/>
            <a:ext cx="34127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FSpec — Functional Specialisation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72B86B-A2BC-E560-04E1-348C1780C388}"/>
              </a:ext>
            </a:extLst>
          </p:cNvPr>
          <p:cNvSpPr/>
          <p:nvPr/>
        </p:nvSpPr>
        <p:spPr>
          <a:xfrm>
            <a:off x="4389120" y="2971800"/>
            <a:ext cx="3749039" cy="1083365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08A4BD-BCB2-460E-1627-D904A9E1D061}"/>
              </a:ext>
            </a:extLst>
          </p:cNvPr>
          <p:cNvSpPr txBox="1"/>
          <p:nvPr/>
        </p:nvSpPr>
        <p:spPr>
          <a:xfrm>
            <a:off x="4480559" y="3044952"/>
            <a:ext cx="3566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Distance from the CENTROID of the global functional space. High FSpec = far from the average strategy.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D5A876-F337-1810-77F9-AB5018CD25F6}"/>
              </a:ext>
            </a:extLst>
          </p:cNvPr>
          <p:cNvSpPr/>
          <p:nvPr/>
        </p:nvSpPr>
        <p:spPr>
          <a:xfrm>
            <a:off x="8321040" y="2606040"/>
            <a:ext cx="3749039" cy="36576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367A2-3C12-C181-9ED8-D8BC7A68510C}"/>
              </a:ext>
            </a:extLst>
          </p:cNvPr>
          <p:cNvSpPr txBox="1"/>
          <p:nvPr/>
        </p:nvSpPr>
        <p:spPr>
          <a:xfrm>
            <a:off x="8412480" y="2610812"/>
            <a:ext cx="13749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IUCN weight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EE8E15-C45C-715C-2B77-362DDFC9B4F8}"/>
              </a:ext>
            </a:extLst>
          </p:cNvPr>
          <p:cNvSpPr/>
          <p:nvPr/>
        </p:nvSpPr>
        <p:spPr>
          <a:xfrm>
            <a:off x="8321040" y="2971800"/>
            <a:ext cx="3749039" cy="1083365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9F127A-9C15-6B9B-10D4-3BD9DB7E19A0}"/>
              </a:ext>
            </a:extLst>
          </p:cNvPr>
          <p:cNvSpPr txBox="1"/>
          <p:nvPr/>
        </p:nvSpPr>
        <p:spPr>
          <a:xfrm>
            <a:off x="8412480" y="3044952"/>
            <a:ext cx="3566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Probability of extinction (Mooers et al. 2008). 0.0 (LC) to 0.999 (CR).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E76227-8B03-6322-A77D-4A88E8B5A901}"/>
              </a:ext>
            </a:extLst>
          </p:cNvPr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  <p:extLst>
      <p:ext uri="{BB962C8B-B14F-4D97-AF65-F5344CB8AC3E}">
        <p14:creationId xmlns:p14="http://schemas.microsoft.com/office/powerpoint/2010/main" val="3673862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FFE7F-76AD-7285-C760-668D3B1D8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56F0C12B-D18E-FB29-C0C2-97F4D70C2801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DFEF83-4BF9-0F02-6029-1B3637334E94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3BB378-4D0D-3770-FD3F-542D107A55AD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31F08B-42E9-C239-850A-5A22ABF5C15A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157D52-B98C-3505-7601-C572FBB56FB1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13E53-6C60-DB7B-C772-7E29A9F4F494}"/>
              </a:ext>
            </a:extLst>
          </p:cNvPr>
          <p:cNvSpPr txBox="1"/>
          <p:nvPr/>
        </p:nvSpPr>
        <p:spPr>
          <a:xfrm>
            <a:off x="502920" y="164592"/>
            <a:ext cx="4634282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FUSE — the conservation index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7C7FC3D-FEAF-1CDC-3603-28E225C36E21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8C850-E253-BC76-9FE5-42697BDC7552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C691EE-CCFC-6A5B-33ED-682892205319}"/>
              </a:ext>
            </a:extLst>
          </p:cNvPr>
          <p:cNvSpPr/>
          <p:nvPr/>
        </p:nvSpPr>
        <p:spPr>
          <a:xfrm>
            <a:off x="457200" y="1097280"/>
            <a:ext cx="11247120" cy="1142998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DEE4D-D925-E339-3EB4-0385052350B4}"/>
              </a:ext>
            </a:extLst>
          </p:cNvPr>
          <p:cNvSpPr txBox="1"/>
          <p:nvPr/>
        </p:nvSpPr>
        <p:spPr>
          <a:xfrm>
            <a:off x="640080" y="1234439"/>
            <a:ext cx="10881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400" b="1">
                <a:solidFill>
                  <a:srgbClr val="1A3D2B"/>
                </a:solidFill>
                <a:latin typeface="Calibri"/>
              </a:rPr>
              <a:t>FUSE  = 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FUn</a:t>
            </a:r>
            <a:r>
              <a:rPr sz="2400" b="1">
                <a:solidFill>
                  <a:srgbClr val="1A3D2B"/>
                </a:solidFill>
                <a:latin typeface="Calibri"/>
              </a:rPr>
              <a:t> ×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FSpec</a:t>
            </a:r>
            <a:r>
              <a:rPr sz="2400" b="1">
                <a:solidFill>
                  <a:srgbClr val="1A3D2B"/>
                </a:solidFill>
                <a:latin typeface="Calibri"/>
              </a:rPr>
              <a:t> ×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IUCN_weight</a:t>
            </a:r>
            <a:r>
              <a:rPr sz="2400" b="1">
                <a:solidFill>
                  <a:srgbClr val="1A3D2B"/>
                </a:solidFill>
                <a:latin typeface="Calibri"/>
              </a:rPr>
              <a:t>
Functionally Unique, </a:t>
            </a:r>
            <a:r>
              <a:rPr sz="2400" b="1" err="1">
                <a:solidFill>
                  <a:srgbClr val="1A3D2B"/>
                </a:solidFill>
                <a:latin typeface="Calibri"/>
              </a:rPr>
              <a:t>Specialised</a:t>
            </a:r>
            <a:r>
              <a:rPr sz="2400" b="1">
                <a:solidFill>
                  <a:srgbClr val="1A3D2B"/>
                </a:solidFill>
                <a:latin typeface="Calibri"/>
              </a:rPr>
              <a:t> and Endangered (Pimiento et al. 2020 Sci. Adv.)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667E03-ED02-20A2-7289-DD879A67FF84}"/>
              </a:ext>
            </a:extLst>
          </p:cNvPr>
          <p:cNvSpPr/>
          <p:nvPr/>
        </p:nvSpPr>
        <p:spPr>
          <a:xfrm>
            <a:off x="457200" y="2606040"/>
            <a:ext cx="3749039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2CF4B-BBB5-182F-39D7-E4D5B607D680}"/>
              </a:ext>
            </a:extLst>
          </p:cNvPr>
          <p:cNvSpPr txBox="1"/>
          <p:nvPr/>
        </p:nvSpPr>
        <p:spPr>
          <a:xfrm>
            <a:off x="548640" y="2610812"/>
            <a:ext cx="304762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FUn — Functional Uniqueness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94D6C9-B306-9303-0474-34903F56E3C3}"/>
              </a:ext>
            </a:extLst>
          </p:cNvPr>
          <p:cNvSpPr/>
          <p:nvPr/>
        </p:nvSpPr>
        <p:spPr>
          <a:xfrm>
            <a:off x="457200" y="2971800"/>
            <a:ext cx="3749039" cy="1083365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A4D909-3B67-0CCE-BA07-198F4E6E9C29}"/>
              </a:ext>
            </a:extLst>
          </p:cNvPr>
          <p:cNvSpPr txBox="1"/>
          <p:nvPr/>
        </p:nvSpPr>
        <p:spPr>
          <a:xfrm>
            <a:off x="548640" y="3044952"/>
            <a:ext cx="3566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Distance to the NEAREST functional </a:t>
            </a:r>
            <a:r>
              <a:rPr sz="1600" err="1">
                <a:solidFill>
                  <a:srgbClr val="333333"/>
                </a:solidFill>
                <a:latin typeface="Calibri"/>
              </a:rPr>
              <a:t>neighbour</a:t>
            </a:r>
            <a:r>
              <a:rPr sz="1600">
                <a:solidFill>
                  <a:srgbClr val="333333"/>
                </a:solidFill>
                <a:latin typeface="Calibri"/>
              </a:rPr>
              <a:t>. High </a:t>
            </a:r>
            <a:r>
              <a:rPr sz="1600" err="1">
                <a:solidFill>
                  <a:srgbClr val="333333"/>
                </a:solidFill>
                <a:latin typeface="Calibri"/>
              </a:rPr>
              <a:t>FUn</a:t>
            </a:r>
            <a:r>
              <a:rPr sz="1600">
                <a:solidFill>
                  <a:srgbClr val="333333"/>
                </a:solidFill>
                <a:latin typeface="Calibri"/>
              </a:rPr>
              <a:t> = no close functional analogue.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6E341-F95B-73CE-7910-04D24A284D5F}"/>
              </a:ext>
            </a:extLst>
          </p:cNvPr>
          <p:cNvSpPr/>
          <p:nvPr/>
        </p:nvSpPr>
        <p:spPr>
          <a:xfrm>
            <a:off x="4389120" y="2606040"/>
            <a:ext cx="3749039" cy="365760"/>
          </a:xfrm>
          <a:prstGeom prst="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CAE9C-88C3-85B9-74F0-52B549FC47A6}"/>
              </a:ext>
            </a:extLst>
          </p:cNvPr>
          <p:cNvSpPr txBox="1"/>
          <p:nvPr/>
        </p:nvSpPr>
        <p:spPr>
          <a:xfrm>
            <a:off x="4480559" y="2610812"/>
            <a:ext cx="34127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FSpec — Functional Specialisation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7AFFC-F71D-BC8C-E413-7AFF401036E7}"/>
              </a:ext>
            </a:extLst>
          </p:cNvPr>
          <p:cNvSpPr/>
          <p:nvPr/>
        </p:nvSpPr>
        <p:spPr>
          <a:xfrm>
            <a:off x="4389120" y="2971800"/>
            <a:ext cx="3749039" cy="1083365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55198-C51F-E460-BAC1-F3229570B19D}"/>
              </a:ext>
            </a:extLst>
          </p:cNvPr>
          <p:cNvSpPr txBox="1"/>
          <p:nvPr/>
        </p:nvSpPr>
        <p:spPr>
          <a:xfrm>
            <a:off x="4480559" y="3044952"/>
            <a:ext cx="35661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Distance from the CENTROID of the global functional space. High FSpec = far from the average strategy.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699559-D01C-537B-A7CC-C2756CA68C91}"/>
              </a:ext>
            </a:extLst>
          </p:cNvPr>
          <p:cNvSpPr/>
          <p:nvPr/>
        </p:nvSpPr>
        <p:spPr>
          <a:xfrm>
            <a:off x="8321040" y="2606040"/>
            <a:ext cx="3749039" cy="36576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AA372F-019C-83F9-4EC1-C73CB5CC7490}"/>
              </a:ext>
            </a:extLst>
          </p:cNvPr>
          <p:cNvSpPr txBox="1"/>
          <p:nvPr/>
        </p:nvSpPr>
        <p:spPr>
          <a:xfrm>
            <a:off x="8412480" y="2610812"/>
            <a:ext cx="137499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IUCN weight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0E3058-A2CB-0CDE-EE4D-D6F187F7F7AD}"/>
              </a:ext>
            </a:extLst>
          </p:cNvPr>
          <p:cNvSpPr/>
          <p:nvPr/>
        </p:nvSpPr>
        <p:spPr>
          <a:xfrm>
            <a:off x="8321040" y="2971800"/>
            <a:ext cx="3749039" cy="1083365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568E6F-B2E0-5ED7-C796-EF76F81F013B}"/>
              </a:ext>
            </a:extLst>
          </p:cNvPr>
          <p:cNvSpPr txBox="1"/>
          <p:nvPr/>
        </p:nvSpPr>
        <p:spPr>
          <a:xfrm>
            <a:off x="8412480" y="3044952"/>
            <a:ext cx="3566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Probability of extinction (Mooers et al. 2008). 0.0 (LC) to 0.999 (CR).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88AC71-1608-FD2B-5BA5-3DAFFBF7EFB2}"/>
              </a:ext>
            </a:extLst>
          </p:cNvPr>
          <p:cNvSpPr txBox="1"/>
          <p:nvPr/>
        </p:nvSpPr>
        <p:spPr>
          <a:xfrm>
            <a:off x="401540" y="4398264"/>
            <a:ext cx="112471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b="1">
                <a:solidFill>
                  <a:srgbClr val="B23A48"/>
                </a:solidFill>
                <a:latin typeface="Calibri"/>
              </a:rPr>
              <a:t>High FUSE = species that are simultaneously UNIQUE, SPECIALISED and ENDANGERED.</a:t>
            </a:r>
          </a:p>
          <a:p>
            <a:pPr algn="ctr"/>
            <a:endParaRPr b="1">
              <a:solidFill>
                <a:srgbClr val="B23A48"/>
              </a:solidFill>
              <a:latin typeface="Calibri"/>
            </a:endParaRPr>
          </a:p>
          <a:p>
            <a:pPr algn="ctr"/>
            <a:r>
              <a:rPr sz="1400" b="1">
                <a:solidFill>
                  <a:srgbClr val="333333"/>
                </a:solidFill>
                <a:latin typeface="Calibri"/>
              </a:rPr>
              <a:t>Each component is </a:t>
            </a:r>
            <a:r>
              <a:rPr sz="1400" b="1" err="1">
                <a:solidFill>
                  <a:srgbClr val="333333"/>
                </a:solidFill>
                <a:latin typeface="Calibri"/>
              </a:rPr>
              <a:t>normalised</a:t>
            </a:r>
            <a:r>
              <a:rPr sz="1400" b="1">
                <a:solidFill>
                  <a:srgbClr val="333333"/>
                </a:solidFill>
                <a:latin typeface="Calibri"/>
              </a:rPr>
              <a:t> to [0, 1] before multiplication, so FUSE itself ranges from 0 to ~1. Three slides follow — one per component.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AB1F58-A86A-80AD-0DE8-D3B52253CBB1}"/>
              </a:ext>
            </a:extLst>
          </p:cNvPr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  <p:extLst>
      <p:ext uri="{BB962C8B-B14F-4D97-AF65-F5344CB8AC3E}">
        <p14:creationId xmlns:p14="http://schemas.microsoft.com/office/powerpoint/2010/main" val="2836607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Oval 17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0" y="164592"/>
            <a:ext cx="4465966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 err="1">
                <a:solidFill>
                  <a:srgbClr val="FFFFFF"/>
                </a:solidFill>
                <a:latin typeface="Calibri"/>
              </a:rPr>
              <a:t>FUn</a:t>
            </a:r>
            <a:r>
              <a:rPr sz="2800" b="1" i="1">
                <a:solidFill>
                  <a:srgbClr val="FFFFFF"/>
                </a:solidFill>
                <a:latin typeface="Calibri"/>
              </a:rPr>
              <a:t> — Functional Uniqueness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pic>
        <p:nvPicPr>
          <p:cNvPr id="6" name="Picture 5" descr="22_fuse_decomposi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070" y="871503"/>
            <a:ext cx="8619700" cy="32604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4251960"/>
            <a:ext cx="5760720" cy="365760"/>
          </a:xfrm>
          <a:prstGeom prst="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48640" y="4201074"/>
            <a:ext cx="23306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00" b="1">
                <a:solidFill>
                  <a:srgbClr val="FFFFFF"/>
                </a:solidFill>
                <a:latin typeface="Calibri"/>
              </a:rPr>
              <a:t>What </a:t>
            </a:r>
            <a:r>
              <a:rPr sz="2000" b="1" err="1">
                <a:solidFill>
                  <a:srgbClr val="FFFFFF"/>
                </a:solidFill>
                <a:latin typeface="Calibri"/>
              </a:rPr>
              <a:t>FUn</a:t>
            </a:r>
            <a:r>
              <a:rPr sz="2000" b="1">
                <a:solidFill>
                  <a:srgbClr val="FFFFFF"/>
                </a:solidFill>
                <a:latin typeface="Calibri"/>
              </a:rPr>
              <a:t> measures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4617720"/>
            <a:ext cx="5760720" cy="190235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79120" y="5061083"/>
            <a:ext cx="5577840" cy="743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 err="1">
                <a:solidFill>
                  <a:srgbClr val="1A3D2B"/>
                </a:solidFill>
                <a:latin typeface="Calibri"/>
              </a:rPr>
              <a:t>FUn</a:t>
            </a:r>
            <a:r>
              <a:rPr sz="1600">
                <a:solidFill>
                  <a:srgbClr val="1A3D2B"/>
                </a:solidFill>
                <a:latin typeface="Calibri"/>
              </a:rPr>
              <a:t> = nearest-</a:t>
            </a:r>
            <a:r>
              <a:rPr sz="1600" err="1">
                <a:solidFill>
                  <a:srgbClr val="1A3D2B"/>
                </a:solidFill>
                <a:latin typeface="Calibri"/>
              </a:rPr>
              <a:t>neighbour</a:t>
            </a:r>
            <a:r>
              <a:rPr sz="1600">
                <a:solidFill>
                  <a:srgbClr val="1A3D2B"/>
                </a:solidFill>
                <a:latin typeface="Calibri"/>
              </a:rPr>
              <a:t> distance in trait space.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If the closest other species is FAR, the focal species has no functional analogue.</a:t>
            </a:r>
          </a:p>
          <a:p>
            <a:pPr>
              <a:spcAft>
                <a:spcPts val="200"/>
              </a:spcAft>
            </a:pPr>
            <a:r>
              <a:rPr sz="1100">
                <a:solidFill>
                  <a:srgbClr val="333333"/>
                </a:solidFill>
                <a:latin typeface="Calibri"/>
              </a:rPr>
              <a:t>If the closest is CLOSE, the focal species is functionally redundant.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00800" y="4251960"/>
            <a:ext cx="5303520" cy="36576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6492240" y="4201074"/>
            <a:ext cx="39789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000" b="1">
                <a:solidFill>
                  <a:srgbClr val="FFFFFF"/>
                </a:solidFill>
                <a:latin typeface="Calibri"/>
              </a:rPr>
              <a:t>Amazon example — Arapaima gigas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00800" y="4617720"/>
            <a:ext cx="5303520" cy="190235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6492240" y="4690872"/>
            <a:ext cx="5120640" cy="1441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Pirarucu has UNIQUE body proportions — no close morphological analogue in the entire Amazonian fish fauna.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Its nearest neighbour (Osteoglossum) sits at d = 1.6 in trait space.</a:t>
            </a:r>
          </a:p>
          <a:p>
            <a:pPr>
              <a:spcAft>
                <a:spcPts val="200"/>
              </a:spcAft>
            </a:pPr>
            <a:r>
              <a:rPr sz="1100">
                <a:solidFill>
                  <a:srgbClr val="333333"/>
                </a:solidFill>
                <a:latin typeface="Calibri"/>
              </a:rPr>
              <a:t>The next closest fish is at d = 0.4 from Osteoglossum — so Arapaima's FUn is 4× higher than the average.</a:t>
            </a:r>
          </a:p>
          <a:p>
            <a:pPr>
              <a:spcAft>
                <a:spcPts val="200"/>
              </a:spcAft>
            </a:pPr>
            <a:endParaRPr sz="1100">
              <a:solidFill>
                <a:srgbClr val="333333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B23A48"/>
                </a:solidFill>
                <a:latin typeface="Calibri"/>
              </a:rPr>
              <a:t>Loss of pirarucu = irreversible loss of the 'giant aerial-breathing predator' role.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0" y="164592"/>
            <a:ext cx="5041380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 err="1">
                <a:solidFill>
                  <a:srgbClr val="FFFFFF"/>
                </a:solidFill>
                <a:latin typeface="Calibri"/>
              </a:rPr>
              <a:t>FSpec</a:t>
            </a:r>
            <a:r>
              <a:rPr sz="2800" b="1" i="1">
                <a:solidFill>
                  <a:srgbClr val="FFFFFF"/>
                </a:solidFill>
                <a:latin typeface="Calibri"/>
              </a:rPr>
              <a:t> — Functional </a:t>
            </a:r>
            <a:r>
              <a:rPr sz="2800" b="1" i="1" err="1">
                <a:solidFill>
                  <a:srgbClr val="FFFFFF"/>
                </a:solidFill>
                <a:latin typeface="Calibri"/>
              </a:rPr>
              <a:t>Specialisation</a:t>
            </a:r>
            <a:endParaRPr sz="2800" b="1" i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097280"/>
            <a:ext cx="5760720" cy="365760"/>
          </a:xfrm>
          <a:prstGeom prst="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48640" y="1102052"/>
            <a:ext cx="22801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What </a:t>
            </a:r>
            <a:r>
              <a:rPr b="1" err="1">
                <a:solidFill>
                  <a:srgbClr val="FFFFFF"/>
                </a:solidFill>
                <a:latin typeface="Calibri"/>
              </a:rPr>
              <a:t>FSpec</a:t>
            </a:r>
            <a:r>
              <a:rPr b="1">
                <a:solidFill>
                  <a:srgbClr val="FFFFFF"/>
                </a:solidFill>
                <a:latin typeface="Calibri"/>
              </a:rPr>
              <a:t> measures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463040"/>
            <a:ext cx="5760720" cy="36576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548640" y="1536192"/>
            <a:ext cx="5577840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err="1">
                <a:solidFill>
                  <a:srgbClr val="1A5278"/>
                </a:solidFill>
                <a:latin typeface="Calibri"/>
              </a:rPr>
              <a:t>FSpec</a:t>
            </a:r>
            <a:r>
              <a:rPr>
                <a:solidFill>
                  <a:srgbClr val="1A5278"/>
                </a:solidFill>
                <a:latin typeface="Calibri"/>
              </a:rPr>
              <a:t> = distance from the CENTROID of the global trait space.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The centroid is the 'average strategy' of all species pooled.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A species at the centroid = generalist; far from the centroid = specialist.</a:t>
            </a:r>
          </a:p>
          <a:p>
            <a:pPr>
              <a:spcAft>
                <a:spcPts val="200"/>
              </a:spcAft>
            </a:pPr>
            <a:endParaRPr lang="fr-FR" sz="1400">
              <a:solidFill>
                <a:srgbClr val="333333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endParaRPr lang="fr-FR" sz="1400">
              <a:solidFill>
                <a:srgbClr val="333333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endParaRPr lang="fr-FR" sz="1400">
              <a:solidFill>
                <a:srgbClr val="333333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endParaRPr sz="1400">
              <a:solidFill>
                <a:srgbClr val="333333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err="1">
                <a:solidFill>
                  <a:srgbClr val="1A3D2B"/>
                </a:solidFill>
                <a:latin typeface="Calibri"/>
              </a:rPr>
              <a:t>FUn</a:t>
            </a:r>
            <a:r>
              <a:rPr>
                <a:solidFill>
                  <a:srgbClr val="1A3D2B"/>
                </a:solidFill>
                <a:latin typeface="Calibri"/>
              </a:rPr>
              <a:t> vs </a:t>
            </a:r>
            <a:r>
              <a:rPr err="1">
                <a:solidFill>
                  <a:srgbClr val="1A3D2B"/>
                </a:solidFill>
                <a:latin typeface="Calibri"/>
              </a:rPr>
              <a:t>FSpec</a:t>
            </a:r>
            <a:r>
              <a:rPr>
                <a:solidFill>
                  <a:srgbClr val="1A3D2B"/>
                </a:solidFill>
                <a:latin typeface="Calibri"/>
              </a:rPr>
              <a:t> — what's the difference?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• </a:t>
            </a:r>
            <a:r>
              <a:rPr sz="1400" err="1">
                <a:solidFill>
                  <a:srgbClr val="333333"/>
                </a:solidFill>
                <a:latin typeface="Calibri"/>
              </a:rPr>
              <a:t>FUn</a:t>
            </a:r>
            <a:r>
              <a:rPr sz="1400">
                <a:solidFill>
                  <a:srgbClr val="333333"/>
                </a:solidFill>
                <a:latin typeface="Calibri"/>
              </a:rPr>
              <a:t> looks at a SINGLE </a:t>
            </a:r>
            <a:r>
              <a:rPr sz="1400" err="1">
                <a:solidFill>
                  <a:srgbClr val="333333"/>
                </a:solidFill>
                <a:latin typeface="Calibri"/>
              </a:rPr>
              <a:t>neighbour</a:t>
            </a:r>
            <a:r>
              <a:rPr sz="1400">
                <a:solidFill>
                  <a:srgbClr val="333333"/>
                </a:solidFill>
                <a:latin typeface="Calibri"/>
              </a:rPr>
              <a:t>. A peripheral species can have low </a:t>
            </a:r>
            <a:r>
              <a:rPr sz="1400" err="1">
                <a:solidFill>
                  <a:srgbClr val="333333"/>
                </a:solidFill>
                <a:latin typeface="Calibri"/>
              </a:rPr>
              <a:t>FUn</a:t>
            </a:r>
            <a:r>
              <a:rPr sz="1400">
                <a:solidFill>
                  <a:srgbClr val="333333"/>
                </a:solidFill>
                <a:latin typeface="Calibri"/>
              </a:rPr>
              <a:t> if another peripheral species is close.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• </a:t>
            </a:r>
            <a:r>
              <a:rPr sz="1400" err="1">
                <a:solidFill>
                  <a:srgbClr val="333333"/>
                </a:solidFill>
                <a:latin typeface="Calibri"/>
              </a:rPr>
              <a:t>FSpec</a:t>
            </a:r>
            <a:r>
              <a:rPr sz="1400">
                <a:solidFill>
                  <a:srgbClr val="333333"/>
                </a:solidFill>
                <a:latin typeface="Calibri"/>
              </a:rPr>
              <a:t> looks at the GLOBAL average. A peripheral species has high </a:t>
            </a:r>
            <a:r>
              <a:rPr sz="1400" err="1">
                <a:solidFill>
                  <a:srgbClr val="333333"/>
                </a:solidFill>
                <a:latin typeface="Calibri"/>
              </a:rPr>
              <a:t>FSpec</a:t>
            </a:r>
            <a:r>
              <a:rPr sz="1400">
                <a:solidFill>
                  <a:srgbClr val="333333"/>
                </a:solidFill>
                <a:latin typeface="Calibri"/>
              </a:rPr>
              <a:t> regardless of its </a:t>
            </a:r>
            <a:r>
              <a:rPr sz="1400" err="1">
                <a:solidFill>
                  <a:srgbClr val="333333"/>
                </a:solidFill>
                <a:latin typeface="Calibri"/>
              </a:rPr>
              <a:t>neighbours</a:t>
            </a:r>
            <a:r>
              <a:rPr sz="1400">
                <a:solidFill>
                  <a:srgbClr val="333333"/>
                </a:solidFill>
                <a:latin typeface="Calibri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00800" y="1097280"/>
            <a:ext cx="5303520" cy="36576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6492240" y="1102052"/>
            <a:ext cx="44314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Amazon example — Electrophorus electricus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00800" y="1463040"/>
            <a:ext cx="5303520" cy="36576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6492240" y="1536192"/>
            <a:ext cx="5120640" cy="291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The </a:t>
            </a:r>
            <a:r>
              <a:rPr sz="1600" err="1">
                <a:solidFill>
                  <a:srgbClr val="333333"/>
                </a:solidFill>
                <a:latin typeface="Calibri"/>
              </a:rPr>
              <a:t>poraque</a:t>
            </a:r>
            <a:r>
              <a:rPr sz="1600">
                <a:solidFill>
                  <a:srgbClr val="333333"/>
                </a:solidFill>
                <a:latin typeface="Calibri"/>
              </a:rPr>
              <a:t> (electric eel) is the most </a:t>
            </a:r>
            <a:r>
              <a:rPr sz="1600" err="1">
                <a:solidFill>
                  <a:srgbClr val="333333"/>
                </a:solidFill>
                <a:latin typeface="Calibri"/>
              </a:rPr>
              <a:t>specialised</a:t>
            </a:r>
            <a:r>
              <a:rPr sz="1600">
                <a:solidFill>
                  <a:srgbClr val="333333"/>
                </a:solidFill>
                <a:latin typeface="Calibri"/>
              </a:rPr>
              <a:t> fish in our Amazonian dataset.</a:t>
            </a:r>
            <a:endParaRPr lang="fr-FR" sz="1600">
              <a:solidFill>
                <a:srgbClr val="333333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endParaRPr sz="1600">
              <a:solidFill>
                <a:srgbClr val="333333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Body shape: extremely elongated (TL/BD &gt; 12) — far from the average Amazonian fish (typical TL/BD ≈ 3).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Eye size: tiny (relies on electroreception, not vision).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Caudal fin: nearly absent — anguilliform locomotion.</a:t>
            </a:r>
          </a:p>
          <a:p>
            <a:pPr>
              <a:spcAft>
                <a:spcPts val="200"/>
              </a:spcAft>
            </a:pPr>
            <a:endParaRPr sz="1400">
              <a:solidFill>
                <a:srgbClr val="333333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B23A48"/>
                </a:solidFill>
                <a:latin typeface="Calibri"/>
              </a:rPr>
              <a:t>→ </a:t>
            </a:r>
            <a:r>
              <a:rPr sz="1400" err="1">
                <a:solidFill>
                  <a:srgbClr val="B23A48"/>
                </a:solidFill>
                <a:latin typeface="Calibri"/>
              </a:rPr>
              <a:t>FSpec</a:t>
            </a:r>
            <a:r>
              <a:rPr sz="1400">
                <a:solidFill>
                  <a:srgbClr val="B23A48"/>
                </a:solidFill>
                <a:latin typeface="Calibri"/>
              </a:rPr>
              <a:t> is among the highest of any Neotropical fish.</a:t>
            </a:r>
          </a:p>
          <a:p>
            <a:pPr>
              <a:spcAft>
                <a:spcPts val="200"/>
              </a:spcAft>
            </a:pPr>
            <a:endParaRPr sz="1400">
              <a:solidFill>
                <a:srgbClr val="B23A48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1A3D2B"/>
                </a:solidFill>
                <a:latin typeface="Calibri"/>
              </a:rPr>
              <a:t>Compare: Astyanax </a:t>
            </a:r>
            <a:r>
              <a:rPr sz="1200" err="1">
                <a:solidFill>
                  <a:srgbClr val="1A3D2B"/>
                </a:solidFill>
                <a:latin typeface="Calibri"/>
              </a:rPr>
              <a:t>bimaculatus</a:t>
            </a:r>
            <a:r>
              <a:rPr sz="1200">
                <a:solidFill>
                  <a:srgbClr val="1A3D2B"/>
                </a:solidFill>
                <a:latin typeface="Calibri"/>
              </a:rPr>
              <a:t> (</a:t>
            </a:r>
            <a:r>
              <a:rPr sz="1200" err="1">
                <a:solidFill>
                  <a:srgbClr val="1A3D2B"/>
                </a:solidFill>
                <a:latin typeface="Calibri"/>
              </a:rPr>
              <a:t>lambari</a:t>
            </a:r>
            <a:r>
              <a:rPr sz="1200">
                <a:solidFill>
                  <a:srgbClr val="1A3D2B"/>
                </a:solidFill>
                <a:latin typeface="Calibri"/>
              </a:rPr>
              <a:t>) sits near the centroid → low </a:t>
            </a:r>
            <a:r>
              <a:rPr sz="1200" err="1">
                <a:solidFill>
                  <a:srgbClr val="1A3D2B"/>
                </a:solidFill>
                <a:latin typeface="Calibri"/>
              </a:rPr>
              <a:t>FSpec</a:t>
            </a:r>
            <a:r>
              <a:rPr sz="1200">
                <a:solidFill>
                  <a:srgbClr val="1A3D2B"/>
                </a:solidFill>
                <a:latin typeface="Calibri"/>
              </a:rPr>
              <a:t>, generalist strategy.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Oval 17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0" y="164592"/>
            <a:ext cx="7079502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IUCN extinction weights — Mooers et al. (2008)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280" y="3936137"/>
            <a:ext cx="5760720" cy="36576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426720" y="3946079"/>
            <a:ext cx="281904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The Mooers transformation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280" y="4301897"/>
            <a:ext cx="5760720" cy="2190343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426720" y="4375049"/>
            <a:ext cx="5577840" cy="2190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Mooers et al. (2008) propose extinction probabilities derived from demographic models of how IUCN status reflects future risk.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2D7A4F"/>
                </a:solidFill>
                <a:latin typeface="Calibri"/>
              </a:rPr>
              <a:t>• LC = 0.0   (no extra weight)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F4A261"/>
                </a:solidFill>
                <a:latin typeface="Calibri"/>
              </a:rPr>
              <a:t>• NT = 0.10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E76F51"/>
                </a:solidFill>
                <a:latin typeface="Calibri"/>
              </a:rPr>
              <a:t>• VU = 0.40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9D2226"/>
                </a:solidFill>
                <a:latin typeface="Calibri"/>
              </a:rPr>
              <a:t>• EN = 0.667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3A0CA3"/>
                </a:solidFill>
                <a:latin typeface="Calibri"/>
              </a:rPr>
              <a:t>• CR = 0.999  (near-certain extinction)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78880" y="3936137"/>
            <a:ext cx="5303520" cy="36576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6370320" y="3946079"/>
            <a:ext cx="41261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Should you adapt the weights regionally?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78880" y="4301897"/>
            <a:ext cx="5303520" cy="2190343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6370320" y="4375049"/>
            <a:ext cx="5120640" cy="2103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600">
                <a:solidFill>
                  <a:srgbClr val="1A3D2B"/>
                </a:solidFill>
                <a:latin typeface="Calibri"/>
              </a:rPr>
              <a:t>Mooers' weights are GLOBAL averages.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In Amazonia, deforestation pressure means even LC species face non-zero local risk.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333333"/>
                </a:solidFill>
                <a:latin typeface="Calibri"/>
              </a:rPr>
              <a:t>Best practice: re-run FUSE with regionally-adjusted weights and compare top-5 lists.</a:t>
            </a:r>
          </a:p>
          <a:p>
            <a:pPr>
              <a:spcAft>
                <a:spcPts val="200"/>
              </a:spcAft>
            </a:pPr>
            <a:endParaRPr sz="1600">
              <a:solidFill>
                <a:srgbClr val="333333"/>
              </a:solidFill>
              <a:latin typeface="Calibri"/>
            </a:endParaRP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C47A1B"/>
                </a:solidFill>
                <a:latin typeface="Calibri"/>
              </a:rPr>
              <a:t>Suggested Amazon rescaling: LC = 0.05, NT = 0.20, VU = 0.50, EN = 0.75, CR = 0.999.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  <p:pic>
        <p:nvPicPr>
          <p:cNvPr id="20" name="Picture 5" descr="22_fuse_decomposition.png">
            <a:extLst>
              <a:ext uri="{FF2B5EF4-FFF2-40B4-BE49-F238E27FC236}">
                <a16:creationId xmlns:a16="http://schemas.microsoft.com/office/drawing/2014/main" id="{8C5C9DC1-2CC6-9AA2-5CA4-2AF6B188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40" y="672286"/>
            <a:ext cx="8619700" cy="326043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Oval 9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100584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48640" y="137160"/>
            <a:ext cx="6942478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FUSE — Amazonian fish conservation priorities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74320"/>
            <a:ext cx="1554480" cy="502920"/>
          </a:xfrm>
          <a:prstGeom prst="roundRect">
            <a:avLst/>
          </a:prstGeom>
          <a:solidFill>
            <a:srgbClr val="44884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92608"/>
            <a:ext cx="155448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EXAMPLE</a:t>
            </a:r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896" y="1188720"/>
            <a:ext cx="6593117" cy="4937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" y="6263640"/>
            <a:ext cx="1106424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i="1">
                <a:solidFill>
                  <a:srgbClr val="1A3D2B"/>
                </a:solidFill>
                <a:latin typeface="Calibri"/>
              </a:rPr>
              <a:t>Bubble size = FUSE score · large-bodied threatened species at the upper-right corner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Oval 28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8" name="Rectangle 27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0" y="164592"/>
            <a:ext cx="5846793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Top-5 FUSE priorities — Amazonian fish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EXAMPLE</a:t>
            </a:r>
          </a:p>
        </p:txBody>
      </p:sp>
      <p:sp>
        <p:nvSpPr>
          <p:cNvPr id="6" name="Oval 5"/>
          <p:cNvSpPr/>
          <p:nvPr/>
        </p:nvSpPr>
        <p:spPr>
          <a:xfrm>
            <a:off x="457200" y="1097280"/>
            <a:ext cx="640080" cy="640080"/>
          </a:xfrm>
          <a:prstGeom prst="ellipse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57200" y="1216152"/>
            <a:ext cx="64008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00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280160" y="1097280"/>
            <a:ext cx="10424160" cy="960120"/>
          </a:xfrm>
          <a:prstGeom prst="rect">
            <a:avLst/>
          </a:prstGeom>
          <a:solidFill>
            <a:srgbClr val="F8F9FA"/>
          </a:solidFill>
          <a:ln w="6350">
            <a:solidFill>
              <a:srgbClr val="C0C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371600" y="1188720"/>
            <a:ext cx="1024128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1A3D2B"/>
                </a:solidFill>
                <a:latin typeface="Calibri"/>
              </a:rPr>
              <a:t>Arapaima gigas  </a:t>
            </a:r>
            <a:r>
              <a:rPr sz="1100">
                <a:solidFill>
                  <a:srgbClr val="333333"/>
                </a:solidFill>
                <a:latin typeface="Calibri"/>
              </a:rPr>
              <a:t>(Pirarucu)  </a:t>
            </a:r>
            <a:r>
              <a:rPr sz="1000">
                <a:solidFill>
                  <a:srgbClr val="B23A48"/>
                </a:solidFill>
                <a:latin typeface="Calibri"/>
              </a:rPr>
              <a:t>[DD]</a:t>
            </a:r>
          </a:p>
          <a:p>
            <a:r>
              <a:rPr sz="1000">
                <a:solidFill>
                  <a:srgbClr val="333333"/>
                </a:solidFill>
                <a:latin typeface="Calibri"/>
              </a:rPr>
              <a:t>Largest freshwater fish (3 m). Aerial-breathing. Overfished.</a:t>
            </a:r>
          </a:p>
        </p:txBody>
      </p:sp>
      <p:sp>
        <p:nvSpPr>
          <p:cNvPr id="10" name="Oval 9"/>
          <p:cNvSpPr/>
          <p:nvPr/>
        </p:nvSpPr>
        <p:spPr>
          <a:xfrm>
            <a:off x="457200" y="2176272"/>
            <a:ext cx="640080" cy="640080"/>
          </a:xfrm>
          <a:prstGeom prst="ellipse">
            <a:avLst/>
          </a:prstGeom>
          <a:solidFill>
            <a:srgbClr val="9D22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457200" y="2295144"/>
            <a:ext cx="64008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00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0160" y="2176272"/>
            <a:ext cx="10424160" cy="960120"/>
          </a:xfrm>
          <a:prstGeom prst="rect">
            <a:avLst/>
          </a:prstGeom>
          <a:solidFill>
            <a:srgbClr val="F8F9FA"/>
          </a:solidFill>
          <a:ln w="6350">
            <a:solidFill>
              <a:srgbClr val="C0C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1371600" y="2267712"/>
            <a:ext cx="1024128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1A3D2B"/>
                </a:solidFill>
                <a:latin typeface="Calibri"/>
              </a:rPr>
              <a:t>Pseudoplatystoma corruscans  </a:t>
            </a:r>
            <a:r>
              <a:rPr sz="1100">
                <a:solidFill>
                  <a:srgbClr val="333333"/>
                </a:solidFill>
                <a:latin typeface="Calibri"/>
              </a:rPr>
              <a:t>(Pintado)  </a:t>
            </a:r>
            <a:r>
              <a:rPr sz="1000">
                <a:solidFill>
                  <a:srgbClr val="9D2226"/>
                </a:solidFill>
                <a:latin typeface="Calibri"/>
              </a:rPr>
              <a:t>[VU]</a:t>
            </a:r>
          </a:p>
          <a:p>
            <a:r>
              <a:rPr sz="1000">
                <a:solidFill>
                  <a:srgbClr val="333333"/>
                </a:solidFill>
                <a:latin typeface="Calibri"/>
              </a:rPr>
              <a:t>Large migratory catfish. Damming + overfishing.</a:t>
            </a:r>
          </a:p>
        </p:txBody>
      </p:sp>
      <p:sp>
        <p:nvSpPr>
          <p:cNvPr id="14" name="Oval 13"/>
          <p:cNvSpPr/>
          <p:nvPr/>
        </p:nvSpPr>
        <p:spPr>
          <a:xfrm>
            <a:off x="457200" y="3255263"/>
            <a:ext cx="640080" cy="640080"/>
          </a:xfrm>
          <a:prstGeom prst="ellipse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457200" y="3374135"/>
            <a:ext cx="64008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000">
                <a:solidFill>
                  <a:srgbClr val="FFFFFF"/>
                </a:solidFill>
                <a:latin typeface="Calibri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80160" y="3255263"/>
            <a:ext cx="10424160" cy="960120"/>
          </a:xfrm>
          <a:prstGeom prst="rect">
            <a:avLst/>
          </a:prstGeom>
          <a:solidFill>
            <a:srgbClr val="F8F9FA"/>
          </a:solidFill>
          <a:ln w="6350">
            <a:solidFill>
              <a:srgbClr val="C0C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1371600" y="3346703"/>
            <a:ext cx="1024128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1A3D2B"/>
                </a:solidFill>
                <a:latin typeface="Calibri"/>
              </a:rPr>
              <a:t>Brachyplatystoma rousseauxii  </a:t>
            </a:r>
            <a:r>
              <a:rPr sz="1100">
                <a:solidFill>
                  <a:srgbClr val="333333"/>
                </a:solidFill>
                <a:latin typeface="Calibri"/>
              </a:rPr>
              <a:t>(Dourada)  </a:t>
            </a:r>
            <a:r>
              <a:rPr sz="1000">
                <a:solidFill>
                  <a:srgbClr val="B23A48"/>
                </a:solidFill>
                <a:latin typeface="Calibri"/>
              </a:rPr>
              <a:t>[DD]</a:t>
            </a:r>
          </a:p>
          <a:p>
            <a:r>
              <a:rPr sz="1000">
                <a:solidFill>
                  <a:srgbClr val="333333"/>
                </a:solidFill>
                <a:latin typeface="Calibri"/>
              </a:rPr>
              <a:t>Long-distance migrant (6,000 km). Hydroelectric impacts.</a:t>
            </a:r>
          </a:p>
        </p:txBody>
      </p:sp>
      <p:sp>
        <p:nvSpPr>
          <p:cNvPr id="18" name="Oval 17"/>
          <p:cNvSpPr/>
          <p:nvPr/>
        </p:nvSpPr>
        <p:spPr>
          <a:xfrm>
            <a:off x="457200" y="4334255"/>
            <a:ext cx="640080" cy="640080"/>
          </a:xfrm>
          <a:prstGeom prst="ellipse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457200" y="4453127"/>
            <a:ext cx="64008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000">
                <a:solidFill>
                  <a:srgbClr val="FFFFFF"/>
                </a:solidFill>
                <a:latin typeface="Calibri"/>
              </a:rPr>
              <a:t>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0160" y="4334255"/>
            <a:ext cx="10424160" cy="960120"/>
          </a:xfrm>
          <a:prstGeom prst="rect">
            <a:avLst/>
          </a:prstGeom>
          <a:solidFill>
            <a:srgbClr val="F8F9FA"/>
          </a:solidFill>
          <a:ln w="6350">
            <a:solidFill>
              <a:srgbClr val="C0C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1371600" y="4425695"/>
            <a:ext cx="1024128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1A3D2B"/>
                </a:solidFill>
                <a:latin typeface="Calibri"/>
              </a:rPr>
              <a:t>Potamotrygon motoro  </a:t>
            </a:r>
            <a:r>
              <a:rPr sz="1100">
                <a:solidFill>
                  <a:srgbClr val="333333"/>
                </a:solidFill>
                <a:latin typeface="Calibri"/>
              </a:rPr>
              <a:t>(Raia-cururu)  </a:t>
            </a:r>
            <a:r>
              <a:rPr sz="1000">
                <a:solidFill>
                  <a:srgbClr val="B23A48"/>
                </a:solidFill>
                <a:latin typeface="Calibri"/>
              </a:rPr>
              <a:t>[DD]</a:t>
            </a:r>
          </a:p>
          <a:p>
            <a:r>
              <a:rPr sz="1000">
                <a:solidFill>
                  <a:srgbClr val="333333"/>
                </a:solidFill>
                <a:latin typeface="Calibri"/>
              </a:rPr>
              <a:t>Freshwater stingray. Unique morphology, aquarium trade.</a:t>
            </a:r>
          </a:p>
        </p:txBody>
      </p:sp>
      <p:sp>
        <p:nvSpPr>
          <p:cNvPr id="22" name="Oval 21"/>
          <p:cNvSpPr/>
          <p:nvPr/>
        </p:nvSpPr>
        <p:spPr>
          <a:xfrm>
            <a:off x="457200" y="5413247"/>
            <a:ext cx="640080" cy="640080"/>
          </a:xfrm>
          <a:prstGeom prst="ellipse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457200" y="5532119"/>
            <a:ext cx="64008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2000">
                <a:solidFill>
                  <a:srgbClr val="FFFFFF"/>
                </a:solidFill>
                <a:latin typeface="Calibri"/>
              </a:rPr>
              <a:t>5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80160" y="5413247"/>
            <a:ext cx="10424160" cy="960120"/>
          </a:xfrm>
          <a:prstGeom prst="rect">
            <a:avLst/>
          </a:prstGeom>
          <a:solidFill>
            <a:srgbClr val="F8F9FA"/>
          </a:solidFill>
          <a:ln w="6350">
            <a:solidFill>
              <a:srgbClr val="C0C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1371600" y="5504687"/>
            <a:ext cx="1024128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400">
                <a:solidFill>
                  <a:srgbClr val="1A3D2B"/>
                </a:solidFill>
                <a:latin typeface="Calibri"/>
              </a:rPr>
              <a:t>Electrophorus electricus  </a:t>
            </a:r>
            <a:r>
              <a:rPr sz="1100">
                <a:solidFill>
                  <a:srgbClr val="333333"/>
                </a:solidFill>
                <a:latin typeface="Calibri"/>
              </a:rPr>
              <a:t>(Poraque)  </a:t>
            </a:r>
            <a:r>
              <a:rPr sz="1000">
                <a:solidFill>
                  <a:srgbClr val="2D7A4F"/>
                </a:solidFill>
                <a:latin typeface="Calibri"/>
              </a:rPr>
              <a:t>[LC]</a:t>
            </a:r>
          </a:p>
          <a:p>
            <a:r>
              <a:rPr sz="1000">
                <a:solidFill>
                  <a:srgbClr val="333333"/>
                </a:solidFill>
                <a:latin typeface="Calibri"/>
              </a:rPr>
              <a:t>Functionally unique despite LC. Habitat loss.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E2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4" name="Oval 3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3" name="Rectangle 3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Shape 0"/>
          <p:cNvSpPr/>
          <p:nvPr/>
        </p:nvSpPr>
        <p:spPr>
          <a:xfrm>
            <a:off x="-1097280" y="-914400"/>
            <a:ext cx="5029200" cy="5029200"/>
          </a:xfrm>
          <a:prstGeom prst="ellipse">
            <a:avLst/>
          </a:prstGeom>
          <a:solidFill>
            <a:srgbClr val="2D5A3A">
              <a:alpha val="45000"/>
            </a:srgbClr>
          </a:solidFill>
          <a:ln w="12700">
            <a:solidFill>
              <a:srgbClr val="2D5A3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8503920" y="3200400"/>
            <a:ext cx="5486400" cy="5486400"/>
          </a:xfrm>
          <a:prstGeom prst="ellipse">
            <a:avLst/>
          </a:prstGeom>
          <a:solidFill>
            <a:srgbClr val="1A3520">
              <a:alpha val="55000"/>
            </a:srgbClr>
          </a:solidFill>
          <a:ln w="12700">
            <a:solidFill>
              <a:srgbClr val="1A352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Text 3"/>
          <p:cNvSpPr/>
          <p:nvPr/>
        </p:nvSpPr>
        <p:spPr>
          <a:xfrm>
            <a:off x="1859280" y="208722"/>
            <a:ext cx="8229600" cy="1737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6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RLQ biplots + Fourth-corner heatmap</a:t>
            </a:r>
            <a:endParaRPr lang="en-US" sz="3600"/>
          </a:p>
          <a:p>
            <a:pPr marL="0" indent="0" algn="ctr">
              <a:buNone/>
            </a:pPr>
            <a:r>
              <a:rPr lang="en-US" sz="36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 Extinction simulations + FUSE scores</a:t>
            </a:r>
            <a:endParaRPr lang="en-US" sz="3600"/>
          </a:p>
        </p:txBody>
      </p:sp>
      <p:sp>
        <p:nvSpPr>
          <p:cNvPr id="7" name="Shape 5"/>
          <p:cNvSpPr/>
          <p:nvPr/>
        </p:nvSpPr>
        <p:spPr>
          <a:xfrm>
            <a:off x="441960" y="2650170"/>
            <a:ext cx="5349240" cy="1993392"/>
          </a:xfrm>
          <a:prstGeom prst="rect">
            <a:avLst/>
          </a:prstGeom>
          <a:solidFill>
            <a:srgbClr val="1A2330"/>
          </a:solidFill>
          <a:ln w="9525">
            <a:solidFill>
              <a:srgbClr val="2D3A4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Shape 6"/>
          <p:cNvSpPr/>
          <p:nvPr/>
        </p:nvSpPr>
        <p:spPr>
          <a:xfrm>
            <a:off x="533400" y="2741610"/>
            <a:ext cx="384048" cy="384048"/>
          </a:xfrm>
          <a:prstGeom prst="ellipse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9" name="Text 7"/>
          <p:cNvSpPr/>
          <p:nvPr/>
        </p:nvSpPr>
        <p:spPr>
          <a:xfrm>
            <a:off x="533400" y="2741610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00"/>
          </a:p>
        </p:txBody>
      </p:sp>
      <p:sp>
        <p:nvSpPr>
          <p:cNvPr id="10" name="Text 8"/>
          <p:cNvSpPr/>
          <p:nvPr/>
        </p:nvSpPr>
        <p:spPr>
          <a:xfrm>
            <a:off x="1008888" y="2759898"/>
            <a:ext cx="4690872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9AC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RLQ biplots</a:t>
            </a:r>
            <a:endParaRPr lang="en-US" sz="1200"/>
          </a:p>
        </p:txBody>
      </p:sp>
      <p:sp>
        <p:nvSpPr>
          <p:cNvPr id="11" name="Shape 9"/>
          <p:cNvSpPr/>
          <p:nvPr/>
        </p:nvSpPr>
        <p:spPr>
          <a:xfrm>
            <a:off x="533400" y="3180522"/>
            <a:ext cx="5166360" cy="1371600"/>
          </a:xfrm>
          <a:prstGeom prst="rect">
            <a:avLst/>
          </a:prstGeom>
          <a:solidFill>
            <a:srgbClr val="111826"/>
          </a:solidFill>
          <a:ln w="12700">
            <a:solidFill>
              <a:srgbClr val="1A233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Text 10"/>
          <p:cNvSpPr/>
          <p:nvPr/>
        </p:nvSpPr>
        <p:spPr>
          <a:xfrm>
            <a:off x="606552" y="3235386"/>
            <a:ext cx="5038344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>
                <a:solidFill>
                  <a:srgbClr val="61AFE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rlq_res &lt;- rlq(dudiR,dudiL,dudiQ)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61AFE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site_sc &lt;- as.data.frame(rlq_res$lR)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61AFE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sp_sc   &lt;- as.data.frame(rlq_res$lQ)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Biplot: sites + env vectors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Biplot: species + trait loadings</a:t>
            </a:r>
            <a:endParaRPr lang="en-US" sz="950"/>
          </a:p>
        </p:txBody>
      </p:sp>
      <p:sp>
        <p:nvSpPr>
          <p:cNvPr id="13" name="Shape 11"/>
          <p:cNvSpPr/>
          <p:nvPr/>
        </p:nvSpPr>
        <p:spPr>
          <a:xfrm>
            <a:off x="5974080" y="2650170"/>
            <a:ext cx="5349240" cy="1993392"/>
          </a:xfrm>
          <a:prstGeom prst="rect">
            <a:avLst/>
          </a:prstGeom>
          <a:solidFill>
            <a:srgbClr val="1A2330"/>
          </a:solidFill>
          <a:ln w="9525">
            <a:solidFill>
              <a:srgbClr val="2D3A4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4" name="Shape 12"/>
          <p:cNvSpPr/>
          <p:nvPr/>
        </p:nvSpPr>
        <p:spPr>
          <a:xfrm>
            <a:off x="6065520" y="2741610"/>
            <a:ext cx="384048" cy="384048"/>
          </a:xfrm>
          <a:prstGeom prst="ellipse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Text 13"/>
          <p:cNvSpPr/>
          <p:nvPr/>
        </p:nvSpPr>
        <p:spPr>
          <a:xfrm>
            <a:off x="6065520" y="2741610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00"/>
          </a:p>
        </p:txBody>
      </p:sp>
      <p:sp>
        <p:nvSpPr>
          <p:cNvPr id="16" name="Text 14"/>
          <p:cNvSpPr/>
          <p:nvPr/>
        </p:nvSpPr>
        <p:spPr>
          <a:xfrm>
            <a:off x="6541008" y="2759898"/>
            <a:ext cx="4690872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9AC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Fourth-corner heatmap</a:t>
            </a:r>
            <a:endParaRPr lang="en-US" sz="1200"/>
          </a:p>
        </p:txBody>
      </p:sp>
      <p:sp>
        <p:nvSpPr>
          <p:cNvPr id="17" name="Shape 15"/>
          <p:cNvSpPr/>
          <p:nvPr/>
        </p:nvSpPr>
        <p:spPr>
          <a:xfrm>
            <a:off x="6065520" y="3180522"/>
            <a:ext cx="5166360" cy="1371600"/>
          </a:xfrm>
          <a:prstGeom prst="rect">
            <a:avLst/>
          </a:prstGeom>
          <a:solidFill>
            <a:srgbClr val="111826"/>
          </a:solidFill>
          <a:ln w="12700">
            <a:solidFill>
              <a:srgbClr val="1A233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Text 16"/>
          <p:cNvSpPr/>
          <p:nvPr/>
        </p:nvSpPr>
        <p:spPr>
          <a:xfrm>
            <a:off x="6138672" y="3235386"/>
            <a:ext cx="5038344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>
                <a:solidFill>
                  <a:srgbClr val="61AFE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fc &lt;- fourthcorner2(fc_m2,fc_m4)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Extract r and p.adj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Melt to long format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ggplot heatmap with significance stars</a:t>
            </a:r>
            <a:endParaRPr lang="en-US" sz="950"/>
          </a:p>
        </p:txBody>
      </p:sp>
      <p:sp>
        <p:nvSpPr>
          <p:cNvPr id="19" name="Shape 17"/>
          <p:cNvSpPr/>
          <p:nvPr/>
        </p:nvSpPr>
        <p:spPr>
          <a:xfrm>
            <a:off x="441960" y="4808154"/>
            <a:ext cx="5349240" cy="1993392"/>
          </a:xfrm>
          <a:prstGeom prst="rect">
            <a:avLst/>
          </a:prstGeom>
          <a:solidFill>
            <a:srgbClr val="1A2330"/>
          </a:solidFill>
          <a:ln w="9525">
            <a:solidFill>
              <a:srgbClr val="2D3A4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Shape 18"/>
          <p:cNvSpPr/>
          <p:nvPr/>
        </p:nvSpPr>
        <p:spPr>
          <a:xfrm>
            <a:off x="533400" y="4899594"/>
            <a:ext cx="384048" cy="384048"/>
          </a:xfrm>
          <a:prstGeom prst="ellipse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1" name="Text 19"/>
          <p:cNvSpPr/>
          <p:nvPr/>
        </p:nvSpPr>
        <p:spPr>
          <a:xfrm>
            <a:off x="533400" y="489959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00"/>
          </a:p>
        </p:txBody>
      </p:sp>
      <p:sp>
        <p:nvSpPr>
          <p:cNvPr id="22" name="Text 20"/>
          <p:cNvSpPr/>
          <p:nvPr/>
        </p:nvSpPr>
        <p:spPr>
          <a:xfrm>
            <a:off x="1008888" y="4917882"/>
            <a:ext cx="4690872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9AC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Extinction simulations</a:t>
            </a:r>
            <a:endParaRPr lang="en-US" sz="1200"/>
          </a:p>
        </p:txBody>
      </p:sp>
      <p:sp>
        <p:nvSpPr>
          <p:cNvPr id="23" name="Shape 21"/>
          <p:cNvSpPr/>
          <p:nvPr/>
        </p:nvSpPr>
        <p:spPr>
          <a:xfrm>
            <a:off x="533400" y="5338506"/>
            <a:ext cx="5166360" cy="1371600"/>
          </a:xfrm>
          <a:prstGeom prst="rect">
            <a:avLst/>
          </a:prstGeom>
          <a:solidFill>
            <a:srgbClr val="111826"/>
          </a:solidFill>
          <a:ln w="12700">
            <a:solidFill>
              <a:srgbClr val="1A233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4" name="Text 22"/>
          <p:cNvSpPr/>
          <p:nvPr/>
        </p:nvSpPr>
        <p:spPr>
          <a:xfrm>
            <a:off x="606552" y="5393370"/>
            <a:ext cx="5038344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Baseline FRic and FDis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61AFE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fd_baseline &lt;- dbFD(trait_mat,comm_mat)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3 extinction sequences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Loop: remove species, recompute FD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Plot: FD loss curves</a:t>
            </a:r>
            <a:endParaRPr lang="en-US" sz="950"/>
          </a:p>
        </p:txBody>
      </p:sp>
      <p:sp>
        <p:nvSpPr>
          <p:cNvPr id="25" name="Shape 23"/>
          <p:cNvSpPr/>
          <p:nvPr/>
        </p:nvSpPr>
        <p:spPr>
          <a:xfrm>
            <a:off x="5974080" y="4808154"/>
            <a:ext cx="5349240" cy="1993392"/>
          </a:xfrm>
          <a:prstGeom prst="rect">
            <a:avLst/>
          </a:prstGeom>
          <a:solidFill>
            <a:srgbClr val="1A2330"/>
          </a:solidFill>
          <a:ln w="9525">
            <a:solidFill>
              <a:srgbClr val="2D3A4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6" name="Shape 24"/>
          <p:cNvSpPr/>
          <p:nvPr/>
        </p:nvSpPr>
        <p:spPr>
          <a:xfrm>
            <a:off x="6065520" y="4899594"/>
            <a:ext cx="384048" cy="384048"/>
          </a:xfrm>
          <a:prstGeom prst="ellipse">
            <a:avLst/>
          </a:prstGeom>
          <a:solidFill>
            <a:srgbClr val="E05A1E"/>
          </a:solidFill>
          <a:ln w="12700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7" name="Text 25"/>
          <p:cNvSpPr/>
          <p:nvPr/>
        </p:nvSpPr>
        <p:spPr>
          <a:xfrm>
            <a:off x="6065520" y="4899594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00"/>
          </a:p>
        </p:txBody>
      </p:sp>
      <p:sp>
        <p:nvSpPr>
          <p:cNvPr id="28" name="Text 26"/>
          <p:cNvSpPr/>
          <p:nvPr/>
        </p:nvSpPr>
        <p:spPr>
          <a:xfrm>
            <a:off x="6541008" y="4917882"/>
            <a:ext cx="4690872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9ACA9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FUSE scores</a:t>
            </a:r>
            <a:endParaRPr lang="en-US" sz="1200"/>
          </a:p>
        </p:txBody>
      </p:sp>
      <p:sp>
        <p:nvSpPr>
          <p:cNvPr id="29" name="Shape 27"/>
          <p:cNvSpPr/>
          <p:nvPr/>
        </p:nvSpPr>
        <p:spPr>
          <a:xfrm>
            <a:off x="6065520" y="5338506"/>
            <a:ext cx="5166360" cy="1371600"/>
          </a:xfrm>
          <a:prstGeom prst="rect">
            <a:avLst/>
          </a:prstGeom>
          <a:solidFill>
            <a:srgbClr val="111826"/>
          </a:solidFill>
          <a:ln w="12700">
            <a:solidFill>
              <a:srgbClr val="1A233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0" name="Text 28"/>
          <p:cNvSpPr/>
          <p:nvPr/>
        </p:nvSpPr>
        <p:spPr>
          <a:xfrm>
            <a:off x="6138672" y="5393370"/>
            <a:ext cx="5038344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FUn: nearest-neighbour distance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FSpec: distance to centroid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IUCN weights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61AFE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fuse_df &lt;- mutate(sp_meta,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61AFEF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FUSE = FUn_norm*FSpec_norm*IUCN_w)</a:t>
            </a:r>
            <a:endParaRPr lang="en-US" sz="950"/>
          </a:p>
          <a:p>
            <a:pPr marL="0" indent="0">
              <a:buNone/>
            </a:pPr>
            <a:r>
              <a:rPr lang="en-US" sz="950">
                <a:solidFill>
                  <a:srgbClr val="98C37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# Bubble chart: FUn × FSpec</a:t>
            </a:r>
            <a:endParaRPr lang="en-US" sz="950"/>
          </a:p>
        </p:txBody>
      </p:sp>
      <p:sp>
        <p:nvSpPr>
          <p:cNvPr id="31" name="TextBox 30"/>
          <p:cNvSpPr txBox="1"/>
          <p:nvPr/>
        </p:nvSpPr>
        <p:spPr>
          <a:xfrm>
            <a:off x="10180320" y="4661850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30 / 32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Oval 1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502920" y="164592"/>
            <a:ext cx="5653407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r>
              <a:rPr lang="en-US" sz="2800" b="1" i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environmental-filtering metaphor</a:t>
            </a:r>
            <a:endParaRPr lang="en-US" sz="2800" i="1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MOTIVATION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DCAA0AA3-E166-DE76-74B5-5F1ED14A763B}"/>
              </a:ext>
            </a:extLst>
          </p:cNvPr>
          <p:cNvSpPr/>
          <p:nvPr/>
        </p:nvSpPr>
        <p:spPr>
          <a:xfrm>
            <a:off x="1074057" y="1721084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3000"/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B6CEAC6A-13E4-F0D4-F2FA-7AB976B4AAF2}"/>
              </a:ext>
            </a:extLst>
          </p:cNvPr>
          <p:cNvSpPr/>
          <p:nvPr/>
        </p:nvSpPr>
        <p:spPr>
          <a:xfrm>
            <a:off x="457200" y="1810512"/>
            <a:ext cx="5852160" cy="4498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>
                <a:solidFill>
                  <a:srgbClr val="1F3A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Core idea
</a:t>
            </a:r>
            <a:r>
              <a:rPr lang="en-US" sz="1400">
                <a:solidFill>
                  <a:srgbClr val="21212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Local environmental conditions filter species from the regional pool by selecting trait values compatible with abiotic stress (Keddy 1992; Diaz et al. 1998).
</a:t>
            </a:r>
            <a:r>
              <a:rPr lang="en-US" sz="1600" b="1">
                <a:solidFill>
                  <a:srgbClr val="1F3A5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Operational predictions
</a:t>
            </a:r>
            <a:r>
              <a:rPr lang="en-US" sz="1400">
                <a:solidFill>
                  <a:srgbClr val="21212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Lower trait variance than expected under random assembly (trait convergence).
Trait–environment correlations along gradients.
</a:t>
            </a:r>
            <a:r>
              <a:rPr lang="en-US" sz="1600" b="1">
                <a:solidFill>
                  <a:srgbClr val="B8504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Critique (Kraft et al. 2015; Cadotte &amp; Tucker 2017)
</a:t>
            </a:r>
            <a:r>
              <a:rPr lang="en-US" sz="1400">
                <a:solidFill>
                  <a:srgbClr val="21212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Equating ‘convergence’ with ‘abiotic filtering’ ignores biotic interactions, equalising fitness differences, and competitive exclusion.
</a:t>
            </a:r>
            <a:r>
              <a:rPr lang="en-US" sz="1400" i="1">
                <a:solidFill>
                  <a:srgbClr val="C97B2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the metaphor as a hypothesis, not as an explanation.</a:t>
            </a:r>
            <a:endParaRPr lang="en-US" sz="140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259446D-FECF-B920-F395-DBC04E50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658" y="1500857"/>
            <a:ext cx="5527221" cy="438787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9" name="Oval 38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8" name="Rectangle 37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Shape 0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>
              <a:alpha val="5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>
              <a:alpha val="6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Shape 2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>
              <a:alpha val="40000"/>
            </a:srgbClr>
          </a:solidFill>
          <a:ln w="12700">
            <a:solidFill>
              <a:srgbClr val="B8DDC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5" name="Shape 3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>
              <a:alpha val="35000"/>
            </a:srgbClr>
          </a:solidFill>
          <a:ln w="12700">
            <a:solidFill>
              <a:srgbClr val="C8DDB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411480" y="347472"/>
            <a:ext cx="11338560" cy="6163056"/>
          </a:xfrm>
          <a:prstGeom prst="rect">
            <a:avLst/>
          </a:prstGeom>
          <a:solidFill>
            <a:srgbClr val="FFFFFF">
              <a:alpha val="88000"/>
            </a:srgbClr>
          </a:solidFill>
          <a:ln w="6350">
            <a:solidFill>
              <a:srgbClr val="CCCCCC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1A3D2B"/>
          </a:solidFill>
          <a:ln w="12700">
            <a:solidFill>
              <a:srgbClr val="1A3D2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02920" y="45720"/>
            <a:ext cx="960120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Exercises</a:t>
            </a:r>
            <a:endParaRPr lang="en-US" sz="2100"/>
          </a:p>
        </p:txBody>
      </p:sp>
      <p:sp>
        <p:nvSpPr>
          <p:cNvPr id="9" name="Shape 7"/>
          <p:cNvSpPr/>
          <p:nvPr/>
        </p:nvSpPr>
        <p:spPr>
          <a:xfrm>
            <a:off x="10195560" y="182880"/>
            <a:ext cx="1691640" cy="530352"/>
          </a:xfrm>
          <a:prstGeom prst="roundRect">
            <a:avLst>
              <a:gd name="adj" fmla="val 10345"/>
            </a:avLst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0" name="Text 8"/>
          <p:cNvSpPr/>
          <p:nvPr/>
        </p:nvSpPr>
        <p:spPr>
          <a:xfrm>
            <a:off x="10195560" y="182880"/>
            <a:ext cx="169164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EXERCISES</a:t>
            </a:r>
            <a:endParaRPr lang="en-US" sz="900"/>
          </a:p>
        </p:txBody>
      </p:sp>
      <p:sp>
        <p:nvSpPr>
          <p:cNvPr id="11" name="Shape 9"/>
          <p:cNvSpPr/>
          <p:nvPr/>
        </p:nvSpPr>
        <p:spPr>
          <a:xfrm>
            <a:off x="502920" y="1078992"/>
            <a:ext cx="5372100" cy="2633472"/>
          </a:xfrm>
          <a:prstGeom prst="rect">
            <a:avLst/>
          </a:prstGeom>
          <a:solidFill>
            <a:srgbClr val="F8F9FA"/>
          </a:solidFill>
          <a:ln w="1524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Shape 10"/>
          <p:cNvSpPr/>
          <p:nvPr/>
        </p:nvSpPr>
        <p:spPr>
          <a:xfrm>
            <a:off x="502920" y="1078992"/>
            <a:ext cx="5372100" cy="384048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3" name="Text 11"/>
          <p:cNvSpPr/>
          <p:nvPr/>
        </p:nvSpPr>
        <p:spPr>
          <a:xfrm>
            <a:off x="612648" y="1097280"/>
            <a:ext cx="51892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Q1 — RLQ interpretation</a:t>
            </a:r>
            <a:endParaRPr lang="en-US" sz="1200"/>
          </a:p>
        </p:txBody>
      </p:sp>
      <p:sp>
        <p:nvSpPr>
          <p:cNvPr id="14" name="Text 12"/>
          <p:cNvSpPr/>
          <p:nvPr/>
        </p:nvSpPr>
        <p:spPr>
          <a:xfrm>
            <a:off x="612648" y="1536192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a) Re-run the RLQ analysis excluding SeedMass from Q. How does Axis 1 change? Does the main environmental gradient interpretation remain the same?</a:t>
            </a:r>
            <a:endParaRPr lang="en-US" sz="1050"/>
          </a:p>
        </p:txBody>
      </p:sp>
      <p:sp>
        <p:nvSpPr>
          <p:cNvPr id="15" name="Text 13"/>
          <p:cNvSpPr/>
          <p:nvPr/>
        </p:nvSpPr>
        <p:spPr>
          <a:xfrm>
            <a:off x="612648" y="2249424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b) Extract the 5 species with highest and lowest scores on RLQ Axis 1. What traits do they share? What environments do they prefer?</a:t>
            </a:r>
            <a:endParaRPr lang="en-US" sz="1050"/>
          </a:p>
        </p:txBody>
      </p:sp>
      <p:sp>
        <p:nvSpPr>
          <p:cNvPr id="16" name="Text 14"/>
          <p:cNvSpPr/>
          <p:nvPr/>
        </p:nvSpPr>
        <p:spPr>
          <a:xfrm>
            <a:off x="612648" y="2962656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c) Compute Moran's I on residuals of CWM(SLA) ~ elevation (use ape::Moran.I). Is there spatial autocorrelation in the trait–environment relationship?</a:t>
            </a:r>
            <a:endParaRPr lang="en-US" sz="1050"/>
          </a:p>
        </p:txBody>
      </p:sp>
      <p:sp>
        <p:nvSpPr>
          <p:cNvPr id="17" name="Shape 15"/>
          <p:cNvSpPr/>
          <p:nvPr/>
        </p:nvSpPr>
        <p:spPr>
          <a:xfrm>
            <a:off x="6103620" y="1078992"/>
            <a:ext cx="5372100" cy="2633472"/>
          </a:xfrm>
          <a:prstGeom prst="rect">
            <a:avLst/>
          </a:prstGeom>
          <a:solidFill>
            <a:srgbClr val="F8F9FA"/>
          </a:solidFill>
          <a:ln w="1524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8" name="Shape 16"/>
          <p:cNvSpPr/>
          <p:nvPr/>
        </p:nvSpPr>
        <p:spPr>
          <a:xfrm>
            <a:off x="6103620" y="1078992"/>
            <a:ext cx="5372100" cy="384048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9" name="Text 17"/>
          <p:cNvSpPr/>
          <p:nvPr/>
        </p:nvSpPr>
        <p:spPr>
          <a:xfrm>
            <a:off x="6213348" y="1097280"/>
            <a:ext cx="51892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Q2 — Fourth-corner critical assessment</a:t>
            </a:r>
            <a:endParaRPr lang="en-US" sz="1200"/>
          </a:p>
        </p:txBody>
      </p:sp>
      <p:sp>
        <p:nvSpPr>
          <p:cNvPr id="20" name="Text 18"/>
          <p:cNvSpPr/>
          <p:nvPr/>
        </p:nvSpPr>
        <p:spPr>
          <a:xfrm>
            <a:off x="6213348" y="1536192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a) Identify the 3 strongest trait × environment associations from the heatmap. For each, propose a mechanistic biological hypothesis supported by ≥1 published study.</a:t>
            </a:r>
            <a:endParaRPr lang="en-US" sz="1050"/>
          </a:p>
        </p:txBody>
      </p:sp>
      <p:sp>
        <p:nvSpPr>
          <p:cNvPr id="21" name="Text 19"/>
          <p:cNvSpPr/>
          <p:nvPr/>
        </p:nvSpPr>
        <p:spPr>
          <a:xfrm>
            <a:off x="6213348" y="2249424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b) Re-run the fourth-corner using ONLY model 2 (not the combined max-test). Compare the number of significant associations. Discuss the risk of Type-I error inflation.</a:t>
            </a:r>
            <a:endParaRPr lang="en-US" sz="1050"/>
          </a:p>
        </p:txBody>
      </p:sp>
      <p:sp>
        <p:nvSpPr>
          <p:cNvPr id="22" name="Text 20"/>
          <p:cNvSpPr/>
          <p:nvPr/>
        </p:nvSpPr>
        <p:spPr>
          <a:xfrm>
            <a:off x="6213348" y="2962656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c) The fourth-corner assumes linear relationships. For the strongest association (e.g. elevation × SLA), plot the scatter and fit both a linear and a quadratic model. Is the relationship truly linear?</a:t>
            </a:r>
            <a:endParaRPr lang="en-US" sz="1050"/>
          </a:p>
        </p:txBody>
      </p:sp>
      <p:sp>
        <p:nvSpPr>
          <p:cNvPr id="23" name="Shape 21"/>
          <p:cNvSpPr/>
          <p:nvPr/>
        </p:nvSpPr>
        <p:spPr>
          <a:xfrm>
            <a:off x="502920" y="3849624"/>
            <a:ext cx="5372100" cy="2633472"/>
          </a:xfrm>
          <a:prstGeom prst="rect">
            <a:avLst/>
          </a:prstGeom>
          <a:solidFill>
            <a:srgbClr val="F8F9FA"/>
          </a:solidFill>
          <a:ln w="1524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4" name="Shape 22"/>
          <p:cNvSpPr/>
          <p:nvPr/>
        </p:nvSpPr>
        <p:spPr>
          <a:xfrm>
            <a:off x="502920" y="3849624"/>
            <a:ext cx="5372100" cy="384048"/>
          </a:xfrm>
          <a:prstGeom prst="rect">
            <a:avLst/>
          </a:prstGeom>
          <a:solidFill>
            <a:srgbClr val="B03A2E"/>
          </a:solidFill>
          <a:ln w="1270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5" name="Text 23"/>
          <p:cNvSpPr/>
          <p:nvPr/>
        </p:nvSpPr>
        <p:spPr>
          <a:xfrm>
            <a:off x="612648" y="3867912"/>
            <a:ext cx="51892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Q3 — Extinction simulations</a:t>
            </a:r>
            <a:endParaRPr lang="en-US" sz="1200"/>
          </a:p>
        </p:txBody>
      </p:sp>
      <p:sp>
        <p:nvSpPr>
          <p:cNvPr id="26" name="Text 24"/>
          <p:cNvSpPr/>
          <p:nvPr/>
        </p:nvSpPr>
        <p:spPr>
          <a:xfrm>
            <a:off x="612648" y="4306824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a) Add a 4th scenario: 'most common species first' (inverse of B). Compare FRic loss curves of B and D. What does this reveal about functional redundancy of dominant species?</a:t>
            </a:r>
            <a:endParaRPr lang="en-US" sz="1050"/>
          </a:p>
        </p:txBody>
      </p:sp>
      <p:sp>
        <p:nvSpPr>
          <p:cNvPr id="27" name="Text 25"/>
          <p:cNvSpPr/>
          <p:nvPr/>
        </p:nvSpPr>
        <p:spPr>
          <a:xfrm>
            <a:off x="612648" y="5020056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b) Compute the % FRic lost if only CR + EN species are removed. Is this loss greater than expected from random removal of the same number of species? (Test with 999 random permutations.)</a:t>
            </a:r>
            <a:endParaRPr lang="en-US" sz="1050"/>
          </a:p>
        </p:txBody>
      </p:sp>
      <p:sp>
        <p:nvSpPr>
          <p:cNvPr id="28" name="Text 26"/>
          <p:cNvSpPr/>
          <p:nvPr/>
        </p:nvSpPr>
        <p:spPr>
          <a:xfrm>
            <a:off x="612648" y="5733288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c) Identify the species with the highest FUn. To which functional group does it belong? Visualise its position in PCoA space relative to all others and explain what makes it unique.</a:t>
            </a:r>
            <a:endParaRPr lang="en-US" sz="1050"/>
          </a:p>
        </p:txBody>
      </p:sp>
      <p:sp>
        <p:nvSpPr>
          <p:cNvPr id="29" name="Shape 27"/>
          <p:cNvSpPr/>
          <p:nvPr/>
        </p:nvSpPr>
        <p:spPr>
          <a:xfrm>
            <a:off x="6103620" y="3849624"/>
            <a:ext cx="5372100" cy="2633472"/>
          </a:xfrm>
          <a:prstGeom prst="rect">
            <a:avLst/>
          </a:prstGeom>
          <a:solidFill>
            <a:srgbClr val="F8F9FA"/>
          </a:solidFill>
          <a:ln w="1524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0" name="Shape 28"/>
          <p:cNvSpPr/>
          <p:nvPr/>
        </p:nvSpPr>
        <p:spPr>
          <a:xfrm>
            <a:off x="6103620" y="3849624"/>
            <a:ext cx="5372100" cy="384048"/>
          </a:xfrm>
          <a:prstGeom prst="rect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1" name="Text 29"/>
          <p:cNvSpPr/>
          <p:nvPr/>
        </p:nvSpPr>
        <p:spPr>
          <a:xfrm>
            <a:off x="6213348" y="3867912"/>
            <a:ext cx="518922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Q4 — FUSE in context</a:t>
            </a:r>
            <a:endParaRPr lang="en-US" sz="1200"/>
          </a:p>
        </p:txBody>
      </p:sp>
      <p:sp>
        <p:nvSpPr>
          <p:cNvPr id="32" name="Text 30"/>
          <p:cNvSpPr/>
          <p:nvPr/>
        </p:nvSpPr>
        <p:spPr>
          <a:xfrm>
            <a:off x="6213348" y="4306824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a) Compute FUSE scores for all 30 species. List the top 5 'conservation priorities'. Do they overlap with the species most likely to be lost first in scenario C?</a:t>
            </a:r>
            <a:endParaRPr lang="en-US" sz="1050"/>
          </a:p>
        </p:txBody>
      </p:sp>
      <p:sp>
        <p:nvSpPr>
          <p:cNvPr id="33" name="Text 31"/>
          <p:cNvSpPr/>
          <p:nvPr/>
        </p:nvSpPr>
        <p:spPr>
          <a:xfrm>
            <a:off x="6213348" y="5020056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b) The IUCN weights used in FUSE are global. Propose how you would adapt these weights for a regional Amazonian context where deforestation pressure creates different extinction probabilities.</a:t>
            </a:r>
            <a:endParaRPr lang="en-US" sz="1050"/>
          </a:p>
        </p:txBody>
      </p:sp>
      <p:sp>
        <p:nvSpPr>
          <p:cNvPr id="34" name="Text 32"/>
          <p:cNvSpPr/>
          <p:nvPr/>
        </p:nvSpPr>
        <p:spPr>
          <a:xfrm>
            <a:off x="6213348" y="5733288"/>
            <a:ext cx="518922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50">
                <a:solidFill>
                  <a:srgbClr val="1C1C1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c) Discussion (≥150 words): why might functionally unique species be more vulnerable to extinction than functionally redundant ones? What ecological mechanisms could explain this pattern?</a:t>
            </a:r>
            <a:endParaRPr lang="en-US" sz="1050"/>
          </a:p>
        </p:txBody>
      </p:sp>
      <p:sp>
        <p:nvSpPr>
          <p:cNvPr id="35" name="Text 33"/>
          <p:cNvSpPr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80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Trait-Based Ecology — Day 3 · Belém, Brazil</a:t>
            </a:r>
            <a:endParaRPr lang="en-US" sz="800"/>
          </a:p>
        </p:txBody>
      </p:sp>
      <p:sp>
        <p:nvSpPr>
          <p:cNvPr id="36" name="TextBox 35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31 / 32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A3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Oval 30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Shape 0"/>
          <p:cNvSpPr/>
          <p:nvPr/>
        </p:nvSpPr>
        <p:spPr>
          <a:xfrm>
            <a:off x="-914400" y="-914400"/>
            <a:ext cx="4572000" cy="4572000"/>
          </a:xfrm>
          <a:prstGeom prst="ellipse">
            <a:avLst/>
          </a:prstGeom>
          <a:solidFill>
            <a:srgbClr val="2A5A3A">
              <a:alpha val="40000"/>
            </a:srgbClr>
          </a:solidFill>
          <a:ln w="12700">
            <a:solidFill>
              <a:srgbClr val="2A5A3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3" name="Shape 1"/>
          <p:cNvSpPr/>
          <p:nvPr/>
        </p:nvSpPr>
        <p:spPr>
          <a:xfrm>
            <a:off x="8961120" y="3200400"/>
            <a:ext cx="5029200" cy="5029200"/>
          </a:xfrm>
          <a:prstGeom prst="ellipse">
            <a:avLst/>
          </a:prstGeom>
          <a:solidFill>
            <a:srgbClr val="1A3A20">
              <a:alpha val="50000"/>
            </a:srgbClr>
          </a:solidFill>
          <a:ln w="12700">
            <a:solidFill>
              <a:srgbClr val="1A3A2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4" name="Text 2"/>
          <p:cNvSpPr/>
          <p:nvPr/>
        </p:nvSpPr>
        <p:spPr>
          <a:xfrm>
            <a:off x="548640" y="320040"/>
            <a:ext cx="1097280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6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Take-Home Messages — Day 3</a:t>
            </a:r>
            <a:endParaRPr lang="en-US" sz="2600"/>
          </a:p>
        </p:txBody>
      </p:sp>
      <p:sp>
        <p:nvSpPr>
          <p:cNvPr id="5" name="Shape 3"/>
          <p:cNvSpPr/>
          <p:nvPr/>
        </p:nvSpPr>
        <p:spPr>
          <a:xfrm>
            <a:off x="548640" y="960120"/>
            <a:ext cx="10972800" cy="0"/>
          </a:xfrm>
          <a:prstGeom prst="line">
            <a:avLst/>
          </a:prstGeom>
          <a:noFill/>
          <a:ln w="12700">
            <a:solidFill>
              <a:srgbClr val="5A9A70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6" name="Shape 4"/>
          <p:cNvSpPr/>
          <p:nvPr/>
        </p:nvSpPr>
        <p:spPr>
          <a:xfrm>
            <a:off x="548640" y="1051560"/>
            <a:ext cx="11064240" cy="786384"/>
          </a:xfrm>
          <a:prstGeom prst="rect">
            <a:avLst/>
          </a:prstGeom>
          <a:solidFill>
            <a:srgbClr val="2D7A4F">
              <a:alpha val="18000"/>
            </a:srgbClr>
          </a:solidFill>
          <a:ln w="9525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7" name="Shape 5"/>
          <p:cNvSpPr/>
          <p:nvPr/>
        </p:nvSpPr>
        <p:spPr>
          <a:xfrm>
            <a:off x="548640" y="1051560"/>
            <a:ext cx="475488" cy="786384"/>
          </a:xfrm>
          <a:prstGeom prst="rect">
            <a:avLst/>
          </a:prstGeom>
          <a:solidFill>
            <a:srgbClr val="2D7A4F"/>
          </a:solidFill>
          <a:ln w="12700">
            <a:solidFill>
              <a:srgbClr val="2D7A4F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8" name="Text 6"/>
          <p:cNvSpPr/>
          <p:nvPr/>
        </p:nvSpPr>
        <p:spPr>
          <a:xfrm>
            <a:off x="548640" y="1069848"/>
            <a:ext cx="475488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2200"/>
          </a:p>
        </p:txBody>
      </p:sp>
      <p:sp>
        <p:nvSpPr>
          <p:cNvPr id="9" name="Text 7"/>
          <p:cNvSpPr/>
          <p:nvPr/>
        </p:nvSpPr>
        <p:spPr>
          <a:xfrm>
            <a:off x="1115568" y="1143000"/>
            <a:ext cx="1042416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RLQ finds the combination of environmental variables and functional traits that maximises covariance, weighted by species abundances — providing a multivariate test of the response–effect framework.</a:t>
            </a:r>
            <a:endParaRPr lang="en-US" sz="1200"/>
          </a:p>
        </p:txBody>
      </p:sp>
      <p:sp>
        <p:nvSpPr>
          <p:cNvPr id="10" name="Shape 8"/>
          <p:cNvSpPr/>
          <p:nvPr/>
        </p:nvSpPr>
        <p:spPr>
          <a:xfrm>
            <a:off x="548640" y="1965960"/>
            <a:ext cx="11064240" cy="786384"/>
          </a:xfrm>
          <a:prstGeom prst="rect">
            <a:avLst/>
          </a:prstGeom>
          <a:solidFill>
            <a:srgbClr val="1A5278">
              <a:alpha val="18000"/>
            </a:srgbClr>
          </a:solidFill>
          <a:ln w="9525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1" name="Shape 9"/>
          <p:cNvSpPr/>
          <p:nvPr/>
        </p:nvSpPr>
        <p:spPr>
          <a:xfrm>
            <a:off x="548640" y="1965960"/>
            <a:ext cx="475488" cy="786384"/>
          </a:xfrm>
          <a:prstGeom prst="rect">
            <a:avLst/>
          </a:prstGeom>
          <a:solidFill>
            <a:srgbClr val="1A5278"/>
          </a:solidFill>
          <a:ln w="12700">
            <a:solidFill>
              <a:srgbClr val="1A5278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2" name="Text 10"/>
          <p:cNvSpPr/>
          <p:nvPr/>
        </p:nvSpPr>
        <p:spPr>
          <a:xfrm>
            <a:off x="548640" y="1984248"/>
            <a:ext cx="475488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2200"/>
          </a:p>
        </p:txBody>
      </p:sp>
      <p:sp>
        <p:nvSpPr>
          <p:cNvPr id="13" name="Text 11"/>
          <p:cNvSpPr/>
          <p:nvPr/>
        </p:nvSpPr>
        <p:spPr>
          <a:xfrm>
            <a:off x="1115568" y="2057400"/>
            <a:ext cx="1042416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Fourth-corner tests each trait × environment pair with a permutation approach (model 2 + model 4 max-test). Always apply FDR correction across the full matrix of associations.</a:t>
            </a:r>
            <a:endParaRPr lang="en-US" sz="1200"/>
          </a:p>
        </p:txBody>
      </p:sp>
      <p:sp>
        <p:nvSpPr>
          <p:cNvPr id="14" name="Shape 12"/>
          <p:cNvSpPr/>
          <p:nvPr/>
        </p:nvSpPr>
        <p:spPr>
          <a:xfrm>
            <a:off x="548640" y="2880360"/>
            <a:ext cx="11064240" cy="786384"/>
          </a:xfrm>
          <a:prstGeom prst="rect">
            <a:avLst/>
          </a:prstGeom>
          <a:solidFill>
            <a:srgbClr val="B03A2E">
              <a:alpha val="18000"/>
            </a:srgbClr>
          </a:solidFill>
          <a:ln w="9525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5" name="Shape 13"/>
          <p:cNvSpPr/>
          <p:nvPr/>
        </p:nvSpPr>
        <p:spPr>
          <a:xfrm>
            <a:off x="548640" y="2880360"/>
            <a:ext cx="475488" cy="786384"/>
          </a:xfrm>
          <a:prstGeom prst="rect">
            <a:avLst/>
          </a:prstGeom>
          <a:solidFill>
            <a:srgbClr val="B03A2E"/>
          </a:solidFill>
          <a:ln w="12700">
            <a:solidFill>
              <a:srgbClr val="B03A2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6" name="Text 14"/>
          <p:cNvSpPr/>
          <p:nvPr/>
        </p:nvSpPr>
        <p:spPr>
          <a:xfrm>
            <a:off x="548640" y="2898648"/>
            <a:ext cx="475488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2200"/>
          </a:p>
        </p:txBody>
      </p:sp>
      <p:sp>
        <p:nvSpPr>
          <p:cNvPr id="17" name="Text 15"/>
          <p:cNvSpPr/>
          <p:nvPr/>
        </p:nvSpPr>
        <p:spPr>
          <a:xfrm>
            <a:off x="1115568" y="2971800"/>
            <a:ext cx="1042416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Extinction order matters: threat-sorted extinction causes faster functional diversity loss than random extinction, because threatened species tend to be functionally unique (Mouillot et al. 2013).</a:t>
            </a:r>
            <a:endParaRPr lang="en-US" sz="1200"/>
          </a:p>
        </p:txBody>
      </p:sp>
      <p:sp>
        <p:nvSpPr>
          <p:cNvPr id="18" name="Shape 16"/>
          <p:cNvSpPr/>
          <p:nvPr/>
        </p:nvSpPr>
        <p:spPr>
          <a:xfrm>
            <a:off x="548640" y="3794760"/>
            <a:ext cx="11064240" cy="786384"/>
          </a:xfrm>
          <a:prstGeom prst="rect">
            <a:avLst/>
          </a:prstGeom>
          <a:solidFill>
            <a:srgbClr val="5B4A8A">
              <a:alpha val="18000"/>
            </a:srgbClr>
          </a:solidFill>
          <a:ln w="9525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19" name="Shape 17"/>
          <p:cNvSpPr/>
          <p:nvPr/>
        </p:nvSpPr>
        <p:spPr>
          <a:xfrm>
            <a:off x="548640" y="3794760"/>
            <a:ext cx="475488" cy="786384"/>
          </a:xfrm>
          <a:prstGeom prst="rect">
            <a:avLst/>
          </a:prstGeom>
          <a:solidFill>
            <a:srgbClr val="5B4A8A"/>
          </a:solidFill>
          <a:ln w="12700">
            <a:solidFill>
              <a:srgbClr val="5B4A8A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0" name="Text 18"/>
          <p:cNvSpPr/>
          <p:nvPr/>
        </p:nvSpPr>
        <p:spPr>
          <a:xfrm>
            <a:off x="548640" y="3813048"/>
            <a:ext cx="475488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2200"/>
          </a:p>
        </p:txBody>
      </p:sp>
      <p:sp>
        <p:nvSpPr>
          <p:cNvPr id="21" name="Text 19"/>
          <p:cNvSpPr/>
          <p:nvPr/>
        </p:nvSpPr>
        <p:spPr>
          <a:xfrm>
            <a:off x="1115568" y="3886200"/>
            <a:ext cx="1042416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FUSE combines functional uniqueness (FUn), specialisation (FSpec) and IUCN extinction probability. High FUSE species represent irreplaceable functional roles facing imminent loss.</a:t>
            </a:r>
            <a:endParaRPr lang="en-US" sz="1200"/>
          </a:p>
        </p:txBody>
      </p:sp>
      <p:sp>
        <p:nvSpPr>
          <p:cNvPr id="22" name="Shape 20"/>
          <p:cNvSpPr/>
          <p:nvPr/>
        </p:nvSpPr>
        <p:spPr>
          <a:xfrm>
            <a:off x="548640" y="4709160"/>
            <a:ext cx="11064240" cy="786384"/>
          </a:xfrm>
          <a:prstGeom prst="rect">
            <a:avLst/>
          </a:prstGeom>
          <a:solidFill>
            <a:srgbClr val="C47A1B">
              <a:alpha val="18000"/>
            </a:srgbClr>
          </a:solidFill>
          <a:ln w="9525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3" name="Shape 21"/>
          <p:cNvSpPr/>
          <p:nvPr/>
        </p:nvSpPr>
        <p:spPr>
          <a:xfrm>
            <a:off x="548640" y="4709160"/>
            <a:ext cx="475488" cy="786384"/>
          </a:xfrm>
          <a:prstGeom prst="rect">
            <a:avLst/>
          </a:prstGeom>
          <a:solidFill>
            <a:srgbClr val="C47A1B"/>
          </a:solidFill>
          <a:ln w="12700">
            <a:solidFill>
              <a:srgbClr val="C47A1B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4" name="Text 22"/>
          <p:cNvSpPr/>
          <p:nvPr/>
        </p:nvSpPr>
        <p:spPr>
          <a:xfrm>
            <a:off x="548640" y="4727448"/>
            <a:ext cx="475488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endParaRPr lang="en-US" sz="2200"/>
          </a:p>
        </p:txBody>
      </p:sp>
      <p:sp>
        <p:nvSpPr>
          <p:cNvPr id="25" name="Text 23"/>
          <p:cNvSpPr/>
          <p:nvPr/>
        </p:nvSpPr>
        <p:spPr>
          <a:xfrm>
            <a:off x="1115568" y="4800600"/>
            <a:ext cx="10424160" cy="6217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 Amazonia, large-bodied fish (arapaima, giant catfish, stingrays) score highest on FUSE — they are morphologically unique, ecologically specialised, and among the most threatened by overfishing and habitat loss.</a:t>
            </a:r>
            <a:endParaRPr lang="en-US" sz="1200"/>
          </a:p>
        </p:txBody>
      </p:sp>
      <p:sp>
        <p:nvSpPr>
          <p:cNvPr id="26" name="Shape 24"/>
          <p:cNvSpPr/>
          <p:nvPr/>
        </p:nvSpPr>
        <p:spPr>
          <a:xfrm>
            <a:off x="548640" y="6236208"/>
            <a:ext cx="11064240" cy="411480"/>
          </a:xfrm>
          <a:prstGeom prst="rect">
            <a:avLst/>
          </a:prstGeom>
          <a:solidFill>
            <a:srgbClr val="E05A1E">
              <a:alpha val="25000"/>
            </a:srgbClr>
          </a:solidFill>
          <a:ln w="9525">
            <a:solidFill>
              <a:srgbClr val="E05A1E"/>
            </a:solidFill>
            <a:prstDash val="solid"/>
          </a:ln>
        </p:spPr>
        <p:txBody>
          <a:bodyPr/>
          <a:lstStyle/>
          <a:p>
            <a:endParaRPr/>
          </a:p>
        </p:txBody>
      </p:sp>
      <p:sp>
        <p:nvSpPr>
          <p:cNvPr id="27" name="Text 25"/>
          <p:cNvSpPr/>
          <p:nvPr/>
        </p:nvSpPr>
        <p:spPr>
          <a:xfrm>
            <a:off x="658368" y="6254496"/>
            <a:ext cx="1078992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Day 4 → Introduction to fish morphological traits &amp; landmark measurements (freshwater fish of the Amazon)</a:t>
            </a:r>
            <a:endParaRPr lang="en-US" sz="1200"/>
          </a:p>
        </p:txBody>
      </p:sp>
      <p:sp>
        <p:nvSpPr>
          <p:cNvPr id="28" name="TextBox 27"/>
          <p:cNvSpPr txBox="1"/>
          <p:nvPr/>
        </p:nvSpPr>
        <p:spPr>
          <a:xfrm>
            <a:off x="10149840" y="6419088"/>
            <a:ext cx="2011680" cy="27432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32 / 32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C092D-9CD3-613E-B985-FB000B558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4C57096D-3E33-8200-CC21-00F861BE312B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3DBEC5-2E1A-B97E-1D53-BF49A2571E2C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58C338-C364-AE43-008A-0323F253E6DE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BADB5-0447-4C45-6CD8-2CBD6ABA3C1C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2239D-6354-621B-0A9D-9DD504A78A05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2887D5-0CEA-B657-0990-D906C649BC3C}"/>
              </a:ext>
            </a:extLst>
          </p:cNvPr>
          <p:cNvSpPr txBox="1"/>
          <p:nvPr/>
        </p:nvSpPr>
        <p:spPr>
          <a:xfrm>
            <a:off x="502920" y="164592"/>
            <a:ext cx="8611588" cy="523220"/>
          </a:xfrm>
          <a:prstGeom prst="rect">
            <a:avLst/>
          </a:prstGeom>
          <a:noFill/>
        </p:spPr>
        <p:txBody>
          <a:bodyPr wrap="none" lIns="0" rIns="0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The trait–environment problem — what we want to know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76BED09-FBAD-43BC-992D-522AC13FDA83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D74EB1-293E-D537-A648-9AEE0A704446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MOTIVATION</a:t>
            </a:r>
          </a:p>
        </p:txBody>
      </p:sp>
      <p:pic>
        <p:nvPicPr>
          <p:cNvPr id="6" name="Picture 5" descr="17_trait_env_problem.png">
            <a:extLst>
              <a:ext uri="{FF2B5EF4-FFF2-40B4-BE49-F238E27FC236}">
                <a16:creationId xmlns:a16="http://schemas.microsoft.com/office/drawing/2014/main" id="{C00F6CD3-94CE-7941-3B18-90F877C4D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967" y="996696"/>
            <a:ext cx="8717772" cy="43891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B3FBAB-D1B3-4845-9D84-792766CA35D1}"/>
              </a:ext>
            </a:extLst>
          </p:cNvPr>
          <p:cNvSpPr/>
          <p:nvPr/>
        </p:nvSpPr>
        <p:spPr>
          <a:xfrm>
            <a:off x="457200" y="5532120"/>
            <a:ext cx="11247120" cy="365760"/>
          </a:xfrm>
          <a:prstGeom prst="rect">
            <a:avLst/>
          </a:prstGeom>
          <a:solidFill>
            <a:srgbClr val="C47A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36CDB-859F-9ACB-0984-691841C58C48}"/>
              </a:ext>
            </a:extLst>
          </p:cNvPr>
          <p:cNvSpPr txBox="1"/>
          <p:nvPr/>
        </p:nvSpPr>
        <p:spPr>
          <a:xfrm>
            <a:off x="548640" y="5568696"/>
            <a:ext cx="20320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b="1">
                <a:solidFill>
                  <a:srgbClr val="FFFFFF"/>
                </a:solidFill>
                <a:latin typeface="Calibri"/>
              </a:rPr>
              <a:t>Pedagogical anchor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CB87C4-BC05-8E4D-7F1D-EDB96EAFDA91}"/>
              </a:ext>
            </a:extLst>
          </p:cNvPr>
          <p:cNvSpPr/>
          <p:nvPr/>
        </p:nvSpPr>
        <p:spPr>
          <a:xfrm>
            <a:off x="457200" y="5897880"/>
            <a:ext cx="11247120" cy="59436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9D6D9-BF88-F3A9-BA62-E098E60D0574}"/>
              </a:ext>
            </a:extLst>
          </p:cNvPr>
          <p:cNvSpPr txBox="1"/>
          <p:nvPr/>
        </p:nvSpPr>
        <p:spPr>
          <a:xfrm>
            <a:off x="548640" y="5971031"/>
            <a:ext cx="11064240" cy="548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200">
                <a:solidFill>
                  <a:srgbClr val="333333"/>
                </a:solidFill>
                <a:latin typeface="Calibri"/>
              </a:rPr>
              <a:t>Imagine 12 sites along an Amazonian river. Some have fast current, others have slow flow. Each site has 5–20 fish species. Each species has 10 morphological traits.</a:t>
            </a:r>
          </a:p>
          <a:p>
            <a:pPr>
              <a:spcAft>
                <a:spcPts val="200"/>
              </a:spcAft>
            </a:pPr>
            <a:r>
              <a:rPr sz="1600">
                <a:solidFill>
                  <a:srgbClr val="C47A1B"/>
                </a:solidFill>
                <a:latin typeface="Calibri"/>
              </a:rPr>
              <a:t>Question: which TRAITS predict where each SPECIES is found?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317F9-B08F-F348-62C4-B1A1AD51B2C4}"/>
              </a:ext>
            </a:extLst>
          </p:cNvPr>
          <p:cNvSpPr txBox="1"/>
          <p:nvPr/>
        </p:nvSpPr>
        <p:spPr>
          <a:xfrm>
            <a:off x="457200" y="6565392"/>
            <a:ext cx="11247120" cy="274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RLQ · Fourth-corner · FUSE · Extinction simulations · Belém, Brazil</a:t>
            </a:r>
          </a:p>
        </p:txBody>
      </p:sp>
    </p:spTree>
    <p:extLst>
      <p:ext uri="{BB962C8B-B14F-4D97-AF65-F5344CB8AC3E}">
        <p14:creationId xmlns:p14="http://schemas.microsoft.com/office/powerpoint/2010/main" val="2956861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/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502920" y="164592"/>
            <a:ext cx="61506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Why simple correlations are not enough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849447"/>
            <a:ext cx="3749039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548640" y="1886023"/>
            <a:ext cx="231832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✗ Approach 1 — CWM ~ env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2215207"/>
            <a:ext cx="3749039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548640" y="2288359"/>
            <a:ext cx="356615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Compute CWM(trait) per site, regress on environment.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collapses all species into one mean.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ignores variance within each site.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B23A48"/>
                </a:solidFill>
                <a:latin typeface="Calibri"/>
              </a:rPr>
              <a:t>LOSES information about which SPECIES drives the pattern.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05 / 32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2835E-7AD3-843E-70AE-033379437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71E49CF-D2D8-4758-6E84-E7F2CCE6C489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3FFF1C-2BA8-19C4-EABD-374B1C785332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BEDB27-C3C3-9EF3-035C-B3AD56E27F16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A54C18-5A04-4EB9-EB5C-FEB590521DC8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876CB3-66EA-D3B4-862A-DB27F1A44ED2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20CB0-463D-74AF-0D10-17DA95D8F470}"/>
              </a:ext>
            </a:extLst>
          </p:cNvPr>
          <p:cNvSpPr txBox="1"/>
          <p:nvPr/>
        </p:nvSpPr>
        <p:spPr>
          <a:xfrm>
            <a:off x="502920" y="164592"/>
            <a:ext cx="61506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Why simple correlations are not enough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CD622D-1F7A-83F9-5FA0-E623493B46F3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45B09-3444-73A8-1DDD-07FF6BE89254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5A6D2-17F1-FB15-659A-60F902B490D6}"/>
              </a:ext>
            </a:extLst>
          </p:cNvPr>
          <p:cNvSpPr/>
          <p:nvPr/>
        </p:nvSpPr>
        <p:spPr>
          <a:xfrm>
            <a:off x="457200" y="1849447"/>
            <a:ext cx="3749039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82601-41E6-081C-46E1-FE3C14EC7764}"/>
              </a:ext>
            </a:extLst>
          </p:cNvPr>
          <p:cNvSpPr txBox="1"/>
          <p:nvPr/>
        </p:nvSpPr>
        <p:spPr>
          <a:xfrm>
            <a:off x="548640" y="1886023"/>
            <a:ext cx="231832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✗ Approach 1 — CWM ~ env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77407F-1A1A-FDFC-F39F-83D64D30E6B6}"/>
              </a:ext>
            </a:extLst>
          </p:cNvPr>
          <p:cNvSpPr/>
          <p:nvPr/>
        </p:nvSpPr>
        <p:spPr>
          <a:xfrm>
            <a:off x="457200" y="2215207"/>
            <a:ext cx="3749039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5B9B79-3787-A569-5577-C8C7E6E67CE9}"/>
              </a:ext>
            </a:extLst>
          </p:cNvPr>
          <p:cNvSpPr txBox="1"/>
          <p:nvPr/>
        </p:nvSpPr>
        <p:spPr>
          <a:xfrm>
            <a:off x="548640" y="2288359"/>
            <a:ext cx="356615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Compute CWM(trait) per site, regress on environment.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collapses all species into one mean.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ignores variance within each site.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B23A48"/>
                </a:solidFill>
                <a:latin typeface="Calibri"/>
              </a:rPr>
              <a:t>LOSES information about which SPECIES drives the pattern.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779CE0-A6B8-3CC1-03D4-49937C08005A}"/>
              </a:ext>
            </a:extLst>
          </p:cNvPr>
          <p:cNvSpPr/>
          <p:nvPr/>
        </p:nvSpPr>
        <p:spPr>
          <a:xfrm>
            <a:off x="4389120" y="1849447"/>
            <a:ext cx="3749039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C56505-29C0-3F21-C8FB-94CEEAE7C4FF}"/>
              </a:ext>
            </a:extLst>
          </p:cNvPr>
          <p:cNvSpPr txBox="1"/>
          <p:nvPr/>
        </p:nvSpPr>
        <p:spPr>
          <a:xfrm>
            <a:off x="4480559" y="1886023"/>
            <a:ext cx="358732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✗ Approach 2 — Correlate trait &amp; env directly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71C4BA-3A73-480B-4AA8-247691B4ADB9}"/>
              </a:ext>
            </a:extLst>
          </p:cNvPr>
          <p:cNvSpPr/>
          <p:nvPr/>
        </p:nvSpPr>
        <p:spPr>
          <a:xfrm>
            <a:off x="4389120" y="2215207"/>
            <a:ext cx="3749039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B984B4-2553-EFE7-02AC-788DFB90EF46}"/>
              </a:ext>
            </a:extLst>
          </p:cNvPr>
          <p:cNvSpPr txBox="1"/>
          <p:nvPr/>
        </p:nvSpPr>
        <p:spPr>
          <a:xfrm>
            <a:off x="4480559" y="2288359"/>
            <a:ext cx="3566159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Pair each species with its 'preferred' environment.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there is no direct R × Q matrix.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must go through L (abundances) — but how?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B23A48"/>
                </a:solidFill>
                <a:latin typeface="Calibri"/>
              </a:rPr>
              <a:t>This is the 'fourth-corner problem'.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911733-FCD2-BF86-90B2-DE5D20186D91}"/>
              </a:ext>
            </a:extLst>
          </p:cNvPr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355295-1DDF-CA53-D1FA-DC280B9CB6D1}"/>
              </a:ext>
            </a:extLst>
          </p:cNvPr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05 / 32</a:t>
            </a:r>
          </a:p>
        </p:txBody>
      </p:sp>
    </p:spTree>
    <p:extLst>
      <p:ext uri="{BB962C8B-B14F-4D97-AF65-F5344CB8AC3E}">
        <p14:creationId xmlns:p14="http://schemas.microsoft.com/office/powerpoint/2010/main" val="44676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CF3E1-5BAB-BBEA-DBC8-43310A808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5FA75FE-D9A1-738E-A118-1DE8AB615754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BF915F-D489-2517-8159-8C37C32592EE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F19A09-4C8A-4B63-7376-0EC1F343ECF4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03D6C5-1A16-3EDF-CBC5-DC8BE13234AB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F7899B-DD14-401F-0669-BE7B37179333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9842A-66EA-7CBE-C06B-FDBE1F3A2547}"/>
              </a:ext>
            </a:extLst>
          </p:cNvPr>
          <p:cNvSpPr txBox="1"/>
          <p:nvPr/>
        </p:nvSpPr>
        <p:spPr>
          <a:xfrm>
            <a:off x="502920" y="164592"/>
            <a:ext cx="61506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Why simple correlations are not enough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139933B-D894-E231-9DB4-EFD13FC85336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AE970-2A9E-2B4B-DB58-E6143E8D2A28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C17CC5-35D4-2627-3971-0CD77F7B4FF6}"/>
              </a:ext>
            </a:extLst>
          </p:cNvPr>
          <p:cNvSpPr/>
          <p:nvPr/>
        </p:nvSpPr>
        <p:spPr>
          <a:xfrm>
            <a:off x="457200" y="1849447"/>
            <a:ext cx="3749039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CF77A-7C2F-8123-164F-B62DB2627250}"/>
              </a:ext>
            </a:extLst>
          </p:cNvPr>
          <p:cNvSpPr txBox="1"/>
          <p:nvPr/>
        </p:nvSpPr>
        <p:spPr>
          <a:xfrm>
            <a:off x="548640" y="1886023"/>
            <a:ext cx="231832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✗ Approach 1 — CWM ~ env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F174ED-42D6-F453-69EA-D8E836935D42}"/>
              </a:ext>
            </a:extLst>
          </p:cNvPr>
          <p:cNvSpPr/>
          <p:nvPr/>
        </p:nvSpPr>
        <p:spPr>
          <a:xfrm>
            <a:off x="457200" y="2215207"/>
            <a:ext cx="3749039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6EC173-3D2C-14CD-E135-7C81C9600459}"/>
              </a:ext>
            </a:extLst>
          </p:cNvPr>
          <p:cNvSpPr txBox="1"/>
          <p:nvPr/>
        </p:nvSpPr>
        <p:spPr>
          <a:xfrm>
            <a:off x="548640" y="2288359"/>
            <a:ext cx="356615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Compute CWM(trait) per site, regress on environment.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collapses all species into one mean.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ignores variance within each site.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B23A48"/>
                </a:solidFill>
                <a:latin typeface="Calibri"/>
              </a:rPr>
              <a:t>LOSES information about which SPECIES drives the pattern.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4791CC-39D1-3B9D-4855-ED0A886164BC}"/>
              </a:ext>
            </a:extLst>
          </p:cNvPr>
          <p:cNvSpPr/>
          <p:nvPr/>
        </p:nvSpPr>
        <p:spPr>
          <a:xfrm>
            <a:off x="4389120" y="1849447"/>
            <a:ext cx="3749039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1AF8A-C059-E679-DD28-E815B238DA04}"/>
              </a:ext>
            </a:extLst>
          </p:cNvPr>
          <p:cNvSpPr txBox="1"/>
          <p:nvPr/>
        </p:nvSpPr>
        <p:spPr>
          <a:xfrm>
            <a:off x="4480559" y="1886023"/>
            <a:ext cx="358732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✗ Approach 2 — Correlate trait &amp; env directly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715DF5-3108-2BC9-E71F-04F1D3041EDB}"/>
              </a:ext>
            </a:extLst>
          </p:cNvPr>
          <p:cNvSpPr/>
          <p:nvPr/>
        </p:nvSpPr>
        <p:spPr>
          <a:xfrm>
            <a:off x="4389120" y="2215207"/>
            <a:ext cx="3749039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74F43-C85A-4C25-EF12-00565B8CE583}"/>
              </a:ext>
            </a:extLst>
          </p:cNvPr>
          <p:cNvSpPr txBox="1"/>
          <p:nvPr/>
        </p:nvSpPr>
        <p:spPr>
          <a:xfrm>
            <a:off x="4480559" y="2288359"/>
            <a:ext cx="3566159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Pair each species with its 'preferred' environment.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there is no direct R × Q matrix.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must go through L (abundances) — but how?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B23A48"/>
                </a:solidFill>
                <a:latin typeface="Calibri"/>
              </a:rPr>
              <a:t>This is the 'fourth-corner problem'.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2EB214-EE2E-F14F-52BD-FE3608617101}"/>
              </a:ext>
            </a:extLst>
          </p:cNvPr>
          <p:cNvSpPr/>
          <p:nvPr/>
        </p:nvSpPr>
        <p:spPr>
          <a:xfrm>
            <a:off x="8321040" y="1849447"/>
            <a:ext cx="3749039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950D92-CC4A-DFA3-188C-4F3018E230D1}"/>
              </a:ext>
            </a:extLst>
          </p:cNvPr>
          <p:cNvSpPr txBox="1"/>
          <p:nvPr/>
        </p:nvSpPr>
        <p:spPr>
          <a:xfrm>
            <a:off x="8412480" y="1886023"/>
            <a:ext cx="29526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✓ Approach 3 — RLQ + Fourth-corner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70D946-30BC-FCE6-25E7-9A1CA295085B}"/>
              </a:ext>
            </a:extLst>
          </p:cNvPr>
          <p:cNvSpPr/>
          <p:nvPr/>
        </p:nvSpPr>
        <p:spPr>
          <a:xfrm>
            <a:off x="8321040" y="2215207"/>
            <a:ext cx="3749039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0AD2EF-31D0-E633-EAA3-D294E8DE4197}"/>
              </a:ext>
            </a:extLst>
          </p:cNvPr>
          <p:cNvSpPr txBox="1"/>
          <p:nvPr/>
        </p:nvSpPr>
        <p:spPr>
          <a:xfrm>
            <a:off x="8412480" y="2288359"/>
            <a:ext cx="3566159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Three tables </a:t>
            </a:r>
            <a:r>
              <a:rPr sz="1400" err="1">
                <a:solidFill>
                  <a:srgbClr val="333333"/>
                </a:solidFill>
                <a:latin typeface="Calibri"/>
              </a:rPr>
              <a:t>analysed</a:t>
            </a:r>
            <a:r>
              <a:rPr sz="1400">
                <a:solidFill>
                  <a:srgbClr val="333333"/>
                </a:solidFill>
                <a:latin typeface="Calibri"/>
              </a:rPr>
              <a:t> JOINTLY.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Site weights from L are used in env (R) ordination.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Species weights from L are used in trait (Q) ordination.</a:t>
            </a:r>
          </a:p>
          <a:p>
            <a:pPr>
              <a:spcAft>
                <a:spcPts val="200"/>
              </a:spcAft>
            </a:pPr>
            <a:r>
              <a:rPr lang="fr-FR" sz="1600" b="1" err="1">
                <a:solidFill>
                  <a:srgbClr val="C00000"/>
                </a:solidFill>
              </a:rPr>
              <a:t>Result</a:t>
            </a:r>
            <a:r>
              <a:rPr lang="fr-FR" sz="1600" b="1">
                <a:solidFill>
                  <a:srgbClr val="C00000"/>
                </a:solidFill>
              </a:rPr>
              <a:t>: axes maximise covariance traits ↔ </a:t>
            </a:r>
            <a:r>
              <a:rPr lang="fr-FR" sz="1600" b="1" err="1">
                <a:solidFill>
                  <a:srgbClr val="C00000"/>
                </a:solidFill>
              </a:rPr>
              <a:t>environment</a:t>
            </a:r>
            <a:r>
              <a:rPr lang="fr-FR" sz="1600" b="1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F8D672-6112-143F-3EDD-F285721D3211}"/>
              </a:ext>
            </a:extLst>
          </p:cNvPr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38B1A1-8FB7-251A-6504-7CDA040975B1}"/>
              </a:ext>
            </a:extLst>
          </p:cNvPr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05 / 32</a:t>
            </a:r>
          </a:p>
        </p:txBody>
      </p:sp>
    </p:spTree>
    <p:extLst>
      <p:ext uri="{BB962C8B-B14F-4D97-AF65-F5344CB8AC3E}">
        <p14:creationId xmlns:p14="http://schemas.microsoft.com/office/powerpoint/2010/main" val="2254593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FA387-E877-428E-671A-CC10D33BB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CD37162-4BD6-499C-6F42-45F8FBA26F01}"/>
              </a:ext>
            </a:extLst>
          </p:cNvPr>
          <p:cNvSpPr/>
          <p:nvPr/>
        </p:nvSpPr>
        <p:spPr>
          <a:xfrm>
            <a:off x="-274320" y="5394960"/>
            <a:ext cx="2011680" cy="1645920"/>
          </a:xfrm>
          <a:prstGeom prst="ellipse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2E964D-0167-DBDE-2B16-EEE50D37C203}"/>
              </a:ext>
            </a:extLst>
          </p:cNvPr>
          <p:cNvSpPr/>
          <p:nvPr/>
        </p:nvSpPr>
        <p:spPr>
          <a:xfrm>
            <a:off x="10332720" y="-457200"/>
            <a:ext cx="2286000" cy="1828800"/>
          </a:xfrm>
          <a:prstGeom prst="ellipse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03209-86E4-FD4C-EFE7-E4A6133FA69D}"/>
              </a:ext>
            </a:extLst>
          </p:cNvPr>
          <p:cNvSpPr/>
          <p:nvPr/>
        </p:nvSpPr>
        <p:spPr>
          <a:xfrm>
            <a:off x="10698480" y="5212080"/>
            <a:ext cx="1463040" cy="1645920"/>
          </a:xfrm>
          <a:prstGeom prst="rect">
            <a:avLst/>
          </a:prstGeom>
          <a:solidFill>
            <a:srgbClr val="B8DDC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CBC8DE-9D6F-0E07-AC72-11D2CA41CD6C}"/>
              </a:ext>
            </a:extLst>
          </p:cNvPr>
          <p:cNvSpPr/>
          <p:nvPr/>
        </p:nvSpPr>
        <p:spPr>
          <a:xfrm>
            <a:off x="0" y="0"/>
            <a:ext cx="1463040" cy="1645920"/>
          </a:xfrm>
          <a:prstGeom prst="rect">
            <a:avLst/>
          </a:prstGeom>
          <a:solidFill>
            <a:srgbClr val="C8D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2BB61A-427B-8A6A-4365-1899CB9F00D7}"/>
              </a:ext>
            </a:extLst>
          </p:cNvPr>
          <p:cNvSpPr/>
          <p:nvPr/>
        </p:nvSpPr>
        <p:spPr>
          <a:xfrm>
            <a:off x="0" y="0"/>
            <a:ext cx="12188952" cy="868680"/>
          </a:xfrm>
          <a:prstGeom prst="rect">
            <a:avLst/>
          </a:prstGeom>
          <a:solidFill>
            <a:srgbClr val="1A3D2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99006-37C1-4AC3-4A48-6A4BF154BC27}"/>
              </a:ext>
            </a:extLst>
          </p:cNvPr>
          <p:cNvSpPr txBox="1"/>
          <p:nvPr/>
        </p:nvSpPr>
        <p:spPr>
          <a:xfrm>
            <a:off x="502920" y="164592"/>
            <a:ext cx="615065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2800" b="1" i="1">
                <a:solidFill>
                  <a:srgbClr val="FFFFFF"/>
                </a:solidFill>
                <a:latin typeface="Calibri"/>
              </a:rPr>
              <a:t>Why simple correlations are not enough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2E821E8-1FB3-286A-D56C-6614574222B5}"/>
              </a:ext>
            </a:extLst>
          </p:cNvPr>
          <p:cNvSpPr/>
          <p:nvPr/>
        </p:nvSpPr>
        <p:spPr>
          <a:xfrm>
            <a:off x="10332720" y="228600"/>
            <a:ext cx="1508760" cy="411480"/>
          </a:xfrm>
          <a:prstGeom prst="roundRect">
            <a:avLst/>
          </a:prstGeom>
          <a:solidFill>
            <a:srgbClr val="1A527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39B279-C852-7DE6-1E8B-231493D11AC6}"/>
              </a:ext>
            </a:extLst>
          </p:cNvPr>
          <p:cNvSpPr txBox="1"/>
          <p:nvPr/>
        </p:nvSpPr>
        <p:spPr>
          <a:xfrm>
            <a:off x="10332720" y="246888"/>
            <a:ext cx="150876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100" b="1">
                <a:solidFill>
                  <a:srgbClr val="FFFFFF"/>
                </a:solidFill>
                <a:latin typeface="Calibri"/>
              </a:rPr>
              <a:t>THEORY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79C73-DE49-30F8-5715-F2E5310D673D}"/>
              </a:ext>
            </a:extLst>
          </p:cNvPr>
          <p:cNvSpPr/>
          <p:nvPr/>
        </p:nvSpPr>
        <p:spPr>
          <a:xfrm>
            <a:off x="457200" y="1849447"/>
            <a:ext cx="3749039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0402D-8120-A722-9C9B-41D97284B9DA}"/>
              </a:ext>
            </a:extLst>
          </p:cNvPr>
          <p:cNvSpPr txBox="1"/>
          <p:nvPr/>
        </p:nvSpPr>
        <p:spPr>
          <a:xfrm>
            <a:off x="548640" y="1886023"/>
            <a:ext cx="231832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✗ Approach 1 — CWM ~ env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BAD9BD-0F20-ED59-EB59-CF4320303D26}"/>
              </a:ext>
            </a:extLst>
          </p:cNvPr>
          <p:cNvSpPr/>
          <p:nvPr/>
        </p:nvSpPr>
        <p:spPr>
          <a:xfrm>
            <a:off x="457200" y="2215207"/>
            <a:ext cx="3749039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FAC06F-463F-8503-4B8D-8D5550798F07}"/>
              </a:ext>
            </a:extLst>
          </p:cNvPr>
          <p:cNvSpPr txBox="1"/>
          <p:nvPr/>
        </p:nvSpPr>
        <p:spPr>
          <a:xfrm>
            <a:off x="548640" y="2288359"/>
            <a:ext cx="356615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Compute CWM(trait) per site, regress on environment.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collapses all species into one mean.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ignores variance within each site.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B23A48"/>
                </a:solidFill>
                <a:latin typeface="Calibri"/>
              </a:rPr>
              <a:t>LOSES information about which SPECIES drives the pattern.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4641C3-FB0C-6B37-CA16-E422B1FB42DC}"/>
              </a:ext>
            </a:extLst>
          </p:cNvPr>
          <p:cNvSpPr/>
          <p:nvPr/>
        </p:nvSpPr>
        <p:spPr>
          <a:xfrm>
            <a:off x="4389120" y="1849447"/>
            <a:ext cx="3749039" cy="365760"/>
          </a:xfrm>
          <a:prstGeom prst="rect">
            <a:avLst/>
          </a:prstGeom>
          <a:solidFill>
            <a:srgbClr val="B23A4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157C1-A58B-5769-28E1-B56137DC5FCA}"/>
              </a:ext>
            </a:extLst>
          </p:cNvPr>
          <p:cNvSpPr txBox="1"/>
          <p:nvPr/>
        </p:nvSpPr>
        <p:spPr>
          <a:xfrm>
            <a:off x="4480559" y="1886023"/>
            <a:ext cx="358732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✗ Approach 2 — Correlate trait &amp; env directly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9C6D98-495E-0EA0-6663-A8CAA6D19DE7}"/>
              </a:ext>
            </a:extLst>
          </p:cNvPr>
          <p:cNvSpPr/>
          <p:nvPr/>
        </p:nvSpPr>
        <p:spPr>
          <a:xfrm>
            <a:off x="4389120" y="2215207"/>
            <a:ext cx="3749039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ED4F-A5EB-9BE7-81B7-22D3CCB5273D}"/>
              </a:ext>
            </a:extLst>
          </p:cNvPr>
          <p:cNvSpPr txBox="1"/>
          <p:nvPr/>
        </p:nvSpPr>
        <p:spPr>
          <a:xfrm>
            <a:off x="4480559" y="2288359"/>
            <a:ext cx="3566159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Pair each species with its 'preferred' environment.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there is no direct R × Q matrix.</a:t>
            </a:r>
          </a:p>
          <a:p>
            <a:pPr>
              <a:spcAft>
                <a:spcPts val="200"/>
              </a:spcAft>
            </a:pPr>
            <a:r>
              <a:rPr sz="1400" b="1" u="sng">
                <a:solidFill>
                  <a:srgbClr val="333333"/>
                </a:solidFill>
                <a:latin typeface="Calibri"/>
              </a:rPr>
              <a:t>PROBLEM</a:t>
            </a:r>
            <a:r>
              <a:rPr sz="1400">
                <a:solidFill>
                  <a:srgbClr val="333333"/>
                </a:solidFill>
                <a:latin typeface="Calibri"/>
              </a:rPr>
              <a:t>: must go through L (abundances) — but how?</a:t>
            </a:r>
          </a:p>
          <a:p>
            <a:pPr>
              <a:spcAft>
                <a:spcPts val="200"/>
              </a:spcAft>
            </a:pPr>
            <a:r>
              <a:rPr sz="1200">
                <a:solidFill>
                  <a:srgbClr val="B23A48"/>
                </a:solidFill>
                <a:latin typeface="Calibri"/>
              </a:rPr>
              <a:t>This is the 'fourth-corner problem'.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EEA910-687D-67BA-1372-BB302E106776}"/>
              </a:ext>
            </a:extLst>
          </p:cNvPr>
          <p:cNvSpPr/>
          <p:nvPr/>
        </p:nvSpPr>
        <p:spPr>
          <a:xfrm>
            <a:off x="8321040" y="1849447"/>
            <a:ext cx="3749039" cy="365760"/>
          </a:xfrm>
          <a:prstGeom prst="rect">
            <a:avLst/>
          </a:prstGeom>
          <a:solidFill>
            <a:srgbClr val="2D7A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D1A030-CAD7-2D26-FB85-99168E3231D5}"/>
              </a:ext>
            </a:extLst>
          </p:cNvPr>
          <p:cNvSpPr txBox="1"/>
          <p:nvPr/>
        </p:nvSpPr>
        <p:spPr>
          <a:xfrm>
            <a:off x="8412480" y="1886023"/>
            <a:ext cx="29526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400" b="1">
                <a:solidFill>
                  <a:srgbClr val="FFFFFF"/>
                </a:solidFill>
                <a:latin typeface="Calibri"/>
              </a:rPr>
              <a:t>✓ Approach 3 — RLQ + Fourth-corner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8A982F-90B4-7C24-66A7-EB9CBA17E10B}"/>
              </a:ext>
            </a:extLst>
          </p:cNvPr>
          <p:cNvSpPr/>
          <p:nvPr/>
        </p:nvSpPr>
        <p:spPr>
          <a:xfrm>
            <a:off x="8321040" y="2215207"/>
            <a:ext cx="3749039" cy="1828800"/>
          </a:xfrm>
          <a:prstGeom prst="rect">
            <a:avLst/>
          </a:prstGeom>
          <a:solidFill>
            <a:srgbClr val="F8F9FA"/>
          </a:solidFill>
          <a:ln w="6350">
            <a:solidFill>
              <a:srgbClr val="D0D0D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452D4F-1F5F-A6EE-5283-777725A8F84F}"/>
              </a:ext>
            </a:extLst>
          </p:cNvPr>
          <p:cNvSpPr txBox="1"/>
          <p:nvPr/>
        </p:nvSpPr>
        <p:spPr>
          <a:xfrm>
            <a:off x="8412480" y="2288359"/>
            <a:ext cx="3566159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Three tables </a:t>
            </a:r>
            <a:r>
              <a:rPr sz="1400" err="1">
                <a:solidFill>
                  <a:srgbClr val="333333"/>
                </a:solidFill>
                <a:latin typeface="Calibri"/>
              </a:rPr>
              <a:t>analysed</a:t>
            </a:r>
            <a:r>
              <a:rPr sz="1400">
                <a:solidFill>
                  <a:srgbClr val="333333"/>
                </a:solidFill>
                <a:latin typeface="Calibri"/>
              </a:rPr>
              <a:t> JOINTLY.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Site weights from L are used in env (R) ordination.</a:t>
            </a:r>
          </a:p>
          <a:p>
            <a:pPr>
              <a:spcAft>
                <a:spcPts val="200"/>
              </a:spcAft>
            </a:pPr>
            <a:r>
              <a:rPr sz="1400">
                <a:solidFill>
                  <a:srgbClr val="333333"/>
                </a:solidFill>
                <a:latin typeface="Calibri"/>
              </a:rPr>
              <a:t>Species weights from L are used in trait (Q) ordination.</a:t>
            </a:r>
          </a:p>
          <a:p>
            <a:pPr>
              <a:spcAft>
                <a:spcPts val="200"/>
              </a:spcAft>
            </a:pPr>
            <a:r>
              <a:rPr sz="1600" b="1">
                <a:solidFill>
                  <a:srgbClr val="C00000"/>
                </a:solidFill>
                <a:latin typeface="Calibri"/>
              </a:rPr>
              <a:t>Result: axes </a:t>
            </a:r>
            <a:r>
              <a:rPr sz="1600" b="1" err="1">
                <a:solidFill>
                  <a:srgbClr val="C00000"/>
                </a:solidFill>
                <a:latin typeface="Calibri"/>
              </a:rPr>
              <a:t>maximise</a:t>
            </a:r>
            <a:r>
              <a:rPr sz="1600" b="1">
                <a:solidFill>
                  <a:srgbClr val="C00000"/>
                </a:solidFill>
                <a:latin typeface="Calibri"/>
              </a:rPr>
              <a:t> covariance traits ↔ environment.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1B6E07-6F81-8F85-D01B-FF282BA5CA9A}"/>
              </a:ext>
            </a:extLst>
          </p:cNvPr>
          <p:cNvSpPr/>
          <p:nvPr/>
        </p:nvSpPr>
        <p:spPr>
          <a:xfrm>
            <a:off x="502920" y="4239134"/>
            <a:ext cx="11247120" cy="659493"/>
          </a:xfrm>
          <a:prstGeom prst="rect">
            <a:avLst/>
          </a:prstGeom>
          <a:solidFill>
            <a:srgbClr val="E8F5EE"/>
          </a:solidFill>
          <a:ln w="19050">
            <a:solidFill>
              <a:srgbClr val="1A3D2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02196A-EDA2-2042-9BC8-E44439A4A98D}"/>
              </a:ext>
            </a:extLst>
          </p:cNvPr>
          <p:cNvSpPr txBox="1"/>
          <p:nvPr/>
        </p:nvSpPr>
        <p:spPr>
          <a:xfrm>
            <a:off x="760107" y="4376294"/>
            <a:ext cx="107327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1600" b="1">
                <a:solidFill>
                  <a:srgbClr val="1A3D2B"/>
                </a:solidFill>
                <a:latin typeface="Calibri"/>
              </a:rPr>
              <a:t>RLQ and Fourth-corner are the natural answer to the trait–environment problem because they handle the L bridge explicitly.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4E7A63-D9ED-2EB5-0600-7B95B379DDCC}"/>
              </a:ext>
            </a:extLst>
          </p:cNvPr>
          <p:cNvSpPr txBox="1"/>
          <p:nvPr/>
        </p:nvSpPr>
        <p:spPr>
          <a:xfrm>
            <a:off x="457200" y="6583680"/>
            <a:ext cx="11247120" cy="2194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800">
                <a:solidFill>
                  <a:srgbClr val="333333"/>
                </a:solidFill>
                <a:latin typeface="Calibri"/>
              </a:rPr>
              <a:t>Trait-Based Ecology — Day 3 · Trait–Environment &amp; Extinction · Belém, Brazil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F654AE-09DB-9157-EAC3-4FD666C38DAE}"/>
              </a:ext>
            </a:extLst>
          </p:cNvPr>
          <p:cNvSpPr txBox="1"/>
          <p:nvPr/>
        </p:nvSpPr>
        <p:spPr>
          <a:xfrm>
            <a:off x="10515600" y="6419088"/>
            <a:ext cx="164592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800">
                <a:solidFill>
                  <a:srgbClr val="1A3D2B"/>
                </a:solidFill>
                <a:latin typeface="Calibri"/>
              </a:rPr>
              <a:t>Day 3 · Belém   ·   05 / 32</a:t>
            </a:r>
          </a:p>
        </p:txBody>
      </p:sp>
    </p:spTree>
    <p:extLst>
      <p:ext uri="{BB962C8B-B14F-4D97-AF65-F5344CB8AC3E}">
        <p14:creationId xmlns:p14="http://schemas.microsoft.com/office/powerpoint/2010/main" val="1166727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41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3 — Trait–Environment Relationships &amp; Extinction Consequences</dc:title>
  <dc:subject>PptxGenJS Presentation</dc:subject>
  <dc:creator>PptxGenJS</dc:creator>
  <cp:revision>1</cp:revision>
  <dcterms:created xsi:type="dcterms:W3CDTF">2026-04-24T11:14:05Z</dcterms:created>
  <dcterms:modified xsi:type="dcterms:W3CDTF">2026-05-14T19:23:19Z</dcterms:modified>
</cp:coreProperties>
</file>